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5"/>
  </p:sldMasterIdLst>
  <p:notesMasterIdLst>
    <p:notesMasterId r:id="rId54"/>
  </p:notesMasterIdLst>
  <p:sldIdLst>
    <p:sldId id="339" r:id="rId6"/>
    <p:sldId id="257" r:id="rId7"/>
    <p:sldId id="315" r:id="rId8"/>
    <p:sldId id="258" r:id="rId9"/>
    <p:sldId id="280" r:id="rId10"/>
    <p:sldId id="277" r:id="rId11"/>
    <p:sldId id="335" r:id="rId12"/>
    <p:sldId id="278" r:id="rId13"/>
    <p:sldId id="324" r:id="rId14"/>
    <p:sldId id="325" r:id="rId15"/>
    <p:sldId id="317" r:id="rId16"/>
    <p:sldId id="326" r:id="rId17"/>
    <p:sldId id="328" r:id="rId18"/>
    <p:sldId id="327" r:id="rId19"/>
    <p:sldId id="323" r:id="rId20"/>
    <p:sldId id="330" r:id="rId21"/>
    <p:sldId id="262" r:id="rId22"/>
    <p:sldId id="285" r:id="rId23"/>
    <p:sldId id="263" r:id="rId24"/>
    <p:sldId id="305" r:id="rId25"/>
    <p:sldId id="306" r:id="rId26"/>
    <p:sldId id="276" r:id="rId27"/>
    <p:sldId id="264" r:id="rId28"/>
    <p:sldId id="265" r:id="rId29"/>
    <p:sldId id="311" r:id="rId30"/>
    <p:sldId id="336" r:id="rId31"/>
    <p:sldId id="298" r:id="rId32"/>
    <p:sldId id="284" r:id="rId33"/>
    <p:sldId id="321" r:id="rId34"/>
    <p:sldId id="296" r:id="rId35"/>
    <p:sldId id="269" r:id="rId36"/>
    <p:sldId id="283" r:id="rId37"/>
    <p:sldId id="322" r:id="rId38"/>
    <p:sldId id="319" r:id="rId39"/>
    <p:sldId id="337" r:id="rId40"/>
    <p:sldId id="266" r:id="rId41"/>
    <p:sldId id="267" r:id="rId42"/>
    <p:sldId id="268" r:id="rId43"/>
    <p:sldId id="310" r:id="rId44"/>
    <p:sldId id="338" r:id="rId45"/>
    <p:sldId id="303" r:id="rId46"/>
    <p:sldId id="320" r:id="rId47"/>
    <p:sldId id="331" r:id="rId48"/>
    <p:sldId id="332" r:id="rId49"/>
    <p:sldId id="333" r:id="rId50"/>
    <p:sldId id="297" r:id="rId51"/>
    <p:sldId id="256" r:id="rId52"/>
    <p:sldId id="340" r:id="rId5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lubova Mari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CC0099"/>
    <a:srgbClr val="00FFFF"/>
    <a:srgbClr val="9966FF"/>
    <a:srgbClr val="00CC99"/>
    <a:srgbClr val="00CCFF"/>
    <a:srgbClr val="0099CC"/>
    <a:srgbClr val="FF5D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00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4.xml"/><Relationship Id="rId56" Type="http://schemas.openxmlformats.org/officeDocument/2006/relationships/presProps" Target="presProps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8C83497-FDED-4ED4-868C-20E3929C72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14586DF-2828-4C0E-B086-31576C0DD43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158E33C-DEE8-4419-8F9E-1DF406043632}" type="datetimeFigureOut">
              <a:rPr lang="cs-CZ"/>
              <a:pPr>
                <a:defRPr/>
              </a:pPr>
              <a:t>16.07.2024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D50C6434-5E6A-4383-9211-A1DF163CA4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71BE5F52-0B39-47B9-8339-6073F8D70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C8F9CC-AE04-42EB-8852-38B69CD770D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4FF5D4C-F278-41A9-A2E5-6AF85EFCB1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B937890-8DDA-44B1-8794-81E230040F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obrázek snímku 1">
            <a:extLst>
              <a:ext uri="{FF2B5EF4-FFF2-40B4-BE49-F238E27FC236}">
                <a16:creationId xmlns:a16="http://schemas.microsoft.com/office/drawing/2014/main" id="{503DC8E2-51D7-4E2F-A8C5-8867E649BC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Zástupný symbol pro poznámky 2">
            <a:extLst>
              <a:ext uri="{FF2B5EF4-FFF2-40B4-BE49-F238E27FC236}">
                <a16:creationId xmlns:a16="http://schemas.microsoft.com/office/drawing/2014/main" id="{91225159-9370-4428-8320-A4677E4667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148" name="Zástupný symbol pro číslo snímku 3">
            <a:extLst>
              <a:ext uri="{FF2B5EF4-FFF2-40B4-BE49-F238E27FC236}">
                <a16:creationId xmlns:a16="http://schemas.microsoft.com/office/drawing/2014/main" id="{1F5A7E7A-249B-4259-8460-4ABCF2CF4E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5B240E-7457-4882-8C1D-5A12A004FE47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>
            <a:extLst>
              <a:ext uri="{FF2B5EF4-FFF2-40B4-BE49-F238E27FC236}">
                <a16:creationId xmlns:a16="http://schemas.microsoft.com/office/drawing/2014/main" id="{A1539389-2971-497C-A175-DF495537FA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Zástupný symbol pro poznámky 2">
            <a:extLst>
              <a:ext uri="{FF2B5EF4-FFF2-40B4-BE49-F238E27FC236}">
                <a16:creationId xmlns:a16="http://schemas.microsoft.com/office/drawing/2014/main" id="{8399B7CA-FB85-42FC-8CB8-26066DFF0C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1748" name="Zástupný symbol pro číslo snímku 3">
            <a:extLst>
              <a:ext uri="{FF2B5EF4-FFF2-40B4-BE49-F238E27FC236}">
                <a16:creationId xmlns:a16="http://schemas.microsoft.com/office/drawing/2014/main" id="{67A09FFE-EB31-45DB-A16A-E274E6E72A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1DCBE10-6D83-48A8-994F-8EA044D9131B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>
            <a:extLst>
              <a:ext uri="{FF2B5EF4-FFF2-40B4-BE49-F238E27FC236}">
                <a16:creationId xmlns:a16="http://schemas.microsoft.com/office/drawing/2014/main" id="{5D561892-3DDA-4221-B2EC-920E33C95B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Zástupný symbol pro poznámky 2">
            <a:extLst>
              <a:ext uri="{FF2B5EF4-FFF2-40B4-BE49-F238E27FC236}">
                <a16:creationId xmlns:a16="http://schemas.microsoft.com/office/drawing/2014/main" id="{F10403F4-EAEE-4981-AB2A-95C452C8FC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3796" name="Zástupný symbol pro číslo snímku 3">
            <a:extLst>
              <a:ext uri="{FF2B5EF4-FFF2-40B4-BE49-F238E27FC236}">
                <a16:creationId xmlns:a16="http://schemas.microsoft.com/office/drawing/2014/main" id="{380193AB-9D4D-44D8-A62E-B4B161A6AB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B03FF06-2008-4310-847E-D6766866F744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>
            <a:extLst>
              <a:ext uri="{FF2B5EF4-FFF2-40B4-BE49-F238E27FC236}">
                <a16:creationId xmlns:a16="http://schemas.microsoft.com/office/drawing/2014/main" id="{96267511-A210-46B7-8DFC-82B8E249D1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>
            <a:extLst>
              <a:ext uri="{FF2B5EF4-FFF2-40B4-BE49-F238E27FC236}">
                <a16:creationId xmlns:a16="http://schemas.microsoft.com/office/drawing/2014/main" id="{EFC24F3F-6847-4100-B06E-37EB73611E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5844" name="Zástupný symbol pro číslo snímku 3">
            <a:extLst>
              <a:ext uri="{FF2B5EF4-FFF2-40B4-BE49-F238E27FC236}">
                <a16:creationId xmlns:a16="http://schemas.microsoft.com/office/drawing/2014/main" id="{4B42F9D9-BF29-488D-BDBD-6AB8DD5518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4FDF11C-0404-4B3F-8B32-EEDAAFEE79A7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id="{9FDA6ABC-488A-48CF-B917-8C1F9A931D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id="{A8F1B014-DE57-486C-A9D3-B4F4E3CAF7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id="{3837453D-5FAF-4670-AD9C-2850CB263B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27B034-A867-437A-8DBB-83147B106A3B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>
            <a:extLst>
              <a:ext uri="{FF2B5EF4-FFF2-40B4-BE49-F238E27FC236}">
                <a16:creationId xmlns:a16="http://schemas.microsoft.com/office/drawing/2014/main" id="{6BF6A21E-5811-4DCC-A72D-61812C55A6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>
            <a:extLst>
              <a:ext uri="{FF2B5EF4-FFF2-40B4-BE49-F238E27FC236}">
                <a16:creationId xmlns:a16="http://schemas.microsoft.com/office/drawing/2014/main" id="{1EF8FAA1-6512-47D7-936E-8892778315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9940" name="Zástupný symbol pro číslo snímku 3">
            <a:extLst>
              <a:ext uri="{FF2B5EF4-FFF2-40B4-BE49-F238E27FC236}">
                <a16:creationId xmlns:a16="http://schemas.microsoft.com/office/drawing/2014/main" id="{41A9D392-67F0-410D-9158-D92529EB49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15A46C6-82CF-4521-BC7D-0F6E2F438652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>
            <a:extLst>
              <a:ext uri="{FF2B5EF4-FFF2-40B4-BE49-F238E27FC236}">
                <a16:creationId xmlns:a16="http://schemas.microsoft.com/office/drawing/2014/main" id="{3A490E56-D164-49E0-BA33-38441B9B83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Zástupný symbol pro poznámky 2">
            <a:extLst>
              <a:ext uri="{FF2B5EF4-FFF2-40B4-BE49-F238E27FC236}">
                <a16:creationId xmlns:a16="http://schemas.microsoft.com/office/drawing/2014/main" id="{7C569341-37E8-4FB7-912A-B5D0288457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1988" name="Zástupný symbol pro číslo snímku 3">
            <a:extLst>
              <a:ext uri="{FF2B5EF4-FFF2-40B4-BE49-F238E27FC236}">
                <a16:creationId xmlns:a16="http://schemas.microsoft.com/office/drawing/2014/main" id="{ACE3D20D-92B4-4CC8-B6F2-441F6F7D4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8629658-8D37-4458-A0B5-0F784B77EBFC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>
            <a:extLst>
              <a:ext uri="{FF2B5EF4-FFF2-40B4-BE49-F238E27FC236}">
                <a16:creationId xmlns:a16="http://schemas.microsoft.com/office/drawing/2014/main" id="{0BFF9548-9661-4E11-BB2F-D18E0C206A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Zástupný symbol pro poznámky 2">
            <a:extLst>
              <a:ext uri="{FF2B5EF4-FFF2-40B4-BE49-F238E27FC236}">
                <a16:creationId xmlns:a16="http://schemas.microsoft.com/office/drawing/2014/main" id="{D6A7DD9B-4C04-4D93-919A-6A4B33D1DD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4036" name="Zástupný symbol pro číslo snímku 3">
            <a:extLst>
              <a:ext uri="{FF2B5EF4-FFF2-40B4-BE49-F238E27FC236}">
                <a16:creationId xmlns:a16="http://schemas.microsoft.com/office/drawing/2014/main" id="{4503021D-7CBE-45B5-AE88-9965D46B49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22D66BF-EA5F-4A12-B61B-A1512EF3296A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>
            <a:extLst>
              <a:ext uri="{FF2B5EF4-FFF2-40B4-BE49-F238E27FC236}">
                <a16:creationId xmlns:a16="http://schemas.microsoft.com/office/drawing/2014/main" id="{377F29B1-F423-4FAC-8D0B-CC336EB416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>
            <a:extLst>
              <a:ext uri="{FF2B5EF4-FFF2-40B4-BE49-F238E27FC236}">
                <a16:creationId xmlns:a16="http://schemas.microsoft.com/office/drawing/2014/main" id="{7484DF7F-A8BA-4597-8B14-B9B6395F1D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6084" name="Zástupný symbol pro číslo snímku 3">
            <a:extLst>
              <a:ext uri="{FF2B5EF4-FFF2-40B4-BE49-F238E27FC236}">
                <a16:creationId xmlns:a16="http://schemas.microsoft.com/office/drawing/2014/main" id="{909B8CEA-87B7-438B-85E2-FE74570F58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CC5354-836C-4D64-A317-D59C6DAB95E5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>
            <a:extLst>
              <a:ext uri="{FF2B5EF4-FFF2-40B4-BE49-F238E27FC236}">
                <a16:creationId xmlns:a16="http://schemas.microsoft.com/office/drawing/2014/main" id="{7E580503-ABAD-49D8-B908-589AFC82E8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Zástupný symbol pro poznámky 2">
            <a:extLst>
              <a:ext uri="{FF2B5EF4-FFF2-40B4-BE49-F238E27FC236}">
                <a16:creationId xmlns:a16="http://schemas.microsoft.com/office/drawing/2014/main" id="{01D7D3DD-D4DE-4BC7-8A82-1AAA04DA56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9156" name="Zástupný symbol pro číslo snímku 3">
            <a:extLst>
              <a:ext uri="{FF2B5EF4-FFF2-40B4-BE49-F238E27FC236}">
                <a16:creationId xmlns:a16="http://schemas.microsoft.com/office/drawing/2014/main" id="{474CAE3B-1D39-4424-9207-F204082598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366390-258C-41F0-9957-7A12C7731217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>
            <a:extLst>
              <a:ext uri="{FF2B5EF4-FFF2-40B4-BE49-F238E27FC236}">
                <a16:creationId xmlns:a16="http://schemas.microsoft.com/office/drawing/2014/main" id="{F116C849-A9F9-4C1A-B111-CC7650FCA4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>
            <a:extLst>
              <a:ext uri="{FF2B5EF4-FFF2-40B4-BE49-F238E27FC236}">
                <a16:creationId xmlns:a16="http://schemas.microsoft.com/office/drawing/2014/main" id="{BDA632BA-C6BE-4D60-A938-E0C8A8F02A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1204" name="Zástupný symbol pro číslo snímku 3">
            <a:extLst>
              <a:ext uri="{FF2B5EF4-FFF2-40B4-BE49-F238E27FC236}">
                <a16:creationId xmlns:a16="http://schemas.microsoft.com/office/drawing/2014/main" id="{F61C42E6-2A89-4FF7-BD24-5D2F5E3AD1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6ABB5F-FED3-4F54-A7EF-8ED09D289741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obrázek snímku 1">
            <a:extLst>
              <a:ext uri="{FF2B5EF4-FFF2-40B4-BE49-F238E27FC236}">
                <a16:creationId xmlns:a16="http://schemas.microsoft.com/office/drawing/2014/main" id="{F81A0208-157C-4A38-AF01-8CF964225E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Zástupný symbol pro poznámky 2">
            <a:extLst>
              <a:ext uri="{FF2B5EF4-FFF2-40B4-BE49-F238E27FC236}">
                <a16:creationId xmlns:a16="http://schemas.microsoft.com/office/drawing/2014/main" id="{EE7F224B-A8B9-4482-B33E-BFE2970B2B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8196" name="Zástupný symbol pro číslo snímku 3">
            <a:extLst>
              <a:ext uri="{FF2B5EF4-FFF2-40B4-BE49-F238E27FC236}">
                <a16:creationId xmlns:a16="http://schemas.microsoft.com/office/drawing/2014/main" id="{23EE6953-D68B-4BF9-AC92-419ECFA06D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9D13A73-E213-468B-80F6-23F7D31250D2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>
            <a:extLst>
              <a:ext uri="{FF2B5EF4-FFF2-40B4-BE49-F238E27FC236}">
                <a16:creationId xmlns:a16="http://schemas.microsoft.com/office/drawing/2014/main" id="{AC153566-7D06-4AF7-AA5C-3D2A05B80E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Zástupný symbol pro poznámky 2">
            <a:extLst>
              <a:ext uri="{FF2B5EF4-FFF2-40B4-BE49-F238E27FC236}">
                <a16:creationId xmlns:a16="http://schemas.microsoft.com/office/drawing/2014/main" id="{76B10C09-BDF1-4A9C-8B79-A1D94D42B4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3252" name="Zástupný symbol pro číslo snímku 3">
            <a:extLst>
              <a:ext uri="{FF2B5EF4-FFF2-40B4-BE49-F238E27FC236}">
                <a16:creationId xmlns:a16="http://schemas.microsoft.com/office/drawing/2014/main" id="{40E70D3F-59EB-4132-B8C9-D8711E136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EBC356D-855A-4266-8E30-6DA875A79C41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>
            <a:extLst>
              <a:ext uri="{FF2B5EF4-FFF2-40B4-BE49-F238E27FC236}">
                <a16:creationId xmlns:a16="http://schemas.microsoft.com/office/drawing/2014/main" id="{F3AB8314-5669-4EC0-94C1-17FFB7B50A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Zástupný symbol pro poznámky 2">
            <a:extLst>
              <a:ext uri="{FF2B5EF4-FFF2-40B4-BE49-F238E27FC236}">
                <a16:creationId xmlns:a16="http://schemas.microsoft.com/office/drawing/2014/main" id="{9A5DDC4B-D64E-4380-89A3-A95C0D5DCA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5300" name="Zástupný symbol pro číslo snímku 3">
            <a:extLst>
              <a:ext uri="{FF2B5EF4-FFF2-40B4-BE49-F238E27FC236}">
                <a16:creationId xmlns:a16="http://schemas.microsoft.com/office/drawing/2014/main" id="{647B6395-7BFC-4174-954B-2FDB85A8C8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CE269AA-FA61-45FA-BD7E-52043BFE525E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>
            <a:extLst>
              <a:ext uri="{FF2B5EF4-FFF2-40B4-BE49-F238E27FC236}">
                <a16:creationId xmlns:a16="http://schemas.microsoft.com/office/drawing/2014/main" id="{B3506A74-75BF-46CA-84EB-04E079F511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Zástupný symbol pro poznámky 2">
            <a:extLst>
              <a:ext uri="{FF2B5EF4-FFF2-40B4-BE49-F238E27FC236}">
                <a16:creationId xmlns:a16="http://schemas.microsoft.com/office/drawing/2014/main" id="{F59EB5FD-38AB-4D47-B03C-BFE29DB4F4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7348" name="Zástupný symbol pro číslo snímku 3">
            <a:extLst>
              <a:ext uri="{FF2B5EF4-FFF2-40B4-BE49-F238E27FC236}">
                <a16:creationId xmlns:a16="http://schemas.microsoft.com/office/drawing/2014/main" id="{B2419FEA-00AA-45D3-9837-B13E53BA64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731C16-2404-46EA-92CC-DD721C762805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>
            <a:extLst>
              <a:ext uri="{FF2B5EF4-FFF2-40B4-BE49-F238E27FC236}">
                <a16:creationId xmlns:a16="http://schemas.microsoft.com/office/drawing/2014/main" id="{9616430A-308B-4F73-A9F8-321D916FF7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>
            <a:extLst>
              <a:ext uri="{FF2B5EF4-FFF2-40B4-BE49-F238E27FC236}">
                <a16:creationId xmlns:a16="http://schemas.microsoft.com/office/drawing/2014/main" id="{48D50678-8EB3-4894-BF43-B3918930DC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9396" name="Zástupný symbol pro číslo snímku 3">
            <a:extLst>
              <a:ext uri="{FF2B5EF4-FFF2-40B4-BE49-F238E27FC236}">
                <a16:creationId xmlns:a16="http://schemas.microsoft.com/office/drawing/2014/main" id="{CCAF11E1-0B81-4FBF-8B92-B5F727D942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A1C547F-F4FF-4B08-8C1C-CB9CF5C8C73B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>
            <a:extLst>
              <a:ext uri="{FF2B5EF4-FFF2-40B4-BE49-F238E27FC236}">
                <a16:creationId xmlns:a16="http://schemas.microsoft.com/office/drawing/2014/main" id="{099A3ED9-50B6-47D0-AD17-8F1FCE744A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Zástupný symbol pro poznámky 2">
            <a:extLst>
              <a:ext uri="{FF2B5EF4-FFF2-40B4-BE49-F238E27FC236}">
                <a16:creationId xmlns:a16="http://schemas.microsoft.com/office/drawing/2014/main" id="{3FBFB081-65AB-496E-A508-EB7382BAF7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2468" name="Zástupný symbol pro číslo snímku 3">
            <a:extLst>
              <a:ext uri="{FF2B5EF4-FFF2-40B4-BE49-F238E27FC236}">
                <a16:creationId xmlns:a16="http://schemas.microsoft.com/office/drawing/2014/main" id="{30054092-680D-4B3D-A8A3-8888DCBF0C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ADD8268-3E46-4F41-B87A-504995DCA727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>
            <a:extLst>
              <a:ext uri="{FF2B5EF4-FFF2-40B4-BE49-F238E27FC236}">
                <a16:creationId xmlns:a16="http://schemas.microsoft.com/office/drawing/2014/main" id="{C3D9F70F-19B2-4B1F-B9BB-B8473AC6FF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Zástupný symbol pro poznámky 2">
            <a:extLst>
              <a:ext uri="{FF2B5EF4-FFF2-40B4-BE49-F238E27FC236}">
                <a16:creationId xmlns:a16="http://schemas.microsoft.com/office/drawing/2014/main" id="{F5E1DB0C-1841-47E4-99FF-7A4F4DC6E1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5540" name="Zástupný symbol pro číslo snímku 3">
            <a:extLst>
              <a:ext uri="{FF2B5EF4-FFF2-40B4-BE49-F238E27FC236}">
                <a16:creationId xmlns:a16="http://schemas.microsoft.com/office/drawing/2014/main" id="{3BD9229E-C82F-4DBC-9C0D-83A86C76FB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6A6EFD4-2901-41C8-A736-9E5B9A84C25F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>
            <a:extLst>
              <a:ext uri="{FF2B5EF4-FFF2-40B4-BE49-F238E27FC236}">
                <a16:creationId xmlns:a16="http://schemas.microsoft.com/office/drawing/2014/main" id="{1D0143B5-3FE8-4FB8-BD07-D5B822A62D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Zástupný symbol pro poznámky 2">
            <a:extLst>
              <a:ext uri="{FF2B5EF4-FFF2-40B4-BE49-F238E27FC236}">
                <a16:creationId xmlns:a16="http://schemas.microsoft.com/office/drawing/2014/main" id="{D16699AD-0993-4E21-91A9-28931B7801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7588" name="Zástupný symbol pro číslo snímku 3">
            <a:extLst>
              <a:ext uri="{FF2B5EF4-FFF2-40B4-BE49-F238E27FC236}">
                <a16:creationId xmlns:a16="http://schemas.microsoft.com/office/drawing/2014/main" id="{69119B01-3B01-4FBD-B402-BF0D563E06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0BE0052-E4F8-4C0D-B3B3-64CE8F1211C4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>
            <a:extLst>
              <a:ext uri="{FF2B5EF4-FFF2-40B4-BE49-F238E27FC236}">
                <a16:creationId xmlns:a16="http://schemas.microsoft.com/office/drawing/2014/main" id="{DACD41BE-A0C2-49FE-B09B-328AA236F8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Zástupný symbol pro poznámky 2">
            <a:extLst>
              <a:ext uri="{FF2B5EF4-FFF2-40B4-BE49-F238E27FC236}">
                <a16:creationId xmlns:a16="http://schemas.microsoft.com/office/drawing/2014/main" id="{29EB598F-431D-4DDA-AA30-9A1EC31EC5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9636" name="Zástupný symbol pro číslo snímku 3">
            <a:extLst>
              <a:ext uri="{FF2B5EF4-FFF2-40B4-BE49-F238E27FC236}">
                <a16:creationId xmlns:a16="http://schemas.microsoft.com/office/drawing/2014/main" id="{573DEFA1-BFF8-4F0F-A702-6928DA652E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53CFECE-9B2B-4658-BB79-15FFFD0BF293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obrázek snímku 1">
            <a:extLst>
              <a:ext uri="{FF2B5EF4-FFF2-40B4-BE49-F238E27FC236}">
                <a16:creationId xmlns:a16="http://schemas.microsoft.com/office/drawing/2014/main" id="{911122D8-1550-4A8B-993D-AFF2B69033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Zástupný symbol pro poznámky 2">
            <a:extLst>
              <a:ext uri="{FF2B5EF4-FFF2-40B4-BE49-F238E27FC236}">
                <a16:creationId xmlns:a16="http://schemas.microsoft.com/office/drawing/2014/main" id="{0FC75998-027A-477E-89F8-E0DD3681C6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1684" name="Zástupný symbol pro číslo snímku 3">
            <a:extLst>
              <a:ext uri="{FF2B5EF4-FFF2-40B4-BE49-F238E27FC236}">
                <a16:creationId xmlns:a16="http://schemas.microsoft.com/office/drawing/2014/main" id="{D3BF69BA-732B-47B8-BFD2-93E2CC1435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62F9601-C2B5-4887-AC71-623E7A0A50ED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Zástupný symbol pro obrázek snímku 1">
            <a:extLst>
              <a:ext uri="{FF2B5EF4-FFF2-40B4-BE49-F238E27FC236}">
                <a16:creationId xmlns:a16="http://schemas.microsoft.com/office/drawing/2014/main" id="{86200B27-34F0-4772-A4FB-3BF6D1A9C3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Zástupný symbol pro poznámky 2">
            <a:extLst>
              <a:ext uri="{FF2B5EF4-FFF2-40B4-BE49-F238E27FC236}">
                <a16:creationId xmlns:a16="http://schemas.microsoft.com/office/drawing/2014/main" id="{C21C1753-48F1-4BAC-B9FA-5BD9213594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4756" name="Zástupný symbol pro číslo snímku 3">
            <a:extLst>
              <a:ext uri="{FF2B5EF4-FFF2-40B4-BE49-F238E27FC236}">
                <a16:creationId xmlns:a16="http://schemas.microsoft.com/office/drawing/2014/main" id="{F23EDBDC-FEC5-4A61-8F10-6D43D92588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01AE0B2-DACA-4C73-B62F-C623BBC1B00C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>
            <a:extLst>
              <a:ext uri="{FF2B5EF4-FFF2-40B4-BE49-F238E27FC236}">
                <a16:creationId xmlns:a16="http://schemas.microsoft.com/office/drawing/2014/main" id="{9748D063-7585-4FCA-ADEC-E8FB1D27C5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Zástupný symbol pro poznámky 2">
            <a:extLst>
              <a:ext uri="{FF2B5EF4-FFF2-40B4-BE49-F238E27FC236}">
                <a16:creationId xmlns:a16="http://schemas.microsoft.com/office/drawing/2014/main" id="{A69C7838-5996-4B2A-A6ED-DEA4BEB35D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0244" name="Zástupný symbol pro číslo snímku 3">
            <a:extLst>
              <a:ext uri="{FF2B5EF4-FFF2-40B4-BE49-F238E27FC236}">
                <a16:creationId xmlns:a16="http://schemas.microsoft.com/office/drawing/2014/main" id="{2C029DA1-2A87-46F9-BC89-4DCB2AE13A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7487257-8814-4977-BECB-FA897BBE098B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Zástupný symbol pro obrázek snímku 1">
            <a:extLst>
              <a:ext uri="{FF2B5EF4-FFF2-40B4-BE49-F238E27FC236}">
                <a16:creationId xmlns:a16="http://schemas.microsoft.com/office/drawing/2014/main" id="{D750CA7C-1EBD-43A6-8DDC-C4B8D3BD94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Zástupný symbol pro poznámky 2">
            <a:extLst>
              <a:ext uri="{FF2B5EF4-FFF2-40B4-BE49-F238E27FC236}">
                <a16:creationId xmlns:a16="http://schemas.microsoft.com/office/drawing/2014/main" id="{6354BD10-44FE-47FE-8A97-1F22B98EE0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6804" name="Zástupný symbol pro číslo snímku 3">
            <a:extLst>
              <a:ext uri="{FF2B5EF4-FFF2-40B4-BE49-F238E27FC236}">
                <a16:creationId xmlns:a16="http://schemas.microsoft.com/office/drawing/2014/main" id="{F9261CFB-D592-4FF6-8F3E-D4CAD60F14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DF07B84-58BE-485E-A866-DD779B0E2892}" type="slidenum">
              <a:rPr lang="cs-CZ" altLang="cs-CZ" smtClean="0"/>
              <a:pPr/>
              <a:t>42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Zástupný symbol pro obrázek snímku 1">
            <a:extLst>
              <a:ext uri="{FF2B5EF4-FFF2-40B4-BE49-F238E27FC236}">
                <a16:creationId xmlns:a16="http://schemas.microsoft.com/office/drawing/2014/main" id="{0019EBC3-57EC-451B-BC4D-54059BA4B5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Zástupný symbol pro poznámky 2">
            <a:extLst>
              <a:ext uri="{FF2B5EF4-FFF2-40B4-BE49-F238E27FC236}">
                <a16:creationId xmlns:a16="http://schemas.microsoft.com/office/drawing/2014/main" id="{C502AE55-8300-4461-A223-EAB28A6885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81924" name="Zástupný symbol pro číslo snímku 3">
            <a:extLst>
              <a:ext uri="{FF2B5EF4-FFF2-40B4-BE49-F238E27FC236}">
                <a16:creationId xmlns:a16="http://schemas.microsoft.com/office/drawing/2014/main" id="{C131D5A5-2E37-4D62-B32F-2983673F58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C72351E-5BEA-4AA4-8698-C1B500347156}" type="slidenum">
              <a:rPr lang="cs-CZ" altLang="cs-CZ" smtClean="0"/>
              <a:pPr/>
              <a:t>46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>
            <a:extLst>
              <a:ext uri="{FF2B5EF4-FFF2-40B4-BE49-F238E27FC236}">
                <a16:creationId xmlns:a16="http://schemas.microsoft.com/office/drawing/2014/main" id="{914E9377-39CF-430C-86D8-EDCEFB94DC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Zástupný symbol pro poznámky 2">
            <a:extLst>
              <a:ext uri="{FF2B5EF4-FFF2-40B4-BE49-F238E27FC236}">
                <a16:creationId xmlns:a16="http://schemas.microsoft.com/office/drawing/2014/main" id="{C0D2B0D7-12F4-492D-A50D-98B5E88B16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2292" name="Zástupný symbol pro číslo snímku 3">
            <a:extLst>
              <a:ext uri="{FF2B5EF4-FFF2-40B4-BE49-F238E27FC236}">
                <a16:creationId xmlns:a16="http://schemas.microsoft.com/office/drawing/2014/main" id="{7274F66E-65B1-4477-92D8-18199132E0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2265859-2857-45E8-9C88-088C813F4FBB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obrázek snímku 1">
            <a:extLst>
              <a:ext uri="{FF2B5EF4-FFF2-40B4-BE49-F238E27FC236}">
                <a16:creationId xmlns:a16="http://schemas.microsoft.com/office/drawing/2014/main" id="{CEDACCE8-F91E-4559-A03E-C79AA473C1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Zástupný symbol pro poznámky 2">
            <a:extLst>
              <a:ext uri="{FF2B5EF4-FFF2-40B4-BE49-F238E27FC236}">
                <a16:creationId xmlns:a16="http://schemas.microsoft.com/office/drawing/2014/main" id="{E95192DE-3358-4B2F-8CE3-FB046A1C7F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4340" name="Zástupný symbol pro číslo snímku 3">
            <a:extLst>
              <a:ext uri="{FF2B5EF4-FFF2-40B4-BE49-F238E27FC236}">
                <a16:creationId xmlns:a16="http://schemas.microsoft.com/office/drawing/2014/main" id="{73D220F0-EF32-4A3F-A556-C045751DAC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DB9300F-83A2-402A-8F30-4970E04A1505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>
            <a:extLst>
              <a:ext uri="{FF2B5EF4-FFF2-40B4-BE49-F238E27FC236}">
                <a16:creationId xmlns:a16="http://schemas.microsoft.com/office/drawing/2014/main" id="{66F62793-A94B-4D89-8077-A22104EB86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Zástupný symbol pro poznámky 2">
            <a:extLst>
              <a:ext uri="{FF2B5EF4-FFF2-40B4-BE49-F238E27FC236}">
                <a16:creationId xmlns:a16="http://schemas.microsoft.com/office/drawing/2014/main" id="{142CF19E-1AC8-47F7-BC4F-DB2B3C5797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7412" name="Zástupný symbol pro číslo snímku 3">
            <a:extLst>
              <a:ext uri="{FF2B5EF4-FFF2-40B4-BE49-F238E27FC236}">
                <a16:creationId xmlns:a16="http://schemas.microsoft.com/office/drawing/2014/main" id="{952D9478-80EE-482C-80F8-24A9BFF52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C07CD86-A2CB-4A40-8A22-0ACD0E924847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>
            <a:extLst>
              <a:ext uri="{FF2B5EF4-FFF2-40B4-BE49-F238E27FC236}">
                <a16:creationId xmlns:a16="http://schemas.microsoft.com/office/drawing/2014/main" id="{335A5E9B-D2BF-4D19-807C-D651751CA3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>
            <a:extLst>
              <a:ext uri="{FF2B5EF4-FFF2-40B4-BE49-F238E27FC236}">
                <a16:creationId xmlns:a16="http://schemas.microsoft.com/office/drawing/2014/main" id="{B597E978-C69C-4759-AA5C-B9CF0F561C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20484" name="Zástupný symbol pro číslo snímku 3">
            <a:extLst>
              <a:ext uri="{FF2B5EF4-FFF2-40B4-BE49-F238E27FC236}">
                <a16:creationId xmlns:a16="http://schemas.microsoft.com/office/drawing/2014/main" id="{63A3C1AB-34A4-4DC6-9B13-241B47D726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1E50BFA-FDEC-459A-9DC4-5C6D71F42E53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>
            <a:extLst>
              <a:ext uri="{FF2B5EF4-FFF2-40B4-BE49-F238E27FC236}">
                <a16:creationId xmlns:a16="http://schemas.microsoft.com/office/drawing/2014/main" id="{3F5C7F48-1456-4B2B-BACD-4AFBF6B09D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Zástupný symbol pro poznámky 2">
            <a:extLst>
              <a:ext uri="{FF2B5EF4-FFF2-40B4-BE49-F238E27FC236}">
                <a16:creationId xmlns:a16="http://schemas.microsoft.com/office/drawing/2014/main" id="{5840A899-E89A-440D-91ED-6D9C0A6BAE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22532" name="Zástupný symbol pro číslo snímku 3">
            <a:extLst>
              <a:ext uri="{FF2B5EF4-FFF2-40B4-BE49-F238E27FC236}">
                <a16:creationId xmlns:a16="http://schemas.microsoft.com/office/drawing/2014/main" id="{C0282146-257D-4D41-AF8C-215344E7B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06456EF-7F54-4D06-A028-377F3994635C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>
            <a:extLst>
              <a:ext uri="{FF2B5EF4-FFF2-40B4-BE49-F238E27FC236}">
                <a16:creationId xmlns:a16="http://schemas.microsoft.com/office/drawing/2014/main" id="{2342C81C-D9BF-4749-8702-431117484C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Zástupný symbol pro poznámky 2">
            <a:extLst>
              <a:ext uri="{FF2B5EF4-FFF2-40B4-BE49-F238E27FC236}">
                <a16:creationId xmlns:a16="http://schemas.microsoft.com/office/drawing/2014/main" id="{DCF0C9A2-1BA8-440E-AA4D-2482C95057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29700" name="Zástupný symbol pro číslo snímku 3">
            <a:extLst>
              <a:ext uri="{FF2B5EF4-FFF2-40B4-BE49-F238E27FC236}">
                <a16:creationId xmlns:a16="http://schemas.microsoft.com/office/drawing/2014/main" id="{9E52C878-1988-4482-B056-B0D46E84E6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FE6C8AC-F586-44BE-8FDD-8E92BFFC7080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779860-D59A-4146-8633-5AD5BBE04A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4C2B7F-60CD-41D7-8E0B-FAB147C11B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84F552-64D2-4273-B2F1-BF680BF944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0AF37-4E65-494A-B88C-B0A91988537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3907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8A464D-F23B-4A15-8EC0-AAE22811A8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E02395-7CA7-4562-B1DE-EA47F48418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073BEB-7416-4A0B-B608-8C30B133FA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0AF1B-E634-48D6-B164-E1A7828F200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099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209800" cy="6430962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52400" y="274638"/>
            <a:ext cx="6477000" cy="6430962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14DDF4-3991-4CC0-AD2D-F5EFB5F819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8ECA5C-2E37-4F18-BF36-CDCFD72329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5C58A0-A7E2-4750-9F54-59C7C4AE73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6DD60-CE02-4129-9C04-99A3304B975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0082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0C80F4-7182-42D2-8D4C-0DF7F22031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2043B3-DD8D-4D5B-9056-19333FAAD3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39CE23-77BC-4A7E-9DB4-0FFDB146F0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9B65C-9872-4816-BE23-5BBEF8A9494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0778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657A56-3139-4F61-8E38-F53FD6B786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2DD210-1532-4958-B204-686509A28F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589462-33FB-469C-B749-D2C9F5F5FA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75114-9912-4E37-88D4-59337AA0800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02637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2400" y="1371600"/>
            <a:ext cx="43434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3434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772BD7-87B7-4C07-87DB-7CEA265889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9731E2-0AE1-41D1-80D6-3193306591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64C37F-51B4-4D5E-8418-C9559BCEE0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AFCAD-4AA3-485A-8CF7-114F904BDD9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2581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63CB127-B7F3-4F40-89EB-5A704D2D65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BECC1B3-EDB4-40F2-963D-50CB34C47B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96E170C-2AD0-45E7-987F-A5D682C77C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51757-B69F-4432-B15F-8567BC1FF81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4114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0F10FDC-19D6-4258-9702-2CE74996B8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22913D4-6371-4FC1-B3F9-5606FDCD73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4730E9C-E2AA-442E-9E39-B4B797018E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85B01-8CC3-4F52-875E-287CFF9821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8832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52EF85A-A265-4F81-85AA-10386AB3C4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E1F3D92-5E6B-40C8-8F34-80B111CF5A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8BCDA1-020B-41BE-BC8F-1CFA8B4A7B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26E9F-B9F7-4BFA-8760-EA52B77CA0D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2604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376C55-57EA-4C96-9AD6-0C19D944D9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17A32E-7122-40F5-B7EE-522B9A7E22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FF548-C79D-4827-A249-EBA48EEED1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3164F-8BE2-4171-86E2-02E5964485C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8970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5441AE-491D-4133-BA6A-17CACE31E9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7B81F9-0981-462D-AA2E-C71E66B373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D69C66-A00F-41E7-9272-1B36FE89ED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BB733-0E24-4DA0-9780-5C43AF8D153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6301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38000">
              <a:srgbClr val="FFFFFF"/>
            </a:gs>
            <a:gs pos="100000">
              <a:srgbClr val="00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2400224-8472-4D5C-9A66-07C47E11FB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0A51928-96B3-4497-A0B5-139B32BE77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371600"/>
            <a:ext cx="8839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FFC4B875-9606-4AD3-8024-D144D094A3C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7E509D18-7692-4303-8919-38E9FE7F73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E1E42D5F-DFCC-4091-90D6-243E12E2910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9354BBC-631B-4989-8148-1F63D02BAA4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creativecommons.org/licenses/by-sa/4.0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Grafika, Písmo, klipart&#10;&#10;Popis byl vytvořen automaticky">
            <a:extLst>
              <a:ext uri="{FF2B5EF4-FFF2-40B4-BE49-F238E27FC236}">
                <a16:creationId xmlns:a16="http://schemas.microsoft.com/office/drawing/2014/main" id="{F4074B03-0957-872E-6907-E59164790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6" name="Zvuk 1">
            <a:hlinkClick r:id="" action="ppaction://media"/>
            <a:extLst>
              <a:ext uri="{FF2B5EF4-FFF2-40B4-BE49-F238E27FC236}">
                <a16:creationId xmlns:a16="http://schemas.microsoft.com/office/drawing/2014/main" id="{CBA0E30A-5743-CB93-6C80-DCCF1B0409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A9D33D02-AFFB-4701-95A5-1CA7BE2530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Pojmy</a:t>
            </a: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41503E3E-525E-4136-A22C-30040ED50D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8839200" cy="5257800"/>
          </a:xfrm>
        </p:spPr>
        <p:txBody>
          <a:bodyPr/>
          <a:lstStyle/>
          <a:p>
            <a:r>
              <a:rPr lang="cs-CZ" altLang="cs-CZ" b="1">
                <a:solidFill>
                  <a:srgbClr val="339966"/>
                </a:solidFill>
              </a:rPr>
              <a:t>Fortifikovaná strava</a:t>
            </a:r>
          </a:p>
          <a:p>
            <a:pPr lvl="1"/>
            <a:r>
              <a:rPr lang="cs-CZ" altLang="cs-CZ"/>
              <a:t>Běžná strava s přídavkem energie (např. bílkovinné přídavky)</a:t>
            </a:r>
          </a:p>
          <a:p>
            <a:r>
              <a:rPr lang="cs-CZ" altLang="cs-CZ" b="1">
                <a:solidFill>
                  <a:srgbClr val="339966"/>
                </a:solidFill>
              </a:rPr>
              <a:t>Modulární dietetika</a:t>
            </a:r>
          </a:p>
          <a:p>
            <a:pPr lvl="1"/>
            <a:r>
              <a:rPr lang="cs-CZ" altLang="cs-CZ"/>
              <a:t>Přípravky enterální výživy, které obsahují jednu složku základních živin (C, T, B)</a:t>
            </a:r>
          </a:p>
          <a:p>
            <a:pPr lvl="1"/>
            <a:r>
              <a:rPr lang="cs-CZ" altLang="cs-CZ"/>
              <a:t>Obohacení stravy a tekutin</a:t>
            </a:r>
          </a:p>
        </p:txBody>
      </p:sp>
      <p:pic>
        <p:nvPicPr>
          <p:cNvPr id="19460" name="Obrázek 1">
            <a:extLst>
              <a:ext uri="{FF2B5EF4-FFF2-40B4-BE49-F238E27FC236}">
                <a16:creationId xmlns:a16="http://schemas.microsoft.com/office/drawing/2014/main" id="{C44B316E-4E4A-4115-9E57-1DE564585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3" y="0"/>
            <a:ext cx="2058987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Obrázek 2">
            <a:extLst>
              <a:ext uri="{FF2B5EF4-FFF2-40B4-BE49-F238E27FC236}">
                <a16:creationId xmlns:a16="http://schemas.microsoft.com/office/drawing/2014/main" id="{002787C1-4EB0-4EFC-8D17-9420C65644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4343400"/>
            <a:ext cx="27241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C9D4AA6-015F-494E-B5FF-C30F3BD54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16"/>
    </mc:Choice>
    <mc:Fallback xmlns="">
      <p:transition spd="slow" advTm="75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70FAC2EF-FACB-424F-85FC-FD06588086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8229600" cy="1096962"/>
          </a:xfrm>
        </p:spPr>
        <p:txBody>
          <a:bodyPr/>
          <a:lstStyle/>
          <a:p>
            <a:r>
              <a:rPr lang="cs-CZ" altLang="cs-CZ">
                <a:solidFill>
                  <a:srgbClr val="339966"/>
                </a:solidFill>
              </a:rPr>
              <a:t>Klinická výživa</a:t>
            </a:r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641484DB-0253-488A-B7E5-8968203D1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/>
          <a:lstStyle/>
          <a:p>
            <a:r>
              <a:rPr lang="cs-CZ" altLang="cs-CZ" b="1">
                <a:solidFill>
                  <a:srgbClr val="339966"/>
                </a:solidFill>
              </a:rPr>
              <a:t>Je nutriční podpora v rámci zdravotní péče</a:t>
            </a:r>
          </a:p>
          <a:p>
            <a:r>
              <a:rPr lang="cs-CZ" altLang="cs-CZ"/>
              <a:t>Cílem je podpořit organismus během léčby nebo při prevenci rozvoje onemocnění</a:t>
            </a:r>
          </a:p>
          <a:p>
            <a:r>
              <a:rPr lang="cs-CZ" altLang="cs-CZ" b="1">
                <a:solidFill>
                  <a:srgbClr val="339966"/>
                </a:solidFill>
              </a:rPr>
              <a:t>Nutriční podpora</a:t>
            </a:r>
          </a:p>
          <a:p>
            <a:pPr lvl="1"/>
            <a:r>
              <a:rPr lang="cs-CZ" altLang="cs-CZ"/>
              <a:t>Je soubor výživových opatření za účelem pozitivního ovlivnění zdravotního stavu</a:t>
            </a:r>
          </a:p>
          <a:p>
            <a:pPr lvl="1"/>
            <a:r>
              <a:rPr lang="cs-CZ" altLang="cs-CZ" b="1">
                <a:solidFill>
                  <a:srgbClr val="339966"/>
                </a:solidFill>
              </a:rPr>
              <a:t>Léčebná výživa (klasická dietoterapie)</a:t>
            </a:r>
          </a:p>
          <a:p>
            <a:pPr lvl="2"/>
            <a:r>
              <a:rPr lang="cs-CZ" altLang="cs-CZ"/>
              <a:t>Jde o jakoukoli dietu, která je indikována v souvislosti s prevencí a léčbou určitého onemocnění</a:t>
            </a:r>
          </a:p>
          <a:p>
            <a:pPr lvl="1"/>
            <a:r>
              <a:rPr lang="cs-CZ" altLang="cs-CZ" b="1">
                <a:solidFill>
                  <a:srgbClr val="339966"/>
                </a:solidFill>
              </a:rPr>
              <a:t>Enterální (sondová) výživa</a:t>
            </a:r>
          </a:p>
          <a:p>
            <a:pPr lvl="1"/>
            <a:r>
              <a:rPr lang="cs-CZ" altLang="cs-CZ" b="1">
                <a:solidFill>
                  <a:srgbClr val="339966"/>
                </a:solidFill>
              </a:rPr>
              <a:t>Parenterální výživa</a:t>
            </a:r>
          </a:p>
          <a:p>
            <a:pPr lvl="1"/>
            <a:endParaRPr lang="cs-CZ" alt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76E776E-3C2B-4942-8ED3-0B616D615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96"/>
    </mc:Choice>
    <mc:Fallback xmlns="">
      <p:transition spd="slow" advTm="67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sah 2">
            <a:extLst>
              <a:ext uri="{FF2B5EF4-FFF2-40B4-BE49-F238E27FC236}">
                <a16:creationId xmlns:a16="http://schemas.microsoft.com/office/drawing/2014/main" id="{CEB56E53-8E84-408F-BE1C-D94103A5DD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52400"/>
            <a:ext cx="8839200" cy="6553200"/>
          </a:xfrm>
        </p:spPr>
        <p:txBody>
          <a:bodyPr/>
          <a:lstStyle/>
          <a:p>
            <a:r>
              <a:rPr lang="cs-CZ" altLang="cs-CZ" b="1">
                <a:solidFill>
                  <a:srgbClr val="339966"/>
                </a:solidFill>
              </a:rPr>
              <a:t>Parenterální výživa</a:t>
            </a:r>
          </a:p>
          <a:p>
            <a:pPr lvl="1"/>
            <a:r>
              <a:rPr lang="cs-CZ" altLang="cs-CZ"/>
              <a:t>Podávání živin mimo trávicí trakt – do žilního řečiště</a:t>
            </a:r>
          </a:p>
          <a:p>
            <a:pPr lvl="1"/>
            <a:r>
              <a:rPr lang="cs-CZ" altLang="cs-CZ" b="1"/>
              <a:t>Pokud není možné zajištění dostatečného množství živin enterálně</a:t>
            </a:r>
          </a:p>
          <a:p>
            <a:r>
              <a:rPr lang="cs-CZ" altLang="cs-CZ" b="1">
                <a:solidFill>
                  <a:srgbClr val="339966"/>
                </a:solidFill>
              </a:rPr>
              <a:t>Enterální (sondová) výživa</a:t>
            </a:r>
          </a:p>
          <a:p>
            <a:pPr lvl="1"/>
            <a:r>
              <a:rPr lang="cs-CZ" altLang="cs-CZ"/>
              <a:t>Jde o tekutou výživu, která je podávána do žaludku nebo proximálních částí tenkého střeva nazogastrickou sondou nebo stomiemi</a:t>
            </a:r>
          </a:p>
          <a:p>
            <a:pPr lvl="1"/>
            <a:r>
              <a:rPr lang="cs-CZ" altLang="cs-CZ" b="1"/>
              <a:t>Pokud nemůže pacient přijímat per os stravu dostatečně</a:t>
            </a:r>
          </a:p>
          <a:p>
            <a:r>
              <a:rPr lang="cs-CZ" altLang="cs-CZ" b="1">
                <a:solidFill>
                  <a:srgbClr val="339966"/>
                </a:solidFill>
              </a:rPr>
              <a:t>Sipping</a:t>
            </a:r>
          </a:p>
          <a:p>
            <a:pPr lvl="1"/>
            <a:r>
              <a:rPr lang="cs-CZ" altLang="cs-CZ"/>
              <a:t>Tekutá nebo krémová enterální výživa s definovaným složením přijímaná ústy – </a:t>
            </a:r>
            <a:r>
              <a:rPr lang="cs-CZ" altLang="cs-CZ" b="1"/>
              <a:t>perorální nutriční doplňky </a:t>
            </a:r>
          </a:p>
          <a:p>
            <a:pPr lvl="1"/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5981F33-833E-4D1E-9962-50F405A5E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78"/>
    </mc:Choice>
    <mc:Fallback xmlns="">
      <p:transition spd="slow" advTm="66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EC658EE0-9D15-4121-989E-114F03C95B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339966"/>
                </a:solidFill>
              </a:rPr>
              <a:t>Základní skupiny pacientů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F7945FF-9D55-4CCC-9776-594E5199B0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/>
              <a:t>S dobrým stavem výživy </a:t>
            </a:r>
            <a:r>
              <a:rPr lang="cs-CZ" altLang="cs-CZ"/>
              <a:t>bez nutričního rizika a bez specifických nutričních potřeb</a:t>
            </a:r>
          </a:p>
          <a:p>
            <a:r>
              <a:rPr lang="cs-CZ" altLang="cs-CZ" b="1"/>
              <a:t>Se specifickými nutričními potřebami</a:t>
            </a:r>
          </a:p>
          <a:p>
            <a:pPr lvl="1"/>
            <a:r>
              <a:rPr lang="cs-CZ" altLang="cs-CZ"/>
              <a:t>Vegetariální, jiné kultury</a:t>
            </a:r>
          </a:p>
          <a:p>
            <a:r>
              <a:rPr lang="cs-CZ" altLang="cs-CZ"/>
              <a:t>Pacienti s </a:t>
            </a:r>
            <a:r>
              <a:rPr lang="cs-CZ" altLang="cs-CZ" b="1"/>
              <a:t>pozitivním nutričním screeningem</a:t>
            </a:r>
          </a:p>
          <a:p>
            <a:pPr lvl="1"/>
            <a:r>
              <a:rPr lang="cs-CZ" altLang="cs-CZ"/>
              <a:t>Chronická onemocnění - Dieta výběr, umělá výživa</a:t>
            </a:r>
          </a:p>
          <a:p>
            <a:r>
              <a:rPr lang="cs-CZ" altLang="cs-CZ"/>
              <a:t>Pacienti se </a:t>
            </a:r>
            <a:r>
              <a:rPr lang="cs-CZ" altLang="cs-CZ" b="1"/>
              <a:t>zvýšenou nutriční podporou</a:t>
            </a:r>
          </a:p>
          <a:p>
            <a:pPr lvl="1"/>
            <a:r>
              <a:rPr lang="cs-CZ" altLang="cs-CZ"/>
              <a:t>Vyšší nutriční nároky – rekonvalescence, postupná realimentace, kojící ženy</a:t>
            </a:r>
          </a:p>
          <a:p>
            <a:pPr lvl="1"/>
            <a:r>
              <a:rPr lang="cs-CZ" altLang="cs-CZ"/>
              <a:t>Výživné diety, diety s nutričními doplňky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B684736-6A01-4723-9AAB-E1FA06977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06"/>
    </mc:Choice>
    <mc:Fallback xmlns="">
      <p:transition spd="slow" advTm="108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97318164-EED2-4F43-8B55-DE7113B1AC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09538"/>
            <a:ext cx="9144000" cy="1096963"/>
          </a:xfrm>
        </p:spPr>
        <p:txBody>
          <a:bodyPr/>
          <a:lstStyle/>
          <a:p>
            <a:r>
              <a:rPr lang="cs-CZ" altLang="cs-CZ" sz="3600" b="1">
                <a:solidFill>
                  <a:srgbClr val="339966"/>
                </a:solidFill>
              </a:rPr>
              <a:t>Zabezpečení nutričních potřeb pacientů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02EA0391-8020-4522-B9D3-836765252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48238" y="1341438"/>
            <a:ext cx="4097337" cy="5334000"/>
          </a:xfrm>
        </p:spPr>
        <p:txBody>
          <a:bodyPr/>
          <a:lstStyle/>
          <a:p>
            <a:pPr>
              <a:defRPr/>
            </a:pPr>
            <a:r>
              <a:rPr lang="cs-CZ" dirty="0"/>
              <a:t>Dieta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 err="1"/>
              <a:t>Sipping</a:t>
            </a: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 err="1"/>
              <a:t>Sondová</a:t>
            </a:r>
            <a:r>
              <a:rPr lang="cs-CZ" dirty="0"/>
              <a:t> enterální výživa</a:t>
            </a:r>
          </a:p>
          <a:p>
            <a:pPr marL="0" indent="0">
              <a:buFontTx/>
              <a:buNone/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Parenterální výživa</a:t>
            </a:r>
          </a:p>
        </p:txBody>
      </p:sp>
      <p:sp>
        <p:nvSpPr>
          <p:cNvPr id="4" name="Rovnoramenný trojúhelník 3">
            <a:extLst>
              <a:ext uri="{FF2B5EF4-FFF2-40B4-BE49-F238E27FC236}">
                <a16:creationId xmlns:a16="http://schemas.microsoft.com/office/drawing/2014/main" id="{C64AE44C-943D-4608-A651-A1BC871ED749}"/>
              </a:ext>
            </a:extLst>
          </p:cNvPr>
          <p:cNvSpPr/>
          <p:nvPr/>
        </p:nvSpPr>
        <p:spPr>
          <a:xfrm rot="10800000">
            <a:off x="665163" y="1236663"/>
            <a:ext cx="3983037" cy="5545137"/>
          </a:xfrm>
          <a:prstGeom prst="triangle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i</a:t>
            </a:r>
          </a:p>
          <a:p>
            <a:pPr algn="ctr">
              <a:defRPr/>
            </a:pPr>
            <a:endParaRPr lang="cs-CZ" dirty="0"/>
          </a:p>
        </p:txBody>
      </p:sp>
      <p:sp>
        <p:nvSpPr>
          <p:cNvPr id="25605" name="TextovéPole 6">
            <a:extLst>
              <a:ext uri="{FF2B5EF4-FFF2-40B4-BE49-F238E27FC236}">
                <a16:creationId xmlns:a16="http://schemas.microsoft.com/office/drawing/2014/main" id="{651E4614-BCB4-405F-87C0-07F226787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5943600"/>
            <a:ext cx="3440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/>
              <a:t>Několik pacientů</a:t>
            </a:r>
          </a:p>
        </p:txBody>
      </p:sp>
      <p:sp>
        <p:nvSpPr>
          <p:cNvPr id="25606" name="TextovéPole 9">
            <a:extLst>
              <a:ext uri="{FF2B5EF4-FFF2-40B4-BE49-F238E27FC236}">
                <a16:creationId xmlns:a16="http://schemas.microsoft.com/office/drawing/2014/main" id="{96688DDA-B8F6-4933-B8BB-279BF4CCB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663" y="1317625"/>
            <a:ext cx="2840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latin typeface="Calibri" panose="020F0502020204030204" pitchFamily="34" charset="0"/>
                <a:cs typeface="Calibri" panose="020F0502020204030204" pitchFamily="34" charset="0"/>
              </a:rPr>
              <a:t>Všichni pacienti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75256E4-A870-4CA2-A81A-17222CA89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14"/>
    </mc:Choice>
    <mc:Fallback xmlns="">
      <p:transition spd="slow" advTm="44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4C8C862F-15E9-4A70-8AC5-D24927B0C3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Výživa ve zdravotnických zařízeních</a:t>
            </a:r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D643B076-A3E9-4BB0-B287-0D7B98053B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600200"/>
            <a:ext cx="8839200" cy="5105400"/>
          </a:xfrm>
        </p:spPr>
        <p:txBody>
          <a:bodyPr/>
          <a:lstStyle/>
          <a:p>
            <a:r>
              <a:rPr lang="cs-CZ" altLang="cs-CZ"/>
              <a:t>Metodické doporučení pro zajištění stravy a nutriční péče </a:t>
            </a:r>
          </a:p>
          <a:p>
            <a:pPr lvl="1"/>
            <a:r>
              <a:rPr lang="cs-CZ" altLang="cs-CZ" b="1">
                <a:solidFill>
                  <a:srgbClr val="339966"/>
                </a:solidFill>
              </a:rPr>
              <a:t>aktualizace dietního systému Věstník MZ ČR 10/2020 (30.9.2020)</a:t>
            </a:r>
          </a:p>
          <a:p>
            <a:pPr lvl="1"/>
            <a:r>
              <a:rPr lang="cs-CZ" altLang="cs-CZ"/>
              <a:t>Nutriční péče</a:t>
            </a:r>
          </a:p>
          <a:p>
            <a:pPr lvl="1"/>
            <a:r>
              <a:rPr lang="cs-CZ" altLang="cs-CZ"/>
              <a:t>Kompetence  nutričních terapeutu</a:t>
            </a:r>
          </a:p>
          <a:p>
            <a:pPr lvl="1"/>
            <a:r>
              <a:rPr lang="cs-CZ" altLang="cs-CZ"/>
              <a:t>Energetická hodnota stravy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D62BD54-1E81-4A11-A923-6761D07B6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10"/>
    </mc:Choice>
    <mc:Fallback xmlns="">
      <p:transition spd="slow" advTm="25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A0169A14-1287-4360-A56E-01019E00E1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050" y="23813"/>
            <a:ext cx="8839200" cy="563562"/>
          </a:xfrm>
        </p:spPr>
        <p:txBody>
          <a:bodyPr/>
          <a:lstStyle/>
          <a:p>
            <a:r>
              <a:rPr lang="cs-CZ" altLang="cs-CZ" sz="3200"/>
              <a:t>Potřeba změn systému nemocničního stravování</a:t>
            </a:r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B1F57824-76D9-48CC-9780-4E38B37829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8113" y="587375"/>
            <a:ext cx="8839200" cy="5810250"/>
          </a:xfrm>
        </p:spPr>
        <p:txBody>
          <a:bodyPr/>
          <a:lstStyle/>
          <a:p>
            <a:r>
              <a:rPr lang="cs-CZ" altLang="cs-CZ"/>
              <a:t>Stávající dietní systém – Doberského Dietní systém pro nemocnice z (1955) - </a:t>
            </a:r>
            <a:r>
              <a:rPr lang="cs-CZ" altLang="cs-CZ" b="1"/>
              <a:t>1991 - obnova</a:t>
            </a:r>
            <a:r>
              <a:rPr lang="cs-CZ" altLang="cs-CZ"/>
              <a:t>, </a:t>
            </a:r>
          </a:p>
          <a:p>
            <a:pPr lvl="2"/>
            <a:r>
              <a:rPr lang="cs-CZ" altLang="cs-CZ" b="1">
                <a:solidFill>
                  <a:srgbClr val="339966"/>
                </a:solidFill>
              </a:rPr>
              <a:t>dříve celostátní normy, dnes pouze jako doporučení (specifický pro každé zařízení)</a:t>
            </a:r>
          </a:p>
          <a:p>
            <a:pPr lvl="2"/>
            <a:r>
              <a:rPr lang="cs-CZ" altLang="cs-CZ"/>
              <a:t>Neodpovídá současným doporučením zdravé výživy</a:t>
            </a:r>
          </a:p>
          <a:p>
            <a:pPr lvl="2"/>
            <a:r>
              <a:rPr lang="cs-CZ" altLang="cs-CZ"/>
              <a:t>Neodpovídá doporučením pro stravování pacientů v malnutrici</a:t>
            </a:r>
          </a:p>
          <a:p>
            <a:r>
              <a:rPr lang="cs-CZ" altLang="cs-CZ" b="1">
                <a:solidFill>
                  <a:srgbClr val="339966"/>
                </a:solidFill>
              </a:rPr>
              <a:t>Nová doporučení</a:t>
            </a:r>
          </a:p>
          <a:p>
            <a:pPr lvl="2"/>
            <a:r>
              <a:rPr lang="cs-CZ" altLang="cs-CZ"/>
              <a:t>Dvě základní diety  a jejich modifikace</a:t>
            </a:r>
          </a:p>
          <a:p>
            <a:pPr lvl="2"/>
            <a:r>
              <a:rPr lang="cs-CZ" altLang="cs-CZ"/>
              <a:t>Speciální diety</a:t>
            </a:r>
          </a:p>
          <a:p>
            <a:pPr lvl="2"/>
            <a:r>
              <a:rPr lang="cs-CZ" altLang="cs-CZ"/>
              <a:t>Metodika číslování zachována – navazuje na starý systém</a:t>
            </a:r>
          </a:p>
          <a:p>
            <a:pPr lvl="2"/>
            <a:r>
              <a:rPr lang="cs-CZ" altLang="cs-CZ" b="1"/>
              <a:t>Možnost individuálních zavádění změn podle typu zdravotnického zařízení</a:t>
            </a:r>
          </a:p>
          <a:p>
            <a:pPr lvl="2"/>
            <a:r>
              <a:rPr lang="cs-CZ" altLang="cs-CZ" b="1"/>
              <a:t>Možnost výběru stravy pacientem – FIT x MAL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983CFD7-2654-4C39-9E8F-EAD98564D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83"/>
    </mc:Choice>
    <mc:Fallback xmlns="">
      <p:transition spd="slow" advTm="69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BDA80E3F-9E3A-4008-8AD5-E59AAD295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Dietní systém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579DDA05-889E-4C57-9499-4A20D49F75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Obsah: </a:t>
            </a:r>
            <a:r>
              <a:rPr lang="cs-CZ" altLang="cs-CZ"/>
              <a:t>zpracován nutričními terapeuty a dietology daného ZZ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 b="1"/>
              <a:t>Určuje: </a:t>
            </a:r>
            <a:r>
              <a:rPr lang="cs-CZ" altLang="cs-CZ"/>
              <a:t>způsob značení diet, nutriční složení, postupy pro přípravu stravy…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 b="1"/>
              <a:t>Zohledňuje: </a:t>
            </a:r>
            <a:r>
              <a:rPr lang="cs-CZ" altLang="cs-CZ"/>
              <a:t>aktuální vědecké poznatky v dietoterapii, léčebné postupy ZZ, nabídku sortimentu potravin a technologií na trhu…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BCBA030-C425-45F2-8CEE-99C435438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59"/>
    </mc:Choice>
    <mc:Fallback xmlns="">
      <p:transition spd="slow" advTm="26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F2052833-86CD-4C2D-AE69-8A8F78998A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1750"/>
            <a:ext cx="8229600" cy="944563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339966"/>
                </a:solidFill>
              </a:rPr>
              <a:t>Dietní systém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14384827-1673-4133-BD28-AB194C2263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144000" cy="5562600"/>
          </a:xfrm>
        </p:spPr>
        <p:txBody>
          <a:bodyPr/>
          <a:lstStyle/>
          <a:p>
            <a:pPr eaLnBrk="1" hangingPunct="1"/>
            <a:r>
              <a:rPr lang="cs-CZ" altLang="cs-CZ" sz="2800"/>
              <a:t>základní skupiny diet:</a:t>
            </a:r>
            <a:endParaRPr lang="cs-CZ" altLang="cs-CZ" sz="2800" b="1"/>
          </a:p>
          <a:p>
            <a:pPr marL="914400" lvl="1" indent="-457200" eaLnBrk="1" hangingPunct="1">
              <a:buFontTx/>
              <a:buAutoNum type="arabicPeriod"/>
            </a:pPr>
            <a:r>
              <a:rPr lang="cs-CZ" altLang="cs-CZ" b="1">
                <a:solidFill>
                  <a:srgbClr val="339966"/>
                </a:solidFill>
              </a:rPr>
              <a:t>diety základní</a:t>
            </a:r>
            <a:r>
              <a:rPr lang="cs-CZ" altLang="cs-CZ">
                <a:solidFill>
                  <a:srgbClr val="339966"/>
                </a:solidFill>
              </a:rPr>
              <a:t> </a:t>
            </a:r>
            <a:r>
              <a:rPr lang="cs-CZ" altLang="cs-CZ"/>
              <a:t>– označené </a:t>
            </a:r>
            <a:r>
              <a:rPr lang="cs-CZ" altLang="cs-CZ" u="sng"/>
              <a:t>0 – 14</a:t>
            </a:r>
            <a:r>
              <a:rPr lang="cs-CZ" altLang="cs-CZ"/>
              <a:t>, běžné ve všech ZZ</a:t>
            </a:r>
          </a:p>
          <a:p>
            <a:pPr marL="914400" lvl="1" indent="-457200" eaLnBrk="1" hangingPunct="1">
              <a:buFontTx/>
              <a:buAutoNum type="arabicPeriod"/>
            </a:pPr>
            <a:endParaRPr lang="cs-CZ" altLang="cs-CZ" b="1"/>
          </a:p>
          <a:p>
            <a:pPr marL="914400" lvl="1" indent="-457200" eaLnBrk="1" hangingPunct="1">
              <a:buFontTx/>
              <a:buAutoNum type="arabicPeriod"/>
            </a:pPr>
            <a:r>
              <a:rPr lang="cs-CZ" altLang="cs-CZ" b="1">
                <a:solidFill>
                  <a:srgbClr val="339966"/>
                </a:solidFill>
              </a:rPr>
              <a:t>diety speciální</a:t>
            </a:r>
            <a:r>
              <a:rPr lang="cs-CZ" altLang="cs-CZ">
                <a:solidFill>
                  <a:srgbClr val="339966"/>
                </a:solidFill>
              </a:rPr>
              <a:t> </a:t>
            </a:r>
            <a:r>
              <a:rPr lang="cs-CZ" altLang="cs-CZ"/>
              <a:t>– značené číslo diety+ S, časově omezené (energeticky neplnohodnotné)</a:t>
            </a:r>
            <a:endParaRPr lang="cs-CZ" altLang="cs-CZ" b="1"/>
          </a:p>
          <a:p>
            <a:pPr marL="914400" lvl="1" indent="-457200" eaLnBrk="1" hangingPunct="1">
              <a:buFontTx/>
              <a:buAutoNum type="arabicPeriod"/>
            </a:pPr>
            <a:r>
              <a:rPr lang="cs-CZ" altLang="cs-CZ" b="1">
                <a:solidFill>
                  <a:srgbClr val="339966"/>
                </a:solidFill>
              </a:rPr>
              <a:t>standardizované dietní postupy </a:t>
            </a:r>
            <a:r>
              <a:rPr lang="cs-CZ" altLang="cs-CZ"/>
              <a:t>– nemají číselné označení</a:t>
            </a:r>
          </a:p>
          <a:p>
            <a:pPr lvl="2" eaLnBrk="1" hangingPunct="1"/>
            <a:r>
              <a:rPr lang="cs-CZ" altLang="cs-CZ" sz="2800" b="1">
                <a:solidFill>
                  <a:srgbClr val="339966"/>
                </a:solidFill>
              </a:rPr>
              <a:t>diety diagnostické </a:t>
            </a:r>
            <a:r>
              <a:rPr lang="cs-CZ" altLang="cs-CZ" sz="2800">
                <a:solidFill>
                  <a:srgbClr val="262626"/>
                </a:solidFill>
              </a:rPr>
              <a:t>– ojedinělé použití</a:t>
            </a:r>
          </a:p>
          <a:p>
            <a:pPr lvl="2" eaLnBrk="1" hangingPunct="1"/>
            <a:r>
              <a:rPr lang="cs-CZ" altLang="cs-CZ" sz="2800" b="1">
                <a:solidFill>
                  <a:srgbClr val="339966"/>
                </a:solidFill>
              </a:rPr>
              <a:t>diety při onemocněních</a:t>
            </a:r>
          </a:p>
          <a:p>
            <a:pPr eaLnBrk="1" hangingPunct="1"/>
            <a:r>
              <a:rPr lang="cs-CZ" altLang="cs-CZ" sz="2800" b="1">
                <a:solidFill>
                  <a:srgbClr val="339966"/>
                </a:solidFill>
              </a:rPr>
              <a:t>individuální diety (výběr) </a:t>
            </a:r>
            <a:r>
              <a:rPr lang="cs-CZ" altLang="cs-CZ" sz="2800"/>
              <a:t>– návštěva nutr. terapeuta, respektováno přání pacienta (v odůvodněných indikovaných případech např. kulturní specifika, onko P…)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C76FF5B-00AF-4182-8BCA-6F8E1A435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87"/>
    </mc:Choice>
    <mc:Fallback xmlns="">
      <p:transition spd="slow" advTm="71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2114BC52-A0C4-449F-B2D7-65F54ABB83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6858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339966"/>
                </a:solidFill>
              </a:rPr>
              <a:t>Diety základní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CB607439-0164-4680-A8FA-E0A781B6DF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839200" cy="6019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cs-CZ" altLang="cs-CZ" sz="2400" b="1"/>
              <a:t>0 (tekutá) </a:t>
            </a:r>
            <a:endParaRPr lang="cs-CZ" altLang="cs-CZ" sz="2400"/>
          </a:p>
          <a:p>
            <a:pPr lvl="1" eaLnBrk="1" hangingPunct="1"/>
            <a:r>
              <a:rPr lang="cs-CZ" altLang="cs-CZ" sz="2400"/>
              <a:t>energeticky neplnohodnotná (většinou se předepisuje na kratší čas), </a:t>
            </a:r>
            <a:r>
              <a:rPr lang="cs-CZ" altLang="cs-CZ" sz="2400" u="sng"/>
              <a:t>nejčastěji v prvních dnech po operaci DÚ</a:t>
            </a:r>
            <a:r>
              <a:rPr lang="cs-CZ" altLang="cs-CZ" sz="2400"/>
              <a:t>, po tonzilektomii, nemoci hltanu a jícnu (</a:t>
            </a:r>
            <a:r>
              <a:rPr lang="cs-CZ" altLang="cs-CZ" sz="2400" u="sng"/>
              <a:t>ztíženým polykáním </a:t>
            </a:r>
            <a:r>
              <a:rPr lang="cs-CZ" altLang="cs-CZ" sz="2400"/>
              <a:t>- onko, zánět)</a:t>
            </a:r>
          </a:p>
          <a:p>
            <a:pPr marL="0" indent="0" eaLnBrk="1" hangingPunct="1">
              <a:buFontTx/>
              <a:buNone/>
            </a:pPr>
            <a:r>
              <a:rPr lang="cs-CZ" altLang="cs-CZ" sz="2400" b="1"/>
              <a:t>1 (kašovitá)</a:t>
            </a:r>
          </a:p>
          <a:p>
            <a:pPr lvl="1" eaLnBrk="1" hangingPunct="1"/>
            <a:r>
              <a:rPr lang="cs-CZ" altLang="cs-CZ" sz="2400"/>
              <a:t>energeticky i nutričně plnohodnotná, v akutním stadiu vředové choroby žaludku a dvanáctníku, </a:t>
            </a:r>
            <a:r>
              <a:rPr lang="cs-CZ" altLang="cs-CZ" sz="2400" u="sng"/>
              <a:t>poúrazové změny v DÚ</a:t>
            </a:r>
            <a:r>
              <a:rPr lang="cs-CZ" altLang="cs-CZ" sz="2400"/>
              <a:t>, po poleptání jícnu, stenóza jícnu, CA jícnu, chybění chrupu… (nenadýmavá strava)</a:t>
            </a:r>
          </a:p>
          <a:p>
            <a:pPr marL="0" indent="0" eaLnBrk="1" hangingPunct="1">
              <a:buFontTx/>
              <a:buNone/>
            </a:pPr>
            <a:r>
              <a:rPr lang="cs-CZ" altLang="cs-CZ" sz="2400" b="1"/>
              <a:t>2 (šetřící) </a:t>
            </a:r>
            <a:endParaRPr lang="cs-CZ" altLang="cs-CZ" sz="2400"/>
          </a:p>
          <a:p>
            <a:pPr lvl="1" eaLnBrk="1" hangingPunct="1"/>
            <a:r>
              <a:rPr lang="cs-CZ" altLang="cs-CZ" sz="2400"/>
              <a:t>plnohodnotná lehce stravitelná dieta, připravena doměkka, </a:t>
            </a:r>
            <a:r>
              <a:rPr lang="cs-CZ" altLang="cs-CZ" sz="2400" u="sng"/>
              <a:t>žaludeční dyspepsie</a:t>
            </a:r>
            <a:r>
              <a:rPr lang="cs-CZ" altLang="cs-CZ" sz="2400"/>
              <a:t>, chronické gastritidě, vředové chorobě žaludku a dvanáctníku, při chronických chorobách jater, zánětu tlustého střeva v klidovém období, vleklé pankreatitidě </a:t>
            </a:r>
            <a:r>
              <a:rPr lang="cs-CZ" altLang="cs-CZ" sz="2400" u="sng"/>
              <a:t>a v pozdějším stadiu po IM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081A33B-2EE2-402B-8FE6-F9846110B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3"/>
    </mc:Choice>
    <mc:Fallback xmlns="">
      <p:transition spd="slow" advTm="63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8AF30F2-232A-4321-9D6F-25BD085EFC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39238" cy="990600"/>
          </a:xfrm>
        </p:spPr>
        <p:txBody>
          <a:bodyPr/>
          <a:lstStyle/>
          <a:p>
            <a:pPr marL="342900" indent="-342900" eaLnBrk="1" hangingPunct="1"/>
            <a:r>
              <a:rPr lang="cs-CZ" altLang="cs-CZ" sz="4000">
                <a:solidFill>
                  <a:srgbClr val="339966"/>
                </a:solidFill>
              </a:rPr>
              <a:t>Výživa = nutrice </a:t>
            </a:r>
            <a:br>
              <a:rPr lang="cs-CZ" altLang="cs-CZ" sz="2400"/>
            </a:br>
            <a:endParaRPr lang="cs-CZ" altLang="cs-CZ">
              <a:solidFill>
                <a:srgbClr val="FF0000"/>
              </a:solidFill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2542918-E07D-45D3-B611-569666E092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991600" cy="54102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cs-CZ" altLang="cs-CZ" sz="2400" b="1" dirty="0"/>
              <a:t>= </a:t>
            </a:r>
            <a:r>
              <a:rPr lang="cs-CZ" altLang="cs-CZ" sz="2800" b="1" dirty="0"/>
              <a:t>příjem potravy a zpracování přijatých živin</a:t>
            </a:r>
          </a:p>
          <a:p>
            <a:pPr eaLnBrk="1" hangingPunct="1">
              <a:defRPr/>
            </a:pPr>
            <a:r>
              <a:rPr lang="cs-CZ" altLang="cs-CZ" sz="2800" b="1" dirty="0"/>
              <a:t>fáze: </a:t>
            </a:r>
          </a:p>
          <a:p>
            <a:pPr lvl="1" eaLnBrk="1" hangingPunct="1">
              <a:defRPr/>
            </a:pPr>
            <a:r>
              <a:rPr lang="cs-CZ" altLang="cs-CZ" sz="2400" dirty="0"/>
              <a:t>zažívání (rozkládání živin)</a:t>
            </a:r>
          </a:p>
          <a:p>
            <a:pPr lvl="1" eaLnBrk="1" hangingPunct="1">
              <a:defRPr/>
            </a:pPr>
            <a:r>
              <a:rPr lang="cs-CZ" altLang="cs-CZ" sz="2400" dirty="0"/>
              <a:t>vstřebávání (transport přes sliznici střeva do krve)</a:t>
            </a:r>
          </a:p>
          <a:p>
            <a:pPr lvl="1" eaLnBrk="1" hangingPunct="1">
              <a:defRPr/>
            </a:pPr>
            <a:r>
              <a:rPr lang="cs-CZ" altLang="cs-CZ" sz="2400" dirty="0"/>
              <a:t>metabolismu (využití živin buňkami pro růst a vývoj)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800" dirty="0"/>
              <a:t>Základní lidská potřeba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800" dirty="0"/>
              <a:t>Je jedním z hlavních faktorů vnějšího prostředí podílející se na vzniku, prevenci a léčbě onemocnění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sz="2800" dirty="0">
              <a:solidFill>
                <a:srgbClr val="FF00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FACC5ED-91FC-4FA4-938C-D9968527D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59"/>
    </mc:Choice>
    <mc:Fallback xmlns="">
      <p:transition spd="slow" advTm="36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ADCFDA39-BA39-4ED7-83FB-FE50760408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762000"/>
          </a:xfrm>
        </p:spPr>
        <p:txBody>
          <a:bodyPr/>
          <a:lstStyle/>
          <a:p>
            <a:r>
              <a:rPr lang="cs-CZ" altLang="cs-CZ">
                <a:solidFill>
                  <a:srgbClr val="339966"/>
                </a:solidFill>
              </a:rPr>
              <a:t>Diety základní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8BC2E3-8284-45AB-8608-792599254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57912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cs-CZ" altLang="cs-CZ" sz="2400" b="1" dirty="0"/>
              <a:t>3 (racionální) – dle nového FIT a MAL</a:t>
            </a:r>
            <a:endParaRPr lang="cs-CZ" altLang="cs-CZ" sz="2400" dirty="0"/>
          </a:p>
          <a:p>
            <a:pPr lvl="1" eaLnBrk="1" hangingPunct="1">
              <a:defRPr/>
            </a:pPr>
            <a:r>
              <a:rPr lang="cs-CZ" altLang="cs-CZ" sz="2400" u="sng" dirty="0"/>
              <a:t>normální strava</a:t>
            </a:r>
            <a:r>
              <a:rPr lang="cs-CZ" altLang="cs-CZ" sz="2400" dirty="0"/>
              <a:t>, indikována</a:t>
            </a:r>
            <a:r>
              <a:rPr lang="cs-CZ" sz="2400" dirty="0"/>
              <a:t> pokud není léčen GIT nebo metabolická funkce</a:t>
            </a:r>
            <a:endParaRPr lang="cs-CZ" altLang="cs-CZ" sz="2400" dirty="0"/>
          </a:p>
          <a:p>
            <a:pPr marL="0" indent="0" eaLnBrk="1" hangingPunct="1">
              <a:buFontTx/>
              <a:buNone/>
              <a:defRPr/>
            </a:pPr>
            <a:r>
              <a:rPr lang="cs-CZ" altLang="cs-CZ" sz="2400" b="1" dirty="0"/>
              <a:t>4 (s omezením T) </a:t>
            </a:r>
            <a:endParaRPr lang="cs-CZ" altLang="cs-CZ" sz="2400" dirty="0"/>
          </a:p>
          <a:p>
            <a:pPr lvl="1" eaLnBrk="1" hangingPunct="1">
              <a:defRPr/>
            </a:pPr>
            <a:r>
              <a:rPr lang="cs-CZ" sz="2400" dirty="0"/>
              <a:t>plnohodnotná, lehce stravitelná, mírně </a:t>
            </a:r>
            <a:r>
              <a:rPr lang="cs-CZ" sz="2400" dirty="0" err="1"/>
              <a:t>protisklerotický</a:t>
            </a:r>
            <a:r>
              <a:rPr lang="cs-CZ" sz="2400" dirty="0"/>
              <a:t> charakter - odeznívání akutní stadium on. pankreatu, </a:t>
            </a:r>
            <a:r>
              <a:rPr lang="cs-CZ" sz="2400" u="sng" dirty="0"/>
              <a:t>při on. jater a žlučníku </a:t>
            </a:r>
            <a:endParaRPr lang="cs-CZ" altLang="cs-CZ" sz="2400" u="sng" dirty="0"/>
          </a:p>
          <a:p>
            <a:pPr marL="0" indent="0" eaLnBrk="1" hangingPunct="1">
              <a:buFontTx/>
              <a:buNone/>
              <a:defRPr/>
            </a:pPr>
            <a:r>
              <a:rPr lang="cs-CZ" altLang="cs-CZ" sz="2400" b="1" dirty="0"/>
              <a:t>5 (bezezbytková) </a:t>
            </a:r>
            <a:endParaRPr lang="cs-CZ" altLang="cs-CZ" sz="2400" dirty="0"/>
          </a:p>
          <a:p>
            <a:pPr lvl="1" eaLnBrk="1" hangingPunct="1">
              <a:defRPr/>
            </a:pPr>
            <a:r>
              <a:rPr lang="cs-CZ" sz="2400" dirty="0"/>
              <a:t>plnohodnotná, nenadýmavá, omezený výběr ovoce a zeleniny, </a:t>
            </a:r>
            <a:r>
              <a:rPr lang="cs-CZ" sz="2400" u="sng" dirty="0"/>
              <a:t>průjmovitá on</a:t>
            </a:r>
            <a:r>
              <a:rPr lang="cs-CZ" sz="2400" dirty="0"/>
              <a:t>., ulcerózní kolitidě a Crohnově nemoci.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400" b="1" dirty="0"/>
              <a:t>6 (</a:t>
            </a:r>
            <a:r>
              <a:rPr lang="cs-CZ" altLang="cs-CZ" sz="2400" b="1" dirty="0" err="1"/>
              <a:t>nízkobílkovinná</a:t>
            </a:r>
            <a:r>
              <a:rPr lang="cs-CZ" altLang="cs-CZ" sz="2400" b="1" dirty="0"/>
              <a:t>)</a:t>
            </a:r>
          </a:p>
          <a:p>
            <a:pPr lvl="1" eaLnBrk="1" hangingPunct="1">
              <a:defRPr/>
            </a:pPr>
            <a:r>
              <a:rPr lang="cs-CZ" sz="2400" u="sng" dirty="0"/>
              <a:t>on. ledvin</a:t>
            </a:r>
            <a:r>
              <a:rPr lang="cs-CZ" sz="2400" dirty="0"/>
              <a:t>., neslaná, snaha zastírat neslanou chuť pokrmů vhodnou technologickou přípravou (opékání, zapékání), vhodná jsou sladká hlavní jídla, ne moučníky</a:t>
            </a:r>
            <a:endParaRPr lang="cs-CZ" altLang="cs-CZ" sz="2400" dirty="0"/>
          </a:p>
          <a:p>
            <a:pPr>
              <a:defRPr/>
            </a:pP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F732403-C426-4336-ADE5-7D20040C6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29"/>
    </mc:Choice>
    <mc:Fallback xmlns="">
      <p:transition spd="slow" advTm="83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D547DE79-1F63-4CE7-9AF5-D4B8619E2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334962"/>
          </a:xfrm>
        </p:spPr>
        <p:txBody>
          <a:bodyPr/>
          <a:lstStyle/>
          <a:p>
            <a:r>
              <a:rPr lang="cs-CZ" altLang="cs-CZ">
                <a:solidFill>
                  <a:srgbClr val="339966"/>
                </a:solidFill>
              </a:rPr>
              <a:t>Diety základní</a:t>
            </a: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4F9FEDFD-B82F-41FF-937D-1CDB990FE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6800"/>
            <a:ext cx="8686800" cy="5638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cs-CZ" altLang="cs-CZ" sz="2400" b="1" dirty="0"/>
              <a:t>7 (</a:t>
            </a:r>
            <a:r>
              <a:rPr lang="cs-CZ" altLang="cs-CZ" sz="2400" b="1" dirty="0" err="1"/>
              <a:t>nízkocholesterolová</a:t>
            </a:r>
            <a:r>
              <a:rPr lang="cs-CZ" altLang="cs-CZ" sz="2400" b="1" dirty="0"/>
              <a:t>)  </a:t>
            </a:r>
          </a:p>
          <a:p>
            <a:pPr>
              <a:defRPr/>
            </a:pPr>
            <a:r>
              <a:rPr lang="cs-CZ" altLang="cs-CZ" sz="2400" u="sng" dirty="0"/>
              <a:t>není v dietním systému od r. 2008, </a:t>
            </a:r>
            <a:r>
              <a:rPr lang="cs-CZ" altLang="cs-CZ" sz="2400" dirty="0"/>
              <a:t>přesto je v řadě ZZ využívána. Podává se při </a:t>
            </a:r>
            <a:r>
              <a:rPr lang="cs-CZ" altLang="cs-CZ" sz="2400" dirty="0" err="1"/>
              <a:t>hyperlipoproteinemii</a:t>
            </a:r>
            <a:r>
              <a:rPr lang="cs-CZ" altLang="cs-CZ" sz="2400" dirty="0"/>
              <a:t>, </a:t>
            </a:r>
            <a:r>
              <a:rPr lang="cs-CZ" altLang="cs-CZ" sz="2400" u="sng" dirty="0"/>
              <a:t>ateroskleróze</a:t>
            </a:r>
            <a:r>
              <a:rPr lang="cs-CZ" altLang="cs-CZ" sz="2400" dirty="0"/>
              <a:t>, angině pectoris, po infarktu myokardu v pozdějším stadiu, po mozkové cévní příhodě. Podstatou je </a:t>
            </a:r>
            <a:r>
              <a:rPr lang="cs-CZ" altLang="cs-CZ" sz="2400" u="sng" dirty="0"/>
              <a:t>pravidelný příjem stravy, která zamezí nárazovému jednostrannému přejídání. </a:t>
            </a:r>
            <a:r>
              <a:rPr lang="cs-CZ" altLang="cs-CZ" sz="2400" dirty="0"/>
              <a:t>Při technologické přípravě nepoužíváme smažení. Zvýšený obsah vlákniny a vit. </a:t>
            </a:r>
          </a:p>
          <a:p>
            <a:pPr>
              <a:defRPr/>
            </a:pPr>
            <a:endParaRPr lang="cs-CZ" altLang="cs-CZ" sz="2400" dirty="0"/>
          </a:p>
          <a:p>
            <a:pPr marL="0" indent="0">
              <a:buFontTx/>
              <a:buNone/>
              <a:defRPr/>
            </a:pPr>
            <a:r>
              <a:rPr lang="cs-CZ" altLang="cs-CZ" sz="2400" b="1" dirty="0"/>
              <a:t>8 (redukční) </a:t>
            </a:r>
          </a:p>
          <a:p>
            <a:pPr>
              <a:defRPr/>
            </a:pPr>
            <a:r>
              <a:rPr lang="cs-CZ" altLang="cs-CZ" sz="2400" u="sng" dirty="0"/>
              <a:t>při obezitě</a:t>
            </a:r>
            <a:r>
              <a:rPr lang="cs-CZ" altLang="cs-CZ" sz="2400" dirty="0"/>
              <a:t>, hlavní jídlo se podává bez polévky, protože polévky podporují chuť k jídlu a představují zvýšení denního množství energie, snížený obsah C a T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F4EEE50-DDBA-437B-BB4D-DBB40B5D8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11"/>
    </mc:Choice>
    <mc:Fallback xmlns="">
      <p:transition spd="slow" advTm="44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>
            <a:extLst>
              <a:ext uri="{FF2B5EF4-FFF2-40B4-BE49-F238E27FC236}">
                <a16:creationId xmlns:a16="http://schemas.microsoft.com/office/drawing/2014/main" id="{14530ECE-D23B-4558-BB0E-5E0A106B2B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30163"/>
            <a:ext cx="9067800" cy="884237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339966"/>
                </a:solidFill>
              </a:rPr>
              <a:t>Diety základní</a:t>
            </a:r>
          </a:p>
        </p:txBody>
      </p:sp>
      <p:sp>
        <p:nvSpPr>
          <p:cNvPr id="25603" name="Rectangle 1027">
            <a:extLst>
              <a:ext uri="{FF2B5EF4-FFF2-40B4-BE49-F238E27FC236}">
                <a16:creationId xmlns:a16="http://schemas.microsoft.com/office/drawing/2014/main" id="{32E98212-3BA9-4836-9284-F8225F270C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915400" cy="5943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b="1" dirty="0"/>
              <a:t>9 (diabetická) </a:t>
            </a:r>
            <a:r>
              <a:rPr lang="cs-CZ" altLang="cs-CZ" sz="2400" dirty="0"/>
              <a:t>-</a:t>
            </a:r>
            <a:r>
              <a:rPr lang="cs-CZ" sz="2400" dirty="0"/>
              <a:t> plnohodnotná, pro trvalé užití, </a:t>
            </a:r>
            <a:r>
              <a:rPr lang="cs-CZ" sz="2400" dirty="0" err="1"/>
              <a:t>pravid</a:t>
            </a:r>
            <a:r>
              <a:rPr lang="cs-CZ" sz="2400" dirty="0"/>
              <a:t>. 5 – 6x denně, </a:t>
            </a:r>
            <a:r>
              <a:rPr lang="cs-CZ" sz="2400" u="sng" dirty="0"/>
              <a:t>2. večeře při </a:t>
            </a:r>
            <a:r>
              <a:rPr lang="cs-CZ" sz="2400" u="sng" dirty="0" err="1"/>
              <a:t>inzulinoterapii</a:t>
            </a:r>
            <a:r>
              <a:rPr lang="cs-CZ" sz="2400" u="sng" dirty="0"/>
              <a:t>, </a:t>
            </a:r>
            <a:r>
              <a:rPr lang="cs-CZ" sz="2400" dirty="0"/>
              <a:t>omezeny složené cukry (škrob, mouka…), vylučují se sacharidy (med, džem, čokoláda…), odvažování „chlebových jednotek“</a:t>
            </a:r>
          </a:p>
          <a:p>
            <a:pPr marL="0" indent="0" eaLnBrk="1" hangingPunct="1">
              <a:buFontTx/>
              <a:buNone/>
              <a:defRPr/>
            </a:pPr>
            <a:endParaRPr lang="cs-CZ" sz="2400" dirty="0"/>
          </a:p>
          <a:p>
            <a:pPr eaLnBrk="1" hangingPunct="1">
              <a:defRPr/>
            </a:pPr>
            <a:r>
              <a:rPr lang="cs-CZ" altLang="cs-CZ" sz="2400" b="1" dirty="0"/>
              <a:t>10 (neslaná šetřící) </a:t>
            </a:r>
            <a:r>
              <a:rPr lang="cs-CZ" altLang="cs-CZ" sz="2400" dirty="0"/>
              <a:t>– on. </a:t>
            </a:r>
            <a:r>
              <a:rPr lang="cs-CZ" sz="2400" dirty="0"/>
              <a:t>srdce a cév v období dekompenzace, </a:t>
            </a:r>
            <a:r>
              <a:rPr lang="cs-CZ" sz="2400" u="sng" dirty="0"/>
              <a:t>při zadržování tekutin v těle </a:t>
            </a:r>
            <a:r>
              <a:rPr lang="cs-CZ" sz="2400" dirty="0"/>
              <a:t>(otoky) a </a:t>
            </a:r>
            <a:r>
              <a:rPr lang="cs-CZ" sz="2400" u="sng" dirty="0"/>
              <a:t>hypertenzi </a:t>
            </a:r>
          </a:p>
          <a:p>
            <a:pPr eaLnBrk="1" hangingPunct="1">
              <a:defRPr/>
            </a:pPr>
            <a:r>
              <a:rPr lang="cs-CZ" altLang="cs-CZ" sz="2400" b="1" dirty="0"/>
              <a:t>11 (výživná) </a:t>
            </a:r>
            <a:r>
              <a:rPr lang="cs-CZ" altLang="cs-CZ" sz="2400" dirty="0"/>
              <a:t>- </a:t>
            </a:r>
            <a:r>
              <a:rPr lang="cs-CZ" sz="2400" u="sng" dirty="0"/>
              <a:t>při malnutrici</a:t>
            </a:r>
            <a:r>
              <a:rPr lang="cs-CZ" sz="2400" dirty="0"/>
              <a:t>, po infekcích, po ozařování, 6 x denně, 2. večeře </a:t>
            </a:r>
          </a:p>
          <a:p>
            <a:pPr eaLnBrk="1" hangingPunct="1">
              <a:defRPr/>
            </a:pPr>
            <a:r>
              <a:rPr lang="cs-CZ" altLang="cs-CZ" sz="2400" b="1" dirty="0"/>
              <a:t>12 (strava batolat – 1,5 – 3 roky)  </a:t>
            </a:r>
          </a:p>
          <a:p>
            <a:pPr eaLnBrk="1" hangingPunct="1">
              <a:defRPr/>
            </a:pPr>
            <a:r>
              <a:rPr lang="cs-CZ" altLang="cs-CZ" sz="2400" b="1" dirty="0"/>
              <a:t>13 (strava větších dětí – 3 – 15 let)</a:t>
            </a:r>
          </a:p>
          <a:p>
            <a:pPr lvl="1" eaLnBrk="1" hangingPunct="1">
              <a:defRPr/>
            </a:pPr>
            <a:r>
              <a:rPr lang="cs-CZ" altLang="cs-CZ" sz="2000" b="1" dirty="0">
                <a:solidFill>
                  <a:srgbClr val="339966"/>
                </a:solidFill>
              </a:rPr>
              <a:t>Dle nového dětské diety rozděleny na 3 stupně podle věku</a:t>
            </a:r>
          </a:p>
          <a:p>
            <a:pPr eaLnBrk="1" hangingPunct="1">
              <a:defRPr/>
            </a:pPr>
            <a:r>
              <a:rPr lang="cs-CZ" altLang="cs-CZ" sz="2400" b="1" dirty="0"/>
              <a:t>14 (výběrová) </a:t>
            </a:r>
            <a:r>
              <a:rPr lang="cs-CZ" altLang="cs-CZ" sz="2400" dirty="0"/>
              <a:t>– v těžkých stavech, </a:t>
            </a:r>
            <a:r>
              <a:rPr lang="cs-CZ" altLang="cs-CZ" sz="2400" u="sng" dirty="0"/>
              <a:t>netoleruje základní dietu</a:t>
            </a:r>
          </a:p>
          <a:p>
            <a:pPr eaLnBrk="1" hangingPunct="1">
              <a:defRPr/>
            </a:pPr>
            <a:r>
              <a:rPr lang="cs-CZ" altLang="cs-CZ" sz="2400" u="sng" dirty="0"/>
              <a:t>14 (vegetariánská)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D282959-AF86-4763-80B5-756026F1A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00"/>
    </mc:Choice>
    <mc:Fallback xmlns="">
      <p:transition spd="slow" advTm="84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15A7F9DC-3E15-4F6E-91A9-286FB24EA5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339966"/>
                </a:solidFill>
              </a:rPr>
              <a:t>Dietní systém- diety speciální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C667C60F-D5B7-4F2E-84D9-327BF583F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1828800"/>
            <a:ext cx="9067800" cy="47244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dirty="0"/>
              <a:t>0S (čajová) </a:t>
            </a:r>
            <a:r>
              <a:rPr lang="cs-CZ" altLang="cs-CZ" sz="2800" dirty="0"/>
              <a:t>– časně po op. výkonech</a:t>
            </a:r>
          </a:p>
          <a:p>
            <a:pPr eaLnBrk="1" hangingPunct="1">
              <a:defRPr/>
            </a:pPr>
            <a:r>
              <a:rPr lang="cs-CZ" altLang="cs-CZ" sz="2800" b="1" dirty="0"/>
              <a:t>1S (tekutá, výživná) </a:t>
            </a:r>
            <a:r>
              <a:rPr lang="cs-CZ" altLang="cs-CZ" sz="2800" dirty="0"/>
              <a:t>– neschopnost přijímat stravu jinak než v tekuté formě ( po op. GIT)</a:t>
            </a:r>
          </a:p>
          <a:p>
            <a:pPr eaLnBrk="1" hangingPunct="1">
              <a:defRPr/>
            </a:pPr>
            <a:r>
              <a:rPr lang="cs-CZ" altLang="cs-CZ" sz="2800" b="1" dirty="0"/>
              <a:t>4S (s přísným omezením tuků) </a:t>
            </a:r>
            <a:r>
              <a:rPr lang="cs-CZ" altLang="cs-CZ" sz="2800" dirty="0"/>
              <a:t>– v </a:t>
            </a:r>
            <a:r>
              <a:rPr lang="cs-CZ" altLang="cs-CZ" sz="2800" dirty="0" err="1"/>
              <a:t>ak</a:t>
            </a:r>
            <a:r>
              <a:rPr lang="cs-CZ" altLang="cs-CZ" sz="2800" dirty="0"/>
              <a:t>. stadiu </a:t>
            </a:r>
            <a:r>
              <a:rPr lang="cs-CZ" altLang="cs-CZ" sz="2800" dirty="0" err="1"/>
              <a:t>inf</a:t>
            </a:r>
            <a:r>
              <a:rPr lang="cs-CZ" altLang="cs-CZ" sz="2800" dirty="0"/>
              <a:t>. hepatitis, </a:t>
            </a:r>
            <a:r>
              <a:rPr lang="cs-CZ" altLang="cs-CZ" sz="2800" dirty="0" err="1"/>
              <a:t>cholesystitida</a:t>
            </a:r>
            <a:r>
              <a:rPr lang="cs-CZ" altLang="cs-CZ" sz="2800" dirty="0"/>
              <a:t>, pankreatitida při realimentaci</a:t>
            </a:r>
          </a:p>
          <a:p>
            <a:pPr eaLnBrk="1" hangingPunct="1">
              <a:defRPr/>
            </a:pPr>
            <a:r>
              <a:rPr lang="cs-CZ" altLang="cs-CZ" sz="2800" b="1" dirty="0"/>
              <a:t>9S (diabetická šetřící) </a:t>
            </a:r>
            <a:r>
              <a:rPr lang="cs-CZ" altLang="cs-CZ" sz="2800" dirty="0"/>
              <a:t>– DM s on. GIT</a:t>
            </a:r>
          </a:p>
          <a:p>
            <a:pPr marL="812800" indent="-812800" eaLnBrk="1" hangingPunct="1">
              <a:buFontTx/>
              <a:buNone/>
              <a:defRPr/>
            </a:pPr>
            <a:endParaRPr lang="cs-CZ" altLang="cs-CZ" sz="36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BB73C11-3A40-4278-9461-32845F376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84"/>
    </mc:Choice>
    <mc:Fallback xmlns="">
      <p:transition spd="slow" advTm="4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79A09745-5440-4A58-991C-DA9C329B39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" y="125413"/>
            <a:ext cx="8763000" cy="9906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rgbClr val="339966"/>
                </a:solidFill>
              </a:rPr>
              <a:t>Standardizované dietní postupy a diagnostické diety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9DA7150-8E82-409F-AC14-A4A98BF594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562600"/>
          </a:xfrm>
        </p:spPr>
        <p:txBody>
          <a:bodyPr/>
          <a:lstStyle/>
          <a:p>
            <a:pPr eaLnBrk="1" hangingPunct="1"/>
            <a:r>
              <a:rPr lang="cs-CZ" altLang="cs-CZ" sz="2400" b="1"/>
              <a:t>BLP (bezlepková) </a:t>
            </a:r>
            <a:r>
              <a:rPr lang="cs-CZ" altLang="cs-CZ" sz="2400"/>
              <a:t>– celiakie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 b="1"/>
              <a:t>BLK (bezlaktózová) </a:t>
            </a:r>
            <a:r>
              <a:rPr lang="cs-CZ" altLang="cs-CZ" sz="2400"/>
              <a:t>– intolerance laktózy při vroz. nedostatku laktázy (průjmy)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 b="1"/>
              <a:t>V (vegetariánská) </a:t>
            </a:r>
            <a:r>
              <a:rPr lang="cs-CZ" altLang="cs-CZ" sz="2400"/>
              <a:t>– P. odmítající maso 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 b="1"/>
              <a:t>R3 - R10 </a:t>
            </a:r>
            <a:r>
              <a:rPr lang="cs-CZ" altLang="cs-CZ" sz="2400"/>
              <a:t>– po resekci žaludku, postupné zatěžování GIT</a:t>
            </a:r>
          </a:p>
          <a:p>
            <a:pPr eaLnBrk="1" hangingPunct="1"/>
            <a:r>
              <a:rPr lang="cs-CZ" altLang="cs-CZ" sz="2400"/>
              <a:t>P1 – P4 – při průjmech</a:t>
            </a:r>
          </a:p>
          <a:p>
            <a:pPr eaLnBrk="1" hangingPunct="1"/>
            <a:endParaRPr lang="cs-CZ" altLang="cs-CZ" sz="2400"/>
          </a:p>
          <a:p>
            <a:r>
              <a:rPr lang="cs-CZ" altLang="cs-CZ" sz="2400" b="1"/>
              <a:t>KVM (+ kyseliny vanilmandlové) –</a:t>
            </a:r>
            <a:r>
              <a:rPr lang="cs-CZ" altLang="cs-CZ" sz="2400"/>
              <a:t> dg. Feochromocytomu </a:t>
            </a:r>
            <a:r>
              <a:rPr lang="cs-CZ" altLang="cs-CZ" sz="2000"/>
              <a:t>(nádor dřeně nadledvin), nejíst: kávu a potraviny s kofeinem, silný čaj, alkohol, kakao, ořechy, čokoládu, potraviny s vanilinem, sýry, banány, citrusy, zeleninu, bylinkové čaje, ovocné šťávy.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5EA2C60-431B-4491-8C66-12441DA9E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23"/>
    </mc:Choice>
    <mc:Fallback xmlns="">
      <p:transition spd="slow" advTm="64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013AD970-B44A-4D02-88A5-4EFDE1D4B9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>
                <a:solidFill>
                  <a:srgbClr val="339966"/>
                </a:solidFill>
              </a:rPr>
              <a:t>Standardizované dietní postupy a diagnostické diety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EA65F4F-6DE3-40CF-9CDF-E9F05C04E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1054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b="1" dirty="0"/>
              <a:t>Dieta pankreatická </a:t>
            </a:r>
            <a:r>
              <a:rPr lang="cs-CZ" altLang="cs-CZ" sz="2400" dirty="0">
                <a:solidFill>
                  <a:srgbClr val="000000"/>
                </a:solidFill>
              </a:rPr>
              <a:t>- po akutním zánětu slinivky břišní.</a:t>
            </a:r>
          </a:p>
          <a:p>
            <a:pPr lvl="1" eaLnBrk="1" hangingPunct="1">
              <a:defRPr/>
            </a:pPr>
            <a:r>
              <a:rPr lang="cs-CZ" altLang="cs-CZ" sz="2400" b="1" dirty="0">
                <a:solidFill>
                  <a:srgbClr val="000000"/>
                </a:solidFill>
              </a:rPr>
              <a:t>I. stadium </a:t>
            </a:r>
            <a:r>
              <a:rPr lang="cs-CZ" altLang="cs-CZ" sz="2400" dirty="0">
                <a:solidFill>
                  <a:srgbClr val="000000"/>
                </a:solidFill>
              </a:rPr>
              <a:t>- nic nepodávat per os, nasazena je parenterální výživa, </a:t>
            </a:r>
            <a:r>
              <a:rPr lang="cs-CZ" altLang="cs-CZ" sz="2400" b="1" dirty="0">
                <a:solidFill>
                  <a:srgbClr val="000000"/>
                </a:solidFill>
              </a:rPr>
              <a:t>II</a:t>
            </a:r>
            <a:r>
              <a:rPr lang="cs-CZ" altLang="cs-CZ" sz="2400" dirty="0">
                <a:solidFill>
                  <a:srgbClr val="000000"/>
                </a:solidFill>
              </a:rPr>
              <a:t>. čaj, obilninové polévky, </a:t>
            </a:r>
            <a:r>
              <a:rPr lang="cs-CZ" altLang="cs-CZ" sz="2400" b="1" dirty="0">
                <a:solidFill>
                  <a:srgbClr val="000000"/>
                </a:solidFill>
              </a:rPr>
              <a:t>III.</a:t>
            </a:r>
            <a:r>
              <a:rPr lang="cs-CZ" altLang="cs-CZ" sz="2400" dirty="0">
                <a:solidFill>
                  <a:srgbClr val="000000"/>
                </a:solidFill>
              </a:rPr>
              <a:t> jemná bramborová kaše, těstoviny, lisovaná mrkev, suché mleté maso, veka, </a:t>
            </a:r>
            <a:r>
              <a:rPr lang="cs-CZ" altLang="cs-CZ" sz="2400" b="1" dirty="0">
                <a:solidFill>
                  <a:srgbClr val="000000"/>
                </a:solidFill>
              </a:rPr>
              <a:t>IV.</a:t>
            </a:r>
            <a:r>
              <a:rPr lang="cs-CZ" altLang="cs-CZ" sz="2400" dirty="0">
                <a:solidFill>
                  <a:srgbClr val="000000"/>
                </a:solidFill>
              </a:rPr>
              <a:t> většinou třetí týden od hladovky, přechází se na dietu s omezením tuků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sz="20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cs-CZ" altLang="cs-CZ" sz="2400" b="1" dirty="0">
                <a:solidFill>
                  <a:srgbClr val="000000"/>
                </a:solidFill>
              </a:rPr>
              <a:t>Dieta </a:t>
            </a:r>
            <a:r>
              <a:rPr lang="cs-CZ" altLang="cs-CZ" sz="2400" b="1" dirty="0" err="1">
                <a:solidFill>
                  <a:srgbClr val="000000"/>
                </a:solidFill>
              </a:rPr>
              <a:t>warfarinová</a:t>
            </a:r>
            <a:r>
              <a:rPr lang="cs-CZ" altLang="cs-CZ" sz="2400" b="1" dirty="0">
                <a:solidFill>
                  <a:srgbClr val="000000"/>
                </a:solidFill>
              </a:rPr>
              <a:t> (W)</a:t>
            </a:r>
            <a:r>
              <a:rPr lang="cs-CZ" altLang="cs-CZ" sz="2400" dirty="0">
                <a:solidFill>
                  <a:srgbClr val="000000"/>
                </a:solidFill>
              </a:rPr>
              <a:t>– omezení vitaminu K (zelená listová zelenina), př. D 9/W</a:t>
            </a:r>
          </a:p>
          <a:p>
            <a:pPr eaLnBrk="1" hangingPunct="1">
              <a:defRPr/>
            </a:pPr>
            <a:endParaRPr lang="cs-CZ" altLang="cs-CZ" sz="20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cs-CZ" altLang="cs-CZ" sz="2400" dirty="0">
                <a:solidFill>
                  <a:srgbClr val="000000"/>
                </a:solidFill>
              </a:rPr>
              <a:t>SCH - Schmidtova dieta – dříve</a:t>
            </a:r>
          </a:p>
          <a:p>
            <a:pPr eaLnBrk="1" hangingPunct="1">
              <a:defRPr/>
            </a:pPr>
            <a:r>
              <a:rPr lang="cs-CZ" altLang="cs-CZ" sz="2400" dirty="0">
                <a:solidFill>
                  <a:srgbClr val="000000"/>
                </a:solidFill>
              </a:rPr>
              <a:t>OK (okultního krvácení) – dříve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DC060DB-6D0D-4DB1-8F3B-C6334385F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04"/>
    </mc:Choice>
    <mc:Fallback xmlns="">
      <p:transition spd="slow" advTm="111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841FB56A-9226-4BB8-9BB0-458E393A53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163"/>
            <a:ext cx="8229600" cy="1096962"/>
          </a:xfrm>
        </p:spPr>
        <p:txBody>
          <a:bodyPr/>
          <a:lstStyle/>
          <a:p>
            <a:r>
              <a:rPr lang="cs-CZ" altLang="cs-CZ"/>
              <a:t>Nutriční tým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B52BD5EB-6B74-4FDE-8358-16630BDBDD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14400"/>
            <a:ext cx="8839200" cy="5334000"/>
          </a:xfrm>
        </p:spPr>
        <p:txBody>
          <a:bodyPr/>
          <a:lstStyle/>
          <a:p>
            <a:r>
              <a:rPr lang="cs-CZ" altLang="cs-CZ"/>
              <a:t>Nutriční terapeut (dietní sestra)</a:t>
            </a:r>
          </a:p>
          <a:p>
            <a:pPr lvl="2"/>
            <a:r>
              <a:rPr lang="cs-CZ" altLang="cs-CZ"/>
              <a:t>Hodnocení nutričního stavu, stanovení nutriční podpory, nutriční plán, edukace pacientů, …</a:t>
            </a:r>
          </a:p>
          <a:p>
            <a:r>
              <a:rPr lang="cs-CZ" altLang="cs-CZ"/>
              <a:t>Nutricionista, dietolog</a:t>
            </a:r>
          </a:p>
          <a:p>
            <a:pPr lvl="2"/>
            <a:r>
              <a:rPr lang="cs-CZ" altLang="cs-CZ"/>
              <a:t>Lékař se zvláštní specializaci v oboru klinická výživa a intenzivní metabolická péče</a:t>
            </a:r>
          </a:p>
          <a:p>
            <a:pPr lvl="2"/>
            <a:r>
              <a:rPr lang="cs-CZ" altLang="cs-CZ"/>
              <a:t>Zodpovídá za správnost dietního systému v ZZ</a:t>
            </a:r>
          </a:p>
          <a:p>
            <a:r>
              <a:rPr lang="cs-CZ" altLang="cs-CZ"/>
              <a:t>Farmaceut</a:t>
            </a:r>
          </a:p>
          <a:p>
            <a:pPr lvl="2"/>
            <a:r>
              <a:rPr lang="cs-CZ" altLang="cs-CZ"/>
              <a:t>Dostupnost přípravku enterální a parenterální výživy, jejich příprava</a:t>
            </a:r>
          </a:p>
          <a:p>
            <a:r>
              <a:rPr lang="cs-CZ" altLang="cs-CZ"/>
              <a:t>Ošetřující sestra – nutriční screening….</a:t>
            </a:r>
          </a:p>
          <a:p>
            <a:r>
              <a:rPr lang="cs-CZ" altLang="cs-CZ"/>
              <a:t>Ošetřující lékař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79CFFC9-66A3-46BA-BD3A-603739C968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70"/>
    </mc:Choice>
    <mc:Fallback xmlns="">
      <p:transition spd="slow" advTm="63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0B841BB5-93F2-44AF-8F98-7B8ED19E23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715963"/>
          </a:xfrm>
        </p:spPr>
        <p:txBody>
          <a:bodyPr/>
          <a:lstStyle/>
          <a:p>
            <a:r>
              <a:rPr lang="cs-CZ" altLang="cs-CZ">
                <a:solidFill>
                  <a:srgbClr val="339966"/>
                </a:solidFill>
              </a:rPr>
              <a:t>Hodnocení stavu výživy</a:t>
            </a:r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E8B31BDC-434B-481F-B2CC-FE7B750A4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639763"/>
            <a:ext cx="8820150" cy="570071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cs-CZ" altLang="cs-CZ" b="1" dirty="0"/>
              <a:t>Nutriční </a:t>
            </a:r>
            <a:r>
              <a:rPr lang="cs-CZ" altLang="cs-CZ" b="1" dirty="0" err="1"/>
              <a:t>screening</a:t>
            </a:r>
            <a:r>
              <a:rPr lang="cs-CZ" altLang="cs-CZ" b="1" dirty="0"/>
              <a:t>: </a:t>
            </a:r>
          </a:p>
          <a:p>
            <a:pPr>
              <a:defRPr/>
            </a:pPr>
            <a:r>
              <a:rPr lang="cs-CZ" dirty="0"/>
              <a:t>Proces identifikace jedinců v nutričním riziku</a:t>
            </a:r>
            <a:endParaRPr lang="cs-CZ" altLang="cs-CZ" b="1" dirty="0"/>
          </a:p>
          <a:p>
            <a:pPr marL="514350" indent="-514350">
              <a:buFontTx/>
              <a:buAutoNum type="arabicPeriod"/>
              <a:defRPr/>
            </a:pPr>
            <a:r>
              <a:rPr lang="cs-CZ" altLang="cs-CZ" dirty="0"/>
              <a:t>Vstupní hodnocení (sestrou, lékařem)</a:t>
            </a:r>
          </a:p>
          <a:p>
            <a:pPr lvl="2">
              <a:defRPr/>
            </a:pPr>
            <a:r>
              <a:rPr lang="cs-CZ" altLang="cs-CZ" b="1" dirty="0"/>
              <a:t>Při přijetí </a:t>
            </a:r>
            <a:r>
              <a:rPr lang="cs-CZ" altLang="cs-CZ" dirty="0"/>
              <a:t>– do 24 hod od přijetí x </a:t>
            </a:r>
            <a:r>
              <a:rPr lang="cs-CZ" altLang="cs-CZ" b="1" dirty="0"/>
              <a:t>Přehodnocení </a:t>
            </a:r>
            <a:r>
              <a:rPr lang="cs-CZ" altLang="cs-CZ" dirty="0"/>
              <a:t>1 x týdně </a:t>
            </a:r>
          </a:p>
          <a:p>
            <a:pPr lvl="2">
              <a:defRPr/>
            </a:pPr>
            <a:r>
              <a:rPr lang="cs-CZ" altLang="cs-CZ" dirty="0"/>
              <a:t>Nemusí se provádět u pacientu při krátkodobé hospitalizaci (do 3 dnů)</a:t>
            </a:r>
          </a:p>
          <a:p>
            <a:pPr marL="0" indent="0">
              <a:buFontTx/>
              <a:buNone/>
              <a:defRPr/>
            </a:pPr>
            <a:r>
              <a:rPr lang="cs-CZ" altLang="cs-CZ" dirty="0"/>
              <a:t>2. Hodnocení nutričním specialistou</a:t>
            </a:r>
          </a:p>
          <a:p>
            <a:pPr marL="0" indent="0">
              <a:buFontTx/>
              <a:buNone/>
              <a:defRPr/>
            </a:pPr>
            <a:r>
              <a:rPr lang="cs-CZ" altLang="cs-CZ" dirty="0"/>
              <a:t>= stupňovitá nutriční péče</a:t>
            </a:r>
            <a:endParaRPr lang="cs-CZ" altLang="cs-CZ" b="1" dirty="0"/>
          </a:p>
          <a:p>
            <a:pPr marL="0" indent="0">
              <a:buFontTx/>
              <a:buNone/>
              <a:defRPr/>
            </a:pPr>
            <a:r>
              <a:rPr lang="cs-CZ" altLang="cs-CZ" b="1" dirty="0"/>
              <a:t>Skórovací systémy</a:t>
            </a:r>
          </a:p>
          <a:p>
            <a:pPr lvl="1">
              <a:buFontTx/>
              <a:buChar char="-"/>
              <a:defRPr/>
            </a:pPr>
            <a:r>
              <a:rPr lang="cs-CZ" dirty="0"/>
              <a:t>NRS (</a:t>
            </a:r>
            <a:r>
              <a:rPr lang="cs-CZ" dirty="0" err="1"/>
              <a:t>Nutritional</a:t>
            </a:r>
            <a:r>
              <a:rPr lang="cs-CZ" dirty="0"/>
              <a:t> Risk </a:t>
            </a:r>
            <a:r>
              <a:rPr lang="cs-CZ" dirty="0" err="1"/>
              <a:t>Screening</a:t>
            </a:r>
            <a:r>
              <a:rPr lang="cs-CZ" dirty="0"/>
              <a:t>)</a:t>
            </a:r>
          </a:p>
          <a:p>
            <a:pPr lvl="1">
              <a:buFontTx/>
              <a:buChar char="-"/>
              <a:defRPr/>
            </a:pPr>
            <a:r>
              <a:rPr lang="cs-CZ" altLang="cs-CZ" dirty="0"/>
              <a:t>MUST (</a:t>
            </a:r>
            <a:r>
              <a:rPr lang="cs-CZ" altLang="cs-CZ" dirty="0" err="1"/>
              <a:t>Malnutrition</a:t>
            </a:r>
            <a:r>
              <a:rPr lang="cs-CZ" altLang="cs-CZ" dirty="0"/>
              <a:t> Universal </a:t>
            </a:r>
            <a:r>
              <a:rPr lang="cs-CZ" altLang="cs-CZ" dirty="0" err="1"/>
              <a:t>Screening</a:t>
            </a:r>
            <a:r>
              <a:rPr lang="cs-CZ" altLang="cs-CZ" dirty="0"/>
              <a:t> </a:t>
            </a:r>
            <a:r>
              <a:rPr lang="cs-CZ" altLang="cs-CZ" dirty="0" err="1"/>
              <a:t>Tool</a:t>
            </a:r>
            <a:r>
              <a:rPr lang="cs-CZ" altLang="cs-CZ" dirty="0"/>
              <a:t>)</a:t>
            </a:r>
          </a:p>
          <a:p>
            <a:pPr lvl="1">
              <a:buFontTx/>
              <a:buChar char="-"/>
              <a:defRPr/>
            </a:pPr>
            <a:r>
              <a:rPr lang="cs-CZ" altLang="cs-CZ" dirty="0"/>
              <a:t>Speciální </a:t>
            </a:r>
            <a:r>
              <a:rPr lang="cs-CZ" altLang="cs-CZ" dirty="0" err="1"/>
              <a:t>screening</a:t>
            </a:r>
            <a:r>
              <a:rPr lang="cs-CZ" altLang="cs-CZ" dirty="0"/>
              <a:t> u dětí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A3509FA-6E8C-4701-9BFF-6E379978A1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29"/>
    </mc:Choice>
    <mc:Fallback xmlns="">
      <p:transition spd="slow" advTm="52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19A2D2F0-7BEC-496F-9577-4B3595AB40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096963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339966"/>
                </a:solidFill>
              </a:rPr>
              <a:t>Nutriční screening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A796473-65EC-4A6B-94E6-4007EB6EC0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944563"/>
            <a:ext cx="8839200" cy="5761037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sz="2800" b="1" dirty="0"/>
              <a:t>1. Vstupní hodnocení stavu výživy sestrou: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2400" dirty="0"/>
              <a:t>zdravotnická dokumentace P., při pobytu delším než 3 dny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sz="2400" b="1" dirty="0"/>
              <a:t>NRS (</a:t>
            </a:r>
            <a:r>
              <a:rPr lang="cs-CZ" sz="2400" b="1" dirty="0" err="1"/>
              <a:t>Nutritional</a:t>
            </a:r>
            <a:r>
              <a:rPr lang="cs-CZ" sz="2400" b="1" dirty="0"/>
              <a:t> Risk </a:t>
            </a:r>
            <a:r>
              <a:rPr lang="cs-CZ" sz="2400" b="1" dirty="0" err="1"/>
              <a:t>Screening</a:t>
            </a:r>
            <a:r>
              <a:rPr lang="cs-CZ" sz="2400" b="1" dirty="0"/>
              <a:t>):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br>
              <a:rPr lang="cs-CZ" sz="2400" u="sng" dirty="0"/>
            </a:br>
            <a:endParaRPr lang="cs-CZ" sz="2400" u="sng" dirty="0"/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cs-CZ" sz="2400" u="sng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cs-CZ" sz="2400" u="sng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sz="2400" dirty="0">
                <a:solidFill>
                  <a:srgbClr val="FF0000"/>
                </a:solidFill>
              </a:rPr>
              <a:t>    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cs-CZ" sz="2400" dirty="0"/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cs-CZ" sz="2400" dirty="0"/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cs-CZ" sz="2400" dirty="0"/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sz="2400" dirty="0"/>
              <a:t>Vyhodnocení: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sz="2400" b="1" dirty="0">
                <a:solidFill>
                  <a:srgbClr val="FF0000"/>
                </a:solidFill>
              </a:rPr>
              <a:t>     -  </a:t>
            </a:r>
            <a:r>
              <a:rPr lang="cs-CZ" sz="2400" dirty="0">
                <a:solidFill>
                  <a:srgbClr val="339966"/>
                </a:solidFill>
              </a:rPr>
              <a:t>je-li odpověď 1 x ANO </a:t>
            </a:r>
            <a:r>
              <a:rPr lang="cs-CZ" sz="2400" dirty="0">
                <a:solidFill>
                  <a:srgbClr val="339966"/>
                </a:solidFill>
                <a:latin typeface="Calibri"/>
              </a:rPr>
              <a:t>→ </a:t>
            </a:r>
            <a:r>
              <a:rPr lang="cs-CZ" sz="2400" dirty="0">
                <a:solidFill>
                  <a:srgbClr val="339966"/>
                </a:solidFill>
              </a:rPr>
              <a:t>volat nutričního specialistu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sz="2400" dirty="0">
                <a:solidFill>
                  <a:srgbClr val="339966"/>
                </a:solidFill>
              </a:rPr>
              <a:t>-  všechny odpovědi NE </a:t>
            </a:r>
            <a:r>
              <a:rPr lang="cs-CZ" sz="2400" dirty="0">
                <a:solidFill>
                  <a:srgbClr val="339966"/>
                </a:solidFill>
                <a:latin typeface="Calibri"/>
              </a:rPr>
              <a:t>→ </a:t>
            </a:r>
            <a:r>
              <a:rPr lang="cs-CZ" sz="2400" dirty="0">
                <a:solidFill>
                  <a:srgbClr val="339966"/>
                </a:solidFill>
              </a:rPr>
              <a:t>opakovat 1xT</a:t>
            </a:r>
            <a:br>
              <a:rPr lang="cs-CZ" dirty="0"/>
            </a:br>
            <a:endParaRPr lang="cs-CZ" dirty="0"/>
          </a:p>
        </p:txBody>
      </p:sp>
      <p:pic>
        <p:nvPicPr>
          <p:cNvPr id="50180" name="Picture 4">
            <a:extLst>
              <a:ext uri="{FF2B5EF4-FFF2-40B4-BE49-F238E27FC236}">
                <a16:creationId xmlns:a16="http://schemas.microsoft.com/office/drawing/2014/main" id="{BA9D2DE7-0956-493C-8A5E-A6E112E43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92900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4AC2330-964E-4396-819B-783C18271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40"/>
    </mc:Choice>
    <mc:Fallback xmlns="">
      <p:transition spd="slow" advTm="48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>
            <a:extLst>
              <a:ext uri="{FF2B5EF4-FFF2-40B4-BE49-F238E27FC236}">
                <a16:creationId xmlns:a16="http://schemas.microsoft.com/office/drawing/2014/main" id="{FCD97BE6-0B4F-417B-8A49-3B0052F95F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>
                <a:solidFill>
                  <a:srgbClr val="339966"/>
                </a:solidFill>
              </a:rPr>
              <a:t>Nutriční screening</a:t>
            </a:r>
          </a:p>
        </p:txBody>
      </p:sp>
      <p:sp>
        <p:nvSpPr>
          <p:cNvPr id="52227" name="Zástupný symbol pro obsah 2">
            <a:extLst>
              <a:ext uri="{FF2B5EF4-FFF2-40B4-BE49-F238E27FC236}">
                <a16:creationId xmlns:a16="http://schemas.microsoft.com/office/drawing/2014/main" id="{11E70A87-69B1-4B63-9934-5FA8C6E409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800"/>
              <a:t>Malnutriční univerzální screeningový nástroj </a:t>
            </a:r>
            <a:r>
              <a:rPr lang="cs-CZ" altLang="cs-CZ" sz="2800" b="1"/>
              <a:t>MUST</a:t>
            </a:r>
          </a:p>
          <a:p>
            <a:pPr lvl="1"/>
            <a:r>
              <a:rPr lang="cs-CZ" altLang="cs-CZ" sz="2400" i="1"/>
              <a:t>BMI</a:t>
            </a:r>
          </a:p>
          <a:p>
            <a:pPr lvl="1"/>
            <a:r>
              <a:rPr lang="cs-CZ" altLang="cs-CZ" sz="2400" i="1"/>
              <a:t>ztráta hmotnosti za posledních 3-6 měsíců</a:t>
            </a:r>
          </a:p>
          <a:p>
            <a:pPr lvl="1"/>
            <a:r>
              <a:rPr lang="cs-CZ" altLang="cs-CZ" sz="2400" i="1"/>
              <a:t>účinek akutního onemocnění</a:t>
            </a:r>
          </a:p>
          <a:p>
            <a:pPr lvl="1"/>
            <a:endParaRPr lang="cs-CZ" altLang="cs-CZ" sz="2400" i="1"/>
          </a:p>
          <a:p>
            <a:r>
              <a:rPr lang="cs-CZ" altLang="cs-CZ" sz="2400"/>
              <a:t>hodnotíme 0, 1, 2 body, Celkové skore se dále navýší o 2 body, nedojde-li k žádnému nutřičnímu  příjmu po dobu více než 5 dnů. Dosáhne-li 0 bodů = nízké riziko podvýživy</a:t>
            </a:r>
          </a:p>
          <a:p>
            <a:endParaRPr lang="cs-CZ" altLang="cs-CZ"/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6C06196-D505-4B7A-9737-25C3078B6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10"/>
    </mc:Choice>
    <mc:Fallback xmlns="">
      <p:transition spd="slow" advTm="27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8A20F747-0446-423A-A750-9C4C30E830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Základní aspekty výživy</a:t>
            </a:r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A2F652E5-D477-4068-A15D-6FC3D6984A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biologická hodnota stravy - </a:t>
            </a:r>
            <a:r>
              <a:rPr lang="cs-CZ" altLang="cs-CZ"/>
              <a:t>správný poměr</a:t>
            </a:r>
          </a:p>
          <a:p>
            <a:pPr lvl="1" eaLnBrk="1" hangingPunct="1"/>
            <a:r>
              <a:rPr lang="cs-CZ" altLang="cs-CZ"/>
              <a:t>makroživin - bílkoviny 15 %, tuky30 %,cukry 60 % </a:t>
            </a:r>
          </a:p>
          <a:p>
            <a:pPr lvl="1" eaLnBrk="1" hangingPunct="1"/>
            <a:r>
              <a:rPr lang="cs-CZ" altLang="cs-CZ"/>
              <a:t>mikroživin (vitamíny a minerální látky) </a:t>
            </a:r>
          </a:p>
          <a:p>
            <a:pPr lvl="1" eaLnBrk="1" hangingPunct="1"/>
            <a:r>
              <a:rPr lang="cs-CZ" altLang="cs-CZ"/>
              <a:t> voda</a:t>
            </a:r>
          </a:p>
          <a:p>
            <a:pPr eaLnBrk="1" hangingPunct="1"/>
            <a:r>
              <a:rPr lang="cs-CZ" altLang="cs-CZ" b="1"/>
              <a:t>energetická hodnota stravy </a:t>
            </a:r>
            <a:endParaRPr lang="cs-CZ" altLang="cs-CZ"/>
          </a:p>
          <a:p>
            <a:pPr lvl="1" eaLnBrk="1" hangingPunct="1"/>
            <a:r>
              <a:rPr lang="cs-CZ" altLang="cs-CZ"/>
              <a:t>odpovídá věku, stavu, hmotnosti, práci…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06291D2-0D14-4AA5-97A5-5A7EBDEE9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83"/>
    </mc:Choice>
    <mc:Fallback xmlns="">
      <p:transition spd="slow" advTm="42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0D17550F-01CD-4639-8B4F-23655A3A7A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339966"/>
                </a:solidFill>
              </a:rPr>
              <a:t>Nutriční screening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61FB8DBE-856C-42DE-B2C5-4ED5BB6F6B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>
                <a:solidFill>
                  <a:srgbClr val="339966"/>
                </a:solidFill>
              </a:rPr>
              <a:t>2. Hodnocení nutričním terapeutem: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tým složený z lékařů, nutričních terapeutů, …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stanovení nutričního rizika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sestavení nutriční péče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záznam nutričního plánu do zdravotnické dokumentace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MNA</a:t>
            </a:r>
            <a:r>
              <a:rPr lang="cs-CZ" altLang="cs-CZ" b="1"/>
              <a:t> </a:t>
            </a:r>
            <a:r>
              <a:rPr lang="cs-CZ" altLang="cs-CZ"/>
              <a:t>(</a:t>
            </a:r>
            <a:r>
              <a:rPr lang="cs-CZ" altLang="cs-CZ" sz="2400"/>
              <a:t>Mini  Nutritional Assessment)</a:t>
            </a:r>
            <a:endParaRPr lang="cs-CZ" altLang="cs-CZ" i="1"/>
          </a:p>
          <a:p>
            <a:pPr eaLnBrk="1" hangingPunct="1">
              <a:lnSpc>
                <a:spcPct val="90000"/>
              </a:lnSpc>
            </a:pPr>
            <a:r>
              <a:rPr lang="cs-CZ" altLang="cs-CZ" i="1">
                <a:solidFill>
                  <a:srgbClr val="339966"/>
                </a:solidFill>
              </a:rPr>
              <a:t>Výsledky:</a:t>
            </a:r>
            <a:endParaRPr lang="cs-CZ" altLang="cs-CZ">
              <a:solidFill>
                <a:srgbClr val="339966"/>
              </a:solidFill>
            </a:endParaRP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/>
              <a:t>individuální dieta, změna diety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/>
              <a:t>perorální nutriční doplňky 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/>
              <a:t>Sipping, bílkovinné přídavky</a:t>
            </a:r>
            <a:br>
              <a:rPr lang="cs-CZ" altLang="cs-CZ"/>
            </a:br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0369422-84CB-496A-BA18-1CBAC210A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07"/>
    </mc:Choice>
    <mc:Fallback xmlns="">
      <p:transition spd="slow" advTm="38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A5F3D75A-3F5B-4286-B049-47642FE0EA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96963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339966"/>
                </a:solidFill>
              </a:rPr>
              <a:t>Hodnocení nutričního stavu  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CA9A706F-E6E5-4E47-BF85-0B2DBD0A74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839200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2800">
                <a:solidFill>
                  <a:srgbClr val="339966"/>
                </a:solidFill>
              </a:rPr>
              <a:t>klinické indikátory stavu výživy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/>
              <a:t> kůže, nehty, vlasy, sliznice, krvácení z dásní, poruchy vyprazdňování, …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2800" b="1">
                <a:solidFill>
                  <a:srgbClr val="339966"/>
                </a:solidFill>
              </a:rPr>
              <a:t>BMI (kg/výška v m</a:t>
            </a:r>
            <a:r>
              <a:rPr lang="cs-CZ" altLang="cs-CZ" sz="2800" b="1" baseline="30000">
                <a:solidFill>
                  <a:srgbClr val="339966"/>
                </a:solidFill>
              </a:rPr>
              <a:t>2)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2800" b="1">
                <a:solidFill>
                  <a:srgbClr val="339966"/>
                </a:solidFill>
              </a:rPr>
              <a:t>percentilové grafy u dětí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2800"/>
              <a:t>měření kožní řasy (specializovaná oddělení)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2800"/>
              <a:t>měření tělesného tuku (osobní váhy)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2800"/>
              <a:t>biochemické údaje 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/>
              <a:t>sérum – albumin, prealbumin, moč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2800"/>
              <a:t>Stravovací problémy </a:t>
            </a: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2400"/>
              <a:t>nechutenství, potíže při žvýkání, polykání, jídla vyvolávající průjem, zvracení, zácpu</a:t>
            </a:r>
          </a:p>
          <a:p>
            <a:pPr eaLnBrk="1" hangingPunct="1">
              <a:lnSpc>
                <a:spcPct val="80000"/>
              </a:lnSpc>
            </a:pPr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13FA7DF-5BC1-41C0-BC49-21826785D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53"/>
    </mc:Choice>
    <mc:Fallback xmlns="">
      <p:transition spd="slow" advTm="73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065F6871-2265-43EA-9F68-49DFA14A90A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671513"/>
          </a:xfrm>
        </p:spPr>
        <p:txBody>
          <a:bodyPr/>
          <a:lstStyle/>
          <a:p>
            <a:pPr eaLnBrk="1" hangingPunct="1"/>
            <a:r>
              <a:rPr lang="cs-CZ" altLang="cs-CZ"/>
              <a:t>BMI</a:t>
            </a:r>
          </a:p>
        </p:txBody>
      </p:sp>
      <p:pic>
        <p:nvPicPr>
          <p:cNvPr id="58371" name="Obrázek 2">
            <a:extLst>
              <a:ext uri="{FF2B5EF4-FFF2-40B4-BE49-F238E27FC236}">
                <a16:creationId xmlns:a16="http://schemas.microsoft.com/office/drawing/2014/main" id="{8CF4FBB1-DD1B-426E-85F0-08027EB2E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8"/>
            <a:ext cx="9090025" cy="62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5354E69-120D-4B8B-B3EE-6B83244B5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6"/>
    </mc:Choice>
    <mc:Fallback xmlns="">
      <p:transition spd="slow" advTm="13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>
            <a:extLst>
              <a:ext uri="{FF2B5EF4-FFF2-40B4-BE49-F238E27FC236}">
                <a16:creationId xmlns:a16="http://schemas.microsoft.com/office/drawing/2014/main" id="{F806720B-88CA-40FB-83B4-E106AA3C58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0419" name="Zástupný symbol pro obsah 5">
            <a:extLst>
              <a:ext uri="{FF2B5EF4-FFF2-40B4-BE49-F238E27FC236}">
                <a16:creationId xmlns:a16="http://schemas.microsoft.com/office/drawing/2014/main" id="{D63B2725-3908-4975-9BD5-BAE25B5425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60400" y="685800"/>
            <a:ext cx="10380663" cy="5838825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9A7D91F-72FD-4EFC-A594-A5DBC0E64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6"/>
    </mc:Choice>
    <mc:Fallback xmlns="">
      <p:transition spd="slow" advTm="6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>
            <a:extLst>
              <a:ext uri="{FF2B5EF4-FFF2-40B4-BE49-F238E27FC236}">
                <a16:creationId xmlns:a16="http://schemas.microsoft.com/office/drawing/2014/main" id="{72C00CE3-53E6-4077-82B6-1C8CBB772F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339966"/>
                </a:solidFill>
              </a:rPr>
              <a:t>Hodnocení nutričního stavu</a:t>
            </a:r>
          </a:p>
        </p:txBody>
      </p:sp>
      <p:sp>
        <p:nvSpPr>
          <p:cNvPr id="61443" name="Zástupný symbol pro obsah 2">
            <a:extLst>
              <a:ext uri="{FF2B5EF4-FFF2-40B4-BE49-F238E27FC236}">
                <a16:creationId xmlns:a16="http://schemas.microsoft.com/office/drawing/2014/main" id="{6339EFB0-62B4-4F24-B61C-83DFF7159C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2800" b="1">
                <a:solidFill>
                  <a:srgbClr val="339966"/>
                </a:solidFill>
              </a:rPr>
              <a:t>funkční úroveň sebepéče </a:t>
            </a:r>
          </a:p>
          <a:p>
            <a:pPr lvl="2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/>
              <a:t>schopnost donést si jídlo, nakrájet si jídlo, zaujmout vhodnou polohu, nakoupit si, uvařit si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2800"/>
              <a:t>zvláštnosti v příjmu stravy, její skladba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2800"/>
              <a:t>stravovací návyky (oblíbená, neoblíbená jídla)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2800"/>
              <a:t>omezení ve výživě v souvislosti s onemocněním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altLang="cs-CZ" sz="2800"/>
              <a:t>problémy při nakupování a přípravě jídel</a:t>
            </a:r>
            <a:endParaRPr lang="cs-CZ" altLang="cs-CZ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altLang="cs-CZ" sz="2800"/>
              <a:t>výsledky nutričního screeningu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altLang="cs-CZ" sz="2800" b="1">
                <a:solidFill>
                  <a:srgbClr val="339966"/>
                </a:solidFill>
              </a:rPr>
              <a:t>porce přijaté stravy - talířky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C1548B9-7B8F-480E-9748-5B2060D070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66"/>
    </mc:Choice>
    <mc:Fallback xmlns="">
      <p:transition spd="slow" advTm="71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>
            <a:extLst>
              <a:ext uri="{FF2B5EF4-FFF2-40B4-BE49-F238E27FC236}">
                <a16:creationId xmlns:a16="http://schemas.microsoft.com/office/drawing/2014/main" id="{729FE608-E5E4-4E72-85C5-78B1A7C965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3491" name="Zástupný symbol pro obsah 3">
            <a:extLst>
              <a:ext uri="{FF2B5EF4-FFF2-40B4-BE49-F238E27FC236}">
                <a16:creationId xmlns:a16="http://schemas.microsoft.com/office/drawing/2014/main" id="{9C135C43-346D-4AB9-A23D-3BF1A447E1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4638"/>
            <a:ext cx="9191625" cy="6411912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9894439-C514-458C-AF02-EF31C93D8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09"/>
    </mc:Choice>
    <mc:Fallback xmlns="">
      <p:transition spd="slow" advTm="22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F0B0A3CC-CDED-40D9-97B6-D1ED1DC17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8229600" cy="1096962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339966"/>
                </a:solidFill>
              </a:rPr>
              <a:t>Hydratace, pitný režim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451DD5D-4B43-488D-9C1F-952FC84141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b="1" dirty="0"/>
              <a:t>denní příjem tekutin - cca 1500 - 2500 ml/24 hod.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b="1" dirty="0"/>
              <a:t>snížení pocitu žízně  </a:t>
            </a:r>
            <a:r>
              <a:rPr lang="cs-CZ" altLang="cs-CZ" sz="2800" dirty="0"/>
              <a:t>- geriatričtí P, v terminálním stádiu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b="1" dirty="0"/>
              <a:t>nedostatečná konzumace tekutin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cs-CZ" sz="2400" dirty="0"/>
              <a:t>únava, snížení koncentrace, bolesti hlavy, nechutenství, obstipace, riziko vzniku IMC, infekce DC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/>
              <a:t>pití během konzumace potravy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cs-CZ" sz="2400" dirty="0"/>
              <a:t>nevhodné, naředění žaludečních šťáv a nedostatečné natrávení obsahu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b="1" dirty="0"/>
              <a:t>Sladké x nesladké čaje – pozor na záměnu!</a:t>
            </a:r>
          </a:p>
          <a:p>
            <a:pPr marL="342900" lvl="1" indent="-3429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cs-CZ" altLang="cs-CZ" b="1" dirty="0"/>
              <a:t>Léčebné čaje </a:t>
            </a:r>
            <a:r>
              <a:rPr lang="cs-CZ" altLang="cs-CZ" dirty="0"/>
              <a:t>-  urologický, žlučníkový, plicní, projímavý, heřmánkový, …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/>
              <a:t>sledování </a:t>
            </a:r>
            <a:r>
              <a:rPr lang="cs-CZ" altLang="cs-CZ" sz="2800" b="1" dirty="0"/>
              <a:t>bilance tekutin (P/V)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4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836AAB1-946A-451A-8AAE-E075722C0B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96"/>
    </mc:Choice>
    <mc:Fallback xmlns="">
      <p:transition spd="slow" advTm="86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82ED4B6F-44AF-46BB-8B9A-D10474310F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096963"/>
          </a:xfrm>
        </p:spPr>
        <p:txBody>
          <a:bodyPr/>
          <a:lstStyle/>
          <a:p>
            <a:pPr eaLnBrk="1" hangingPunct="1"/>
            <a:r>
              <a:rPr lang="cs-CZ" altLang="cs-CZ" sz="3600">
                <a:solidFill>
                  <a:schemeClr val="tx1"/>
                </a:solidFill>
              </a:rPr>
              <a:t>Úloha sestry při podávání stravy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352598CF-3273-4B67-9BBE-B0ADFE0E65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676400"/>
            <a:ext cx="88392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3600"/>
              <a:t>objednání stravy</a:t>
            </a:r>
          </a:p>
          <a:p>
            <a:pPr eaLnBrk="1" hangingPunct="1">
              <a:lnSpc>
                <a:spcPct val="80000"/>
              </a:lnSpc>
            </a:pPr>
            <a:endParaRPr lang="cs-CZ" altLang="cs-CZ" sz="3600"/>
          </a:p>
          <a:p>
            <a:pPr eaLnBrk="1" hangingPunct="1">
              <a:lnSpc>
                <a:spcPct val="80000"/>
              </a:lnSpc>
            </a:pPr>
            <a:r>
              <a:rPr lang="cs-CZ" altLang="cs-CZ" sz="3600"/>
              <a:t>podávání stravy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2D8361A-AB3C-44B5-8AB9-D05B97CC9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1"/>
    </mc:Choice>
    <mc:Fallback xmlns="">
      <p:transition spd="slow" advTm="8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BF591FD5-2385-4AB4-959C-E307C17731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339966"/>
                </a:solidFill>
              </a:rPr>
              <a:t>Objednávání a přeprava stravy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D63E4414-FC6E-4E12-B897-F9E5E613A6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b="1"/>
              <a:t>Objednávkový systém </a:t>
            </a:r>
            <a:r>
              <a:rPr lang="cs-CZ" altLang="cs-CZ" sz="2400"/>
              <a:t>– PC program (souhlasí počet diet a počet pacientů na OJ)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>
                <a:solidFill>
                  <a:srgbClr val="339966"/>
                </a:solidFill>
              </a:rPr>
              <a:t>Možnost výběru stravy v rámci diety pacientem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/>
              <a:t>Distribuce na ošetřovací jednotky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/>
              <a:t>stálá teplota - </a:t>
            </a:r>
            <a:r>
              <a:rPr lang="cs-CZ" altLang="cs-CZ" sz="2400" u="sng"/>
              <a:t>přepravní kontejnery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/>
              <a:t>dodržení hygienických požadavků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/>
              <a:t>Ošetřovací jednotka</a:t>
            </a:r>
          </a:p>
          <a:p>
            <a:pPr lvl="2" eaLnBrk="1" hangingPunct="1"/>
            <a:r>
              <a:rPr lang="cs-CZ" altLang="cs-CZ" u="sng"/>
              <a:t>příprava v čajové kuchyňce </a:t>
            </a:r>
            <a:r>
              <a:rPr lang="cs-CZ" altLang="cs-CZ"/>
              <a:t>– strava z termoportů - ošetřovatelka, sestra</a:t>
            </a:r>
          </a:p>
          <a:p>
            <a:pPr lvl="2" eaLnBrk="1" hangingPunct="1"/>
            <a:r>
              <a:rPr lang="cs-CZ" altLang="cs-CZ" u="sng"/>
              <a:t>tabletový systém </a:t>
            </a:r>
            <a:r>
              <a:rPr lang="cs-CZ" altLang="cs-CZ"/>
              <a:t>– příprava jednotlivých porcí jídla do speciálních podnosů v ústavní kuchyni</a:t>
            </a:r>
          </a:p>
          <a:p>
            <a:pPr lvl="2" eaLnBrk="1" hangingPunct="1"/>
            <a:r>
              <a:rPr lang="cs-CZ" altLang="cs-CZ" u="sng"/>
              <a:t>odstraňování zbytků</a:t>
            </a:r>
            <a:r>
              <a:rPr lang="cs-CZ" altLang="cs-CZ"/>
              <a:t> – nenechávat zbytky dlouho na pokoji, stole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7D283CC-885D-44E6-BAC9-48D04EC77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36"/>
    </mc:Choice>
    <mc:Fallback xmlns="">
      <p:transition spd="slow" advTm="84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>
            <a:extLst>
              <a:ext uri="{FF2B5EF4-FFF2-40B4-BE49-F238E27FC236}">
                <a16:creationId xmlns:a16="http://schemas.microsoft.com/office/drawing/2014/main" id="{7C261D96-331C-4255-881A-31C47D3D170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4876800" cy="1096962"/>
          </a:xfrm>
        </p:spPr>
        <p:txBody>
          <a:bodyPr/>
          <a:lstStyle/>
          <a:p>
            <a:r>
              <a:rPr lang="cs-CZ" altLang="cs-CZ"/>
              <a:t>Tablet systém</a:t>
            </a:r>
          </a:p>
        </p:txBody>
      </p:sp>
      <p:pic>
        <p:nvPicPr>
          <p:cNvPr id="70659" name="Picture 2">
            <a:extLst>
              <a:ext uri="{FF2B5EF4-FFF2-40B4-BE49-F238E27FC236}">
                <a16:creationId xmlns:a16="http://schemas.microsoft.com/office/drawing/2014/main" id="{48AC6200-DE8F-4BC5-A263-EDC4FEDA6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5163"/>
            <a:ext cx="46482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7">
            <a:extLst>
              <a:ext uri="{FF2B5EF4-FFF2-40B4-BE49-F238E27FC236}">
                <a16:creationId xmlns:a16="http://schemas.microsoft.com/office/drawing/2014/main" id="{5B44B235-9554-4602-95F7-0496F2A0C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28600"/>
            <a:ext cx="4229100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B973DBC-4707-4BED-9A23-24B3B141F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13"/>
    </mc:Choice>
    <mc:Fallback xmlns="">
      <p:transition spd="slow" advTm="17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EEAAA50-4EFC-490F-9B6B-FFAA0154DA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chemeClr val="tx1"/>
                </a:solidFill>
              </a:rPr>
              <a:t>Faktory ovlivňující výživu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3CFCE23-9740-4FE8-ABA7-4488B27C16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9067800" cy="5486400"/>
          </a:xfrm>
        </p:spPr>
        <p:txBody>
          <a:bodyPr/>
          <a:lstStyle/>
          <a:p>
            <a:pPr marL="514350" indent="-514350" eaLnBrk="1" hangingPunct="1">
              <a:buFontTx/>
              <a:buAutoNum type="arabicPeriod"/>
              <a:defRPr/>
            </a:pPr>
            <a:r>
              <a:rPr lang="cs-CZ" altLang="cs-CZ" b="1" dirty="0"/>
              <a:t>Fyziologicko-biologické faktory </a:t>
            </a:r>
            <a:r>
              <a:rPr lang="cs-CZ" altLang="cs-CZ" dirty="0"/>
              <a:t>(</a:t>
            </a:r>
            <a:r>
              <a:rPr lang="cs-CZ" altLang="cs-CZ" dirty="0" err="1"/>
              <a:t>fce</a:t>
            </a:r>
            <a:r>
              <a:rPr lang="cs-CZ" altLang="cs-CZ" dirty="0"/>
              <a:t> GIT, věk, pohlaví, léky…)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cs-CZ" altLang="cs-CZ" b="1" dirty="0"/>
              <a:t>Psychicko-duchovní faktory </a:t>
            </a:r>
            <a:r>
              <a:rPr lang="cs-CZ" altLang="cs-CZ" dirty="0"/>
              <a:t>(stres, deprese, strach, psychosomatika)</a:t>
            </a:r>
          </a:p>
          <a:p>
            <a:pPr eaLnBrk="1" hangingPunct="1">
              <a:buFontTx/>
              <a:buNone/>
              <a:defRPr/>
            </a:pPr>
            <a:r>
              <a:rPr lang="cs-CZ" altLang="cs-CZ" b="1" dirty="0"/>
              <a:t>3.  Sociálně-kulturní faktory </a:t>
            </a:r>
            <a:r>
              <a:rPr lang="cs-CZ" altLang="cs-CZ" dirty="0"/>
              <a:t>(odlišnosti dané kulturou, životním stylem – vegetariánství, makrobiotika,…)</a:t>
            </a:r>
          </a:p>
          <a:p>
            <a:pPr eaLnBrk="1" hangingPunct="1">
              <a:buFontTx/>
              <a:buNone/>
              <a:defRPr/>
            </a:pPr>
            <a:r>
              <a:rPr lang="cs-CZ" altLang="cs-CZ" b="1" dirty="0"/>
              <a:t>4.  Faktory životního prostředí </a:t>
            </a:r>
            <a:r>
              <a:rPr lang="cs-CZ" altLang="cs-CZ" dirty="0"/>
              <a:t>(reklama, chemizace…)</a:t>
            </a:r>
          </a:p>
          <a:p>
            <a:pPr eaLnBrk="1" hangingPunct="1">
              <a:buFontTx/>
              <a:buNone/>
              <a:defRPr/>
            </a:pPr>
            <a:r>
              <a:rPr lang="cs-CZ" altLang="cs-CZ" b="1" dirty="0"/>
              <a:t>  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b="1" dirty="0"/>
          </a:p>
          <a:p>
            <a:pPr marL="514350" indent="-514350" eaLnBrk="1" hangingPunct="1">
              <a:buFontTx/>
              <a:buAutoNum type="arabicPeriod"/>
              <a:defRPr/>
            </a:pPr>
            <a:endParaRPr lang="cs-CZ" altLang="cs-CZ" b="1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26F3FD5-F8AA-4B11-B38B-4F053E736A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07"/>
    </mc:Choice>
    <mc:Fallback xmlns="">
      <p:transition spd="slow" advTm="92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Zástupný symbol pro obsah 3">
            <a:extLst>
              <a:ext uri="{FF2B5EF4-FFF2-40B4-BE49-F238E27FC236}">
                <a16:creationId xmlns:a16="http://schemas.microsoft.com/office/drawing/2014/main" id="{4270E770-4E9A-4125-849E-64B4D2A0C4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0338" y="53975"/>
            <a:ext cx="2625725" cy="2971800"/>
          </a:xfrm>
        </p:spPr>
      </p:pic>
      <p:pic>
        <p:nvPicPr>
          <p:cNvPr id="72708" name="Obrázek 4">
            <a:extLst>
              <a:ext uri="{FF2B5EF4-FFF2-40B4-BE49-F238E27FC236}">
                <a16:creationId xmlns:a16="http://schemas.microsoft.com/office/drawing/2014/main" id="{6F8DE590-8C6A-45F4-94E0-67390142B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446563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Obrázek 5">
            <a:extLst>
              <a:ext uri="{FF2B5EF4-FFF2-40B4-BE49-F238E27FC236}">
                <a16:creationId xmlns:a16="http://schemas.microsoft.com/office/drawing/2014/main" id="{D5D07437-230A-4D4F-98AF-8A699FAFF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36290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Obrázek 6">
            <a:extLst>
              <a:ext uri="{FF2B5EF4-FFF2-40B4-BE49-F238E27FC236}">
                <a16:creationId xmlns:a16="http://schemas.microsoft.com/office/drawing/2014/main" id="{D1F5BF88-DE18-4EFE-8B08-B9CA4C6A6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3390900"/>
            <a:ext cx="47466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FE98907-ACE9-4667-90F5-73BB1EBF8D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18"/>
    </mc:Choice>
    <mc:Fallback xmlns="">
      <p:transition spd="slow" advTm="18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DFE70692-BD14-4506-AF62-3A6E1A4460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765175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339966"/>
                </a:solidFill>
              </a:rPr>
              <a:t>Podávání stravy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A18FE31B-7367-4D70-AE56-74CFE97FDE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před podáváním </a:t>
            </a:r>
            <a:r>
              <a:rPr lang="cs-CZ" altLang="cs-CZ" sz="2400"/>
              <a:t>- hygienické zásady (P. umýt ruce), kultura stolování, dodržování správné diety, teplá strava, čisté, nepoškozené nádobí, příbor v ubrousku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HDR, jednorázová zástěra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tekutiny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časový harmonogram stravy během dne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b="1"/>
          </a:p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pořadí a postup při podávání stravy</a:t>
            </a:r>
          </a:p>
          <a:p>
            <a:pPr marL="971550" lvl="1" indent="-51435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2400"/>
              <a:t>chodící nemocní (v jídelně)</a:t>
            </a:r>
          </a:p>
          <a:p>
            <a:pPr marL="971550" lvl="1" indent="-51435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2400"/>
              <a:t>pohybově omezení, v jídle soběstační (u stolu v pokoji)</a:t>
            </a:r>
          </a:p>
          <a:p>
            <a:pPr marL="971550" lvl="1" indent="-51435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2400"/>
              <a:t>pohybově omezení, v jídle částečně soběstační (v lůžku, jídelní stolek)</a:t>
            </a:r>
          </a:p>
          <a:p>
            <a:pPr marL="971550" lvl="1" indent="-514350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2400" b="1"/>
              <a:t>ležící nesoběstační, které musíme krmit </a:t>
            </a:r>
            <a:r>
              <a:rPr lang="cs-CZ" altLang="cs-CZ" sz="2400"/>
              <a:t>(příprava prostředí, poloha, zubní protéza, ubrousek, komunikace, riziko aspirace, nespěchat, hygiena, dokumentace, úklid)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0EA3D52-632F-4EAE-9CBA-BA7446A2F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69"/>
    </mc:Choice>
    <mc:Fallback xmlns="">
      <p:transition spd="slow" advTm="97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1">
            <a:extLst>
              <a:ext uri="{FF2B5EF4-FFF2-40B4-BE49-F238E27FC236}">
                <a16:creationId xmlns:a16="http://schemas.microsoft.com/office/drawing/2014/main" id="{0573A1C2-6404-425C-919C-7CF0807AEF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7463"/>
            <a:ext cx="8229600" cy="1096962"/>
          </a:xfrm>
        </p:spPr>
        <p:txBody>
          <a:bodyPr/>
          <a:lstStyle/>
          <a:p>
            <a:r>
              <a:rPr lang="cs-CZ" altLang="cs-CZ"/>
              <a:t>Specifika podávání stravy</a:t>
            </a:r>
          </a:p>
        </p:txBody>
      </p:sp>
      <p:sp>
        <p:nvSpPr>
          <p:cNvPr id="75779" name="Zástupný symbol pro obsah 2">
            <a:extLst>
              <a:ext uri="{FF2B5EF4-FFF2-40B4-BE49-F238E27FC236}">
                <a16:creationId xmlns:a16="http://schemas.microsoft.com/office/drawing/2014/main" id="{74D59872-1DDF-40F8-A69B-F42D0C634C4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114425"/>
            <a:ext cx="8839200" cy="5591175"/>
          </a:xfrm>
        </p:spPr>
        <p:txBody>
          <a:bodyPr/>
          <a:lstStyle/>
          <a:p>
            <a:r>
              <a:rPr lang="cs-CZ" altLang="cs-CZ"/>
              <a:t>Pacienti s nechutenstvím</a:t>
            </a:r>
          </a:p>
          <a:p>
            <a:pPr lvl="1"/>
            <a:r>
              <a:rPr lang="cs-CZ" altLang="cs-CZ"/>
              <a:t>Estetické, malé dávky jídla častěji, výběr</a:t>
            </a:r>
          </a:p>
          <a:p>
            <a:r>
              <a:rPr lang="cs-CZ" altLang="cs-CZ"/>
              <a:t>Pacienti s DM</a:t>
            </a:r>
          </a:p>
          <a:p>
            <a:pPr lvl="1"/>
            <a:r>
              <a:rPr lang="cs-CZ" altLang="cs-CZ"/>
              <a:t>6 x denně, soulad s glykémii a aplikací inzulinu</a:t>
            </a:r>
          </a:p>
          <a:p>
            <a:r>
              <a:rPr lang="cs-CZ" altLang="cs-CZ"/>
              <a:t>Pacienti s hemiparézou</a:t>
            </a:r>
          </a:p>
          <a:p>
            <a:pPr lvl="1"/>
            <a:r>
              <a:rPr lang="cs-CZ" altLang="cs-CZ"/>
              <a:t>Dopomoc, vedení k soběstačnosti, kompenzační pomůcky (dětská láhev na pití, spec. příbor)</a:t>
            </a:r>
          </a:p>
          <a:p>
            <a:r>
              <a:rPr lang="cs-CZ" altLang="cs-CZ"/>
              <a:t>Pacienti s poruchou jemné motoriky</a:t>
            </a:r>
          </a:p>
          <a:p>
            <a:r>
              <a:rPr lang="cs-CZ" altLang="cs-CZ"/>
              <a:t>Pacienti nevidomý</a:t>
            </a:r>
          </a:p>
          <a:p>
            <a:pPr lvl="1"/>
            <a:r>
              <a:rPr lang="cs-CZ" altLang="cs-CZ"/>
              <a:t>Orientace na talíři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DC1231A-516E-4FEC-A998-CD2B3A5BDE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30"/>
    </mc:Choice>
    <mc:Fallback xmlns="">
      <p:transition spd="slow" advTm="77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>
            <a:extLst>
              <a:ext uri="{FF2B5EF4-FFF2-40B4-BE49-F238E27FC236}">
                <a16:creationId xmlns:a16="http://schemas.microsoft.com/office/drawing/2014/main" id="{3806FC58-36A9-4E8A-9323-57762F57C5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7463"/>
            <a:ext cx="8229600" cy="1096963"/>
          </a:xfrm>
        </p:spPr>
        <p:txBody>
          <a:bodyPr/>
          <a:lstStyle/>
          <a:p>
            <a:r>
              <a:rPr lang="cs-CZ" altLang="cs-CZ"/>
              <a:t>Nový dietní systém</a:t>
            </a:r>
          </a:p>
        </p:txBody>
      </p:sp>
      <p:sp>
        <p:nvSpPr>
          <p:cNvPr id="77827" name="Zástupný symbol pro obsah 2">
            <a:extLst>
              <a:ext uri="{FF2B5EF4-FFF2-40B4-BE49-F238E27FC236}">
                <a16:creationId xmlns:a16="http://schemas.microsoft.com/office/drawing/2014/main" id="{26D334C9-790A-4E72-A776-522FC974D2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838200"/>
            <a:ext cx="8839200" cy="5867400"/>
          </a:xfrm>
        </p:spPr>
        <p:txBody>
          <a:bodyPr/>
          <a:lstStyle/>
          <a:p>
            <a:r>
              <a:rPr lang="cs-CZ" altLang="cs-CZ" b="1"/>
              <a:t>Diety základní</a:t>
            </a:r>
          </a:p>
          <a:p>
            <a:pPr lvl="1"/>
            <a:r>
              <a:rPr lang="cs-CZ" altLang="cs-CZ"/>
              <a:t>3 FIT</a:t>
            </a:r>
          </a:p>
          <a:p>
            <a:pPr lvl="1"/>
            <a:r>
              <a:rPr lang="cs-CZ" altLang="cs-CZ"/>
              <a:t>3 MAL</a:t>
            </a:r>
          </a:p>
          <a:p>
            <a:pPr lvl="1"/>
            <a:r>
              <a:rPr lang="cs-CZ" altLang="cs-CZ"/>
              <a:t>Dieta pro těhotné a kojící</a:t>
            </a:r>
          </a:p>
          <a:p>
            <a:pPr lvl="1"/>
            <a:r>
              <a:rPr lang="cs-CZ" altLang="cs-CZ"/>
              <a:t>Strava batolat</a:t>
            </a:r>
          </a:p>
          <a:p>
            <a:pPr lvl="1"/>
            <a:r>
              <a:rPr lang="cs-CZ" altLang="cs-CZ"/>
              <a:t>Strava menších dětí</a:t>
            </a:r>
          </a:p>
          <a:p>
            <a:pPr lvl="1"/>
            <a:r>
              <a:rPr lang="cs-CZ" altLang="cs-CZ"/>
              <a:t>Strava větších dětí</a:t>
            </a:r>
          </a:p>
          <a:p>
            <a:pPr lvl="1"/>
            <a:r>
              <a:rPr lang="cs-CZ" altLang="cs-CZ"/>
              <a:t>Lakto-ovo-vegetariánská</a:t>
            </a:r>
          </a:p>
          <a:p>
            <a:pPr lvl="1"/>
            <a:r>
              <a:rPr lang="cs-CZ" altLang="cs-CZ"/>
              <a:t>Veganská strava s ostatními alternativními způsoby</a:t>
            </a:r>
          </a:p>
          <a:p>
            <a:r>
              <a:rPr lang="cs-CZ" altLang="cs-CZ"/>
              <a:t>Individuální výběrová dieta</a:t>
            </a:r>
          </a:p>
          <a:p>
            <a:r>
              <a:rPr lang="cs-CZ" altLang="cs-CZ"/>
              <a:t>Nadstandardní dieta za příplatek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B873C80-34AF-4108-90AF-6AD8D5357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10"/>
    </mc:Choice>
    <mc:Fallback xmlns="">
      <p:transition spd="slow" advTm="41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>
            <a:extLst>
              <a:ext uri="{FF2B5EF4-FFF2-40B4-BE49-F238E27FC236}">
                <a16:creationId xmlns:a16="http://schemas.microsoft.com/office/drawing/2014/main" id="{8ECD57FB-3649-4CE8-964B-E0287A233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r>
              <a:rPr lang="cs-CZ" altLang="cs-CZ"/>
              <a:t>Nový dietní systém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9898706-4B37-46AB-ACC4-398C3BBB3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/>
          <a:lstStyle/>
          <a:p>
            <a:pPr>
              <a:defRPr/>
            </a:pPr>
            <a:r>
              <a:rPr lang="cs-CZ" b="1" dirty="0"/>
              <a:t>Speciální diety</a:t>
            </a:r>
          </a:p>
          <a:p>
            <a:pPr lvl="1">
              <a:defRPr/>
            </a:pPr>
            <a:r>
              <a:rPr lang="cs-CZ" dirty="0"/>
              <a:t>Dieta šetřící – 2</a:t>
            </a:r>
          </a:p>
          <a:p>
            <a:pPr lvl="1">
              <a:defRPr/>
            </a:pPr>
            <a:r>
              <a:rPr lang="cs-CZ" dirty="0"/>
              <a:t>Dieta diabetická – 9</a:t>
            </a:r>
          </a:p>
          <a:p>
            <a:pPr lvl="1">
              <a:defRPr/>
            </a:pPr>
            <a:r>
              <a:rPr lang="cs-CZ" dirty="0"/>
              <a:t>Diety s upravenou texturou stravy</a:t>
            </a:r>
          </a:p>
          <a:p>
            <a:pPr lvl="2">
              <a:defRPr/>
            </a:pPr>
            <a:r>
              <a:rPr lang="cs-CZ" dirty="0"/>
              <a:t>Tekutá dieta</a:t>
            </a:r>
          </a:p>
          <a:p>
            <a:pPr lvl="2">
              <a:defRPr/>
            </a:pPr>
            <a:r>
              <a:rPr lang="cs-CZ" dirty="0"/>
              <a:t>Kašovitá dieta</a:t>
            </a:r>
          </a:p>
          <a:p>
            <a:pPr lvl="2">
              <a:defRPr/>
            </a:pPr>
            <a:r>
              <a:rPr lang="cs-CZ" dirty="0"/>
              <a:t>Mleté a měkké diety</a:t>
            </a:r>
          </a:p>
          <a:p>
            <a:pPr lvl="1">
              <a:defRPr/>
            </a:pPr>
            <a:r>
              <a:rPr lang="cs-CZ" dirty="0"/>
              <a:t>Diety při potravinových alergiích a intolerancích</a:t>
            </a:r>
          </a:p>
          <a:p>
            <a:pPr lvl="2">
              <a:defRPr/>
            </a:pPr>
            <a:r>
              <a:rPr lang="cs-CZ" dirty="0"/>
              <a:t>Bezlepková dieta</a:t>
            </a:r>
          </a:p>
          <a:p>
            <a:pPr lvl="2">
              <a:defRPr/>
            </a:pPr>
            <a:r>
              <a:rPr lang="cs-CZ" dirty="0"/>
              <a:t>Dieta s nízkým obsahem laktózy</a:t>
            </a:r>
          </a:p>
          <a:p>
            <a:pPr lvl="2">
              <a:defRPr/>
            </a:pPr>
            <a:r>
              <a:rPr lang="cs-CZ" dirty="0" err="1"/>
              <a:t>Bezmléčná</a:t>
            </a:r>
            <a:r>
              <a:rPr lang="cs-CZ" dirty="0"/>
              <a:t> dieta</a:t>
            </a:r>
          </a:p>
          <a:p>
            <a:pPr marL="457200" lvl="1" indent="0">
              <a:buFontTx/>
              <a:buNone/>
              <a:defRPr/>
            </a:pP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713F298-7605-4888-96D1-76F906C9D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66"/>
    </mc:Choice>
    <mc:Fallback xmlns="">
      <p:transition spd="slow" advTm="26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adpis 1">
            <a:extLst>
              <a:ext uri="{FF2B5EF4-FFF2-40B4-BE49-F238E27FC236}">
                <a16:creationId xmlns:a16="http://schemas.microsoft.com/office/drawing/2014/main" id="{491385F1-802B-447E-873F-AF9A0027DB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r>
              <a:rPr lang="cs-CZ" altLang="cs-CZ"/>
              <a:t>Nový dietní systém</a:t>
            </a:r>
          </a:p>
        </p:txBody>
      </p:sp>
      <p:sp>
        <p:nvSpPr>
          <p:cNvPr id="79875" name="Zástupný symbol pro obsah 2">
            <a:extLst>
              <a:ext uri="{FF2B5EF4-FFF2-40B4-BE49-F238E27FC236}">
                <a16:creationId xmlns:a16="http://schemas.microsoft.com/office/drawing/2014/main" id="{27493F9F-129C-480A-B5AD-C0AF0BF8D5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838200"/>
            <a:ext cx="8839200" cy="5867400"/>
          </a:xfrm>
        </p:spPr>
        <p:txBody>
          <a:bodyPr/>
          <a:lstStyle/>
          <a:p>
            <a:r>
              <a:rPr lang="cs-CZ" altLang="cs-CZ"/>
              <a:t>Speciální diety</a:t>
            </a:r>
          </a:p>
          <a:p>
            <a:pPr lvl="1"/>
            <a:r>
              <a:rPr lang="cs-CZ" altLang="cs-CZ"/>
              <a:t>Diety odstupňované podle obsahu energie</a:t>
            </a:r>
          </a:p>
          <a:p>
            <a:pPr lvl="2"/>
            <a:r>
              <a:rPr lang="cs-CZ" altLang="cs-CZ"/>
              <a:t>Dieta se sníženým obsahem tuků</a:t>
            </a:r>
          </a:p>
          <a:p>
            <a:pPr lvl="2"/>
            <a:r>
              <a:rPr lang="cs-CZ" altLang="cs-CZ"/>
              <a:t>Dieta s nízkým obsahem tuků</a:t>
            </a:r>
          </a:p>
          <a:p>
            <a:pPr lvl="2"/>
            <a:r>
              <a:rPr lang="cs-CZ" altLang="cs-CZ"/>
              <a:t>Dieta s velmi nízkým obsahem tuků</a:t>
            </a:r>
          </a:p>
          <a:p>
            <a:pPr lvl="1"/>
            <a:r>
              <a:rPr lang="cs-CZ" altLang="cs-CZ"/>
              <a:t>Dieta se sníženým obsahem vlákniny</a:t>
            </a:r>
          </a:p>
          <a:p>
            <a:pPr lvl="1"/>
            <a:r>
              <a:rPr lang="cs-CZ" altLang="cs-CZ"/>
              <a:t>Pooperační diety</a:t>
            </a:r>
          </a:p>
          <a:p>
            <a:pPr lvl="1"/>
            <a:r>
              <a:rPr lang="cs-CZ" altLang="cs-CZ"/>
              <a:t>Diety s definovaným množstvím bílkovin</a:t>
            </a:r>
          </a:p>
          <a:p>
            <a:pPr lvl="2"/>
            <a:r>
              <a:rPr lang="cs-CZ" altLang="cs-CZ"/>
              <a:t>Dieta s vysokým obsahem bílkovin</a:t>
            </a:r>
          </a:p>
          <a:p>
            <a:pPr lvl="2"/>
            <a:r>
              <a:rPr lang="cs-CZ" altLang="cs-CZ"/>
              <a:t>Nizkobílkovinná dieta</a:t>
            </a:r>
          </a:p>
          <a:p>
            <a:pPr lvl="2"/>
            <a:r>
              <a:rPr lang="cs-CZ" altLang="cs-CZ"/>
              <a:t>Postupy při snížené fci ledvin</a:t>
            </a:r>
          </a:p>
          <a:p>
            <a:pPr lvl="1"/>
            <a:r>
              <a:rPr lang="cs-CZ" altLang="cs-CZ"/>
              <a:t>Diagnostické diety</a:t>
            </a:r>
          </a:p>
          <a:p>
            <a:pPr lvl="2"/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216CB83-D485-444B-B51C-CBC635423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44"/>
    </mc:Choice>
    <mc:Fallback xmlns="">
      <p:transition spd="slow" advTm="28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dpis 1">
            <a:extLst>
              <a:ext uri="{FF2B5EF4-FFF2-40B4-BE49-F238E27FC236}">
                <a16:creationId xmlns:a16="http://schemas.microsoft.com/office/drawing/2014/main" id="{C6E1D636-3A00-44C6-8E2D-966ECF9EF9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chemeClr val="tx1"/>
                </a:solidFill>
              </a:rPr>
              <a:t>Literatura - samostudium</a:t>
            </a:r>
          </a:p>
        </p:txBody>
      </p:sp>
      <p:sp>
        <p:nvSpPr>
          <p:cNvPr id="80899" name="Zástupný symbol pro obsah 2">
            <a:extLst>
              <a:ext uri="{FF2B5EF4-FFF2-40B4-BE49-F238E27FC236}">
                <a16:creationId xmlns:a16="http://schemas.microsoft.com/office/drawing/2014/main" id="{09EF5986-2791-4216-84C7-7E12BD2C34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50" y="1371600"/>
            <a:ext cx="9048750" cy="5334000"/>
          </a:xfrm>
        </p:spPr>
        <p:txBody>
          <a:bodyPr/>
          <a:lstStyle/>
          <a:p>
            <a:r>
              <a:rPr lang="cs-CZ" altLang="cs-CZ" sz="2400"/>
              <a:t>Věstník MZČR 10/2020 Metodické pokyny pro zajištění stravy a nutriční péče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Dingová Šliková M. Základy ošetřovatelství a ošetřovatelských postupů pro ZZ, 2018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Veverková, E. ošetřovatelské postupy pro ZZ I, 2019.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sz="2400"/>
              <a:t>Kapounová, G. Ošetřovatelství v intenzivní péči, 2020</a:t>
            </a:r>
          </a:p>
          <a:p>
            <a:r>
              <a:rPr lang="cs-CZ" altLang="cs-CZ" sz="2400"/>
              <a:t>Grofová, Z.: Nutriční podpora – praktický rádce pro sestry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8B87386-E3D5-44B7-AEEC-148512F34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8"/>
    </mc:Choice>
    <mc:Fallback xmlns="">
      <p:transition spd="slow" advTm="5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86DD6EF-A401-460D-B32E-A1424035A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892" y="1949176"/>
            <a:ext cx="712021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Toto dílo podléhá licenci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Creative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Commons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4.0. 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zobrazení licenčních podmínek navštivte 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https://creativecommons.org/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licenses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/by-</a:t>
            </a:r>
            <a:r>
              <a:rPr kumimoji="0" lang="cs-CZ" altLang="cs-CZ" sz="16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/4.0/</a:t>
            </a:r>
            <a:r>
              <a:rPr kumimoji="0" lang="cs-CZ" alt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defTabSz="685800"/>
            <a:endParaRPr lang="cs-CZ" altLang="cs-CZ" sz="1200" dirty="0"/>
          </a:p>
        </p:txBody>
      </p:sp>
      <p:pic>
        <p:nvPicPr>
          <p:cNvPr id="1025" name="Obrázek 2">
            <a:extLst>
              <a:ext uri="{FF2B5EF4-FFF2-40B4-BE49-F238E27FC236}">
                <a16:creationId xmlns:a16="http://schemas.microsoft.com/office/drawing/2014/main" id="{DFABD95D-AFB5-40C4-9F20-E293414E5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33" y="2705903"/>
            <a:ext cx="1321571" cy="46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9F088DA-029E-4CBA-80E4-2E3B78198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" y="5018001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BB602F-99DC-4FB5-9889-F3DFDBB0117E}"/>
              </a:ext>
            </a:extLst>
          </p:cNvPr>
          <p:cNvSpPr txBox="1"/>
          <p:nvPr/>
        </p:nvSpPr>
        <p:spPr>
          <a:xfrm>
            <a:off x="1035424" y="1182126"/>
            <a:ext cx="7315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Vytvořeno v rámci projektu: </a:t>
            </a:r>
            <a:r>
              <a:rPr lang="cs-CZ" sz="13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DANTE</a:t>
            </a:r>
            <a:r>
              <a:rPr lang="cs-CZ" altLang="cs-CZ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13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</a:t>
            </a:r>
            <a:r>
              <a:rPr lang="cs-CZ" altLang="cs-CZ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č. </a:t>
            </a:r>
            <a:r>
              <a:rPr lang="cs-CZ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NPO_UPCE_MSMT-16591/2022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16BCEFB-B24A-4349-8972-703CCE6BE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0" y="3871129"/>
            <a:ext cx="8255921" cy="199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60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Písmo, Grafika, grafický design&#10;&#10;Popis byl vytvořen automaticky">
            <a:extLst>
              <a:ext uri="{FF2B5EF4-FFF2-40B4-BE49-F238E27FC236}">
                <a16:creationId xmlns:a16="http://schemas.microsoft.com/office/drawing/2014/main" id="{4A1BB136-80A3-1647-718E-3C4A29F18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60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>
            <a:extLst>
              <a:ext uri="{FF2B5EF4-FFF2-40B4-BE49-F238E27FC236}">
                <a16:creationId xmlns:a16="http://schemas.microsoft.com/office/drawing/2014/main" id="{89EC978D-5D01-452C-BC64-BD3145EA2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339966"/>
                </a:solidFill>
              </a:rPr>
              <a:t>Patologické stavy ve výživě</a:t>
            </a:r>
          </a:p>
        </p:txBody>
      </p:sp>
      <p:sp>
        <p:nvSpPr>
          <p:cNvPr id="6147" name="Rectangle 1027">
            <a:extLst>
              <a:ext uri="{FF2B5EF4-FFF2-40B4-BE49-F238E27FC236}">
                <a16:creationId xmlns:a16="http://schemas.microsoft.com/office/drawing/2014/main" id="{D905AB49-6323-4203-9B86-BD4D7319B0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cs-CZ" altLang="cs-CZ" sz="2800" b="1" dirty="0">
                <a:solidFill>
                  <a:srgbClr val="339966"/>
                </a:solidFill>
              </a:rPr>
              <a:t>Nechutenství</a:t>
            </a:r>
            <a:r>
              <a:rPr lang="cs-CZ" altLang="cs-CZ" sz="2800" dirty="0">
                <a:solidFill>
                  <a:srgbClr val="339966"/>
                </a:solidFill>
              </a:rPr>
              <a:t> </a:t>
            </a:r>
            <a:r>
              <a:rPr lang="cs-CZ" altLang="cs-CZ" sz="2800" dirty="0"/>
              <a:t>– ztráta chuti k jídlu 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cs-CZ" altLang="cs-CZ" sz="2400" dirty="0"/>
              <a:t>odmítaní jídla = aktivní forma nechutenství</a:t>
            </a: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buFontTx/>
              <a:buNone/>
              <a:defRPr/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cs-CZ" altLang="cs-CZ" sz="2800" b="1" dirty="0">
                <a:solidFill>
                  <a:srgbClr val="339966"/>
                </a:solidFill>
              </a:rPr>
              <a:t>Kachexie</a:t>
            </a:r>
            <a:r>
              <a:rPr lang="cs-CZ" altLang="cs-CZ" sz="2800" dirty="0"/>
              <a:t> – chorobná vyhublost 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cs-CZ" altLang="cs-CZ" sz="2800" b="1" dirty="0" err="1">
                <a:solidFill>
                  <a:srgbClr val="339966"/>
                </a:solidFill>
              </a:rPr>
              <a:t>Hyperorexie</a:t>
            </a:r>
            <a:r>
              <a:rPr lang="cs-CZ" altLang="cs-CZ" sz="2800" dirty="0">
                <a:solidFill>
                  <a:srgbClr val="FF0000"/>
                </a:solidFill>
              </a:rPr>
              <a:t> </a:t>
            </a:r>
            <a:r>
              <a:rPr lang="cs-CZ" altLang="cs-CZ" sz="2800" dirty="0"/>
              <a:t>– nadměrný pocit hladu 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cs-CZ" altLang="cs-CZ" sz="2800" b="1" dirty="0">
                <a:solidFill>
                  <a:srgbClr val="339966"/>
                </a:solidFill>
              </a:rPr>
              <a:t>Dehydratace</a:t>
            </a:r>
            <a:r>
              <a:rPr lang="cs-CZ" altLang="cs-CZ" sz="2800" b="1" dirty="0"/>
              <a:t> </a:t>
            </a:r>
            <a:r>
              <a:rPr lang="cs-CZ" altLang="cs-CZ" sz="2800" dirty="0"/>
              <a:t>– způsobená průjmy, zvracení, TT, zvýšená </a:t>
            </a:r>
            <a:r>
              <a:rPr lang="cs-CZ" altLang="cs-CZ" sz="2800" dirty="0" err="1"/>
              <a:t>fyz</a:t>
            </a:r>
            <a:r>
              <a:rPr lang="cs-CZ" altLang="cs-CZ" sz="2800" dirty="0"/>
              <a:t>. aktivita 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cs-CZ" altLang="cs-CZ" sz="2400" dirty="0"/>
              <a:t>projevy: ochablá, drsná pokožka, snížený kožní turgor, suché sliznice, zastřené vědomí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cs-CZ" altLang="cs-CZ" sz="2800" b="1" dirty="0" err="1">
                <a:solidFill>
                  <a:srgbClr val="339966"/>
                </a:solidFill>
              </a:rPr>
              <a:t>Dysfágie</a:t>
            </a:r>
            <a:r>
              <a:rPr lang="cs-CZ" altLang="cs-CZ" sz="2800" dirty="0"/>
              <a:t> – porucha polykání (pocit váznutí sousta)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F1B2C60-44CB-4173-9B47-E83871FFC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33"/>
    </mc:Choice>
    <mc:Fallback xmlns="">
      <p:transition spd="slow" advTm="56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>
            <a:extLst>
              <a:ext uri="{FF2B5EF4-FFF2-40B4-BE49-F238E27FC236}">
                <a16:creationId xmlns:a16="http://schemas.microsoft.com/office/drawing/2014/main" id="{421843F5-742E-450A-AD9A-E585D42598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9525"/>
            <a:ext cx="8229600" cy="828675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339966"/>
                </a:solidFill>
              </a:rPr>
              <a:t>Patologické stavy ve výživě</a:t>
            </a:r>
          </a:p>
        </p:txBody>
      </p:sp>
      <p:sp>
        <p:nvSpPr>
          <p:cNvPr id="7171" name="Rectangle 1027">
            <a:extLst>
              <a:ext uri="{FF2B5EF4-FFF2-40B4-BE49-F238E27FC236}">
                <a16:creationId xmlns:a16="http://schemas.microsoft.com/office/drawing/2014/main" id="{9CBAC372-DF16-4881-8564-7AA2D3514A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839200" cy="5867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b="1" dirty="0">
                <a:solidFill>
                  <a:srgbClr val="339966"/>
                </a:solidFill>
              </a:rPr>
              <a:t>Dyspepsie</a:t>
            </a:r>
            <a:r>
              <a:rPr lang="cs-CZ" altLang="cs-CZ" b="1" dirty="0"/>
              <a:t> </a:t>
            </a:r>
            <a:r>
              <a:rPr lang="cs-CZ" altLang="cs-CZ" dirty="0"/>
              <a:t>– </a:t>
            </a:r>
            <a:r>
              <a:rPr lang="cs-CZ" altLang="cs-CZ" dirty="0">
                <a:solidFill>
                  <a:srgbClr val="339966"/>
                </a:solidFill>
              </a:rPr>
              <a:t>souhrn příznaků při poruchách GIT: 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cs-CZ" altLang="cs-CZ" b="1" dirty="0">
                <a:solidFill>
                  <a:srgbClr val="339966"/>
                </a:solidFill>
              </a:rPr>
              <a:t>dyspepsie žaludeční: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cs-CZ" sz="3200" dirty="0">
                <a:solidFill>
                  <a:srgbClr val="339966"/>
                </a:solidFill>
              </a:rPr>
              <a:t>říhání (</a:t>
            </a:r>
            <a:r>
              <a:rPr lang="cs-CZ" altLang="cs-CZ" sz="3200" dirty="0" err="1">
                <a:solidFill>
                  <a:srgbClr val="339966"/>
                </a:solidFill>
              </a:rPr>
              <a:t>ructus</a:t>
            </a:r>
            <a:r>
              <a:rPr lang="cs-CZ" altLang="cs-CZ" sz="3200" dirty="0">
                <a:solidFill>
                  <a:srgbClr val="339966"/>
                </a:solidFill>
              </a:rPr>
              <a:t>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cs-CZ" sz="3200" dirty="0">
                <a:solidFill>
                  <a:srgbClr val="339966"/>
                </a:solidFill>
              </a:rPr>
              <a:t>pálení žáhy (pyróza)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cs-CZ" sz="3200" dirty="0">
                <a:solidFill>
                  <a:srgbClr val="339966"/>
                </a:solidFill>
              </a:rPr>
              <a:t>nevolnost (nauzea)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cs-CZ" sz="3200" dirty="0">
                <a:solidFill>
                  <a:srgbClr val="339966"/>
                </a:solidFill>
              </a:rPr>
              <a:t>zvracení (vomitus, </a:t>
            </a:r>
            <a:r>
              <a:rPr lang="cs-CZ" altLang="cs-CZ" sz="3200" dirty="0" err="1">
                <a:solidFill>
                  <a:srgbClr val="339966"/>
                </a:solidFill>
              </a:rPr>
              <a:t>emesis</a:t>
            </a:r>
            <a:r>
              <a:rPr lang="cs-CZ" altLang="cs-CZ" sz="3200" dirty="0">
                <a:solidFill>
                  <a:srgbClr val="339966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cs-CZ" altLang="cs-CZ" b="1" dirty="0">
                <a:solidFill>
                  <a:srgbClr val="339966"/>
                </a:solidFill>
              </a:rPr>
              <a:t>dyspepsie střevní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cs-CZ" sz="3200" dirty="0">
                <a:solidFill>
                  <a:srgbClr val="339966"/>
                </a:solidFill>
              </a:rPr>
              <a:t>meteorismus (plynatost)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cs-CZ" sz="3200" dirty="0">
                <a:solidFill>
                  <a:srgbClr val="339966"/>
                </a:solidFill>
              </a:rPr>
              <a:t>flatulence (nadměrné vypuzování plynů)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cs-CZ" sz="3200" dirty="0">
                <a:solidFill>
                  <a:srgbClr val="339966"/>
                </a:solidFill>
              </a:rPr>
              <a:t>zácpa (obstipace)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altLang="cs-CZ" sz="3200" dirty="0">
                <a:solidFill>
                  <a:srgbClr val="339966"/>
                </a:solidFill>
              </a:rPr>
              <a:t>průjem (</a:t>
            </a:r>
            <a:r>
              <a:rPr lang="cs-CZ" altLang="cs-CZ" sz="3200" dirty="0" err="1">
                <a:solidFill>
                  <a:srgbClr val="339966"/>
                </a:solidFill>
              </a:rPr>
              <a:t>diarrhoea</a:t>
            </a:r>
            <a:r>
              <a:rPr lang="cs-CZ" altLang="cs-CZ" sz="3200" dirty="0">
                <a:solidFill>
                  <a:srgbClr val="339966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8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44E5ED1-8FA5-43CF-8B75-5623F87AB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07"/>
    </mc:Choice>
    <mc:Fallback xmlns="">
      <p:transition spd="slow" advTm="6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A0C48E68-015A-4555-905A-0DEFB5EBD6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339966"/>
                </a:solidFill>
              </a:rPr>
              <a:t>Patologické stavy ve výživě</a:t>
            </a:r>
            <a:endParaRPr lang="cs-CZ" altLang="cs-CZ"/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E77A2843-0DF8-4BF7-B0EF-63E9C12802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>
                <a:solidFill>
                  <a:srgbClr val="339966"/>
                </a:solidFill>
              </a:rPr>
              <a:t>Mentální anorexie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>
                <a:solidFill>
                  <a:srgbClr val="339966"/>
                </a:solidFill>
              </a:rPr>
              <a:t>Mentální bulimie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>
                <a:solidFill>
                  <a:srgbClr val="339966"/>
                </a:solidFill>
              </a:rPr>
              <a:t>Malnutrice</a:t>
            </a:r>
            <a:r>
              <a:rPr lang="cs-CZ" altLang="cs-CZ">
                <a:solidFill>
                  <a:srgbClr val="339966"/>
                </a:solidFill>
              </a:rPr>
              <a:t> – stav zhoršené výživy, podvýživa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>
                <a:solidFill>
                  <a:srgbClr val="339966"/>
                </a:solidFill>
              </a:rPr>
              <a:t>Obezita</a:t>
            </a:r>
            <a:r>
              <a:rPr lang="cs-CZ" altLang="cs-CZ">
                <a:solidFill>
                  <a:srgbClr val="339966"/>
                </a:solidFill>
              </a:rPr>
              <a:t> </a:t>
            </a:r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6B39E3D-9065-4C60-89FD-2BCEFAFD8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3"/>
    </mc:Choice>
    <mc:Fallback xmlns="">
      <p:transition spd="slow" advTm="15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0532B62D-AE4A-4604-9D16-FF056ED07F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96963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0000"/>
                </a:solidFill>
              </a:rPr>
              <a:t> </a:t>
            </a:r>
            <a:r>
              <a:rPr lang="cs-CZ" altLang="cs-CZ" sz="4000">
                <a:solidFill>
                  <a:srgbClr val="339966"/>
                </a:solidFill>
              </a:rPr>
              <a:t>Malnutrice (podvýživa)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A0B0A4C-B388-4757-94A9-4C3A4E8DD4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839200" cy="5867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600"/>
              <a:t>patologický stav výživy pacienta, kdy </a:t>
            </a:r>
            <a:r>
              <a:rPr lang="cs-CZ" altLang="cs-CZ" sz="2600" b="1"/>
              <a:t>deficit nebo nerovnováha v příjmu energie, bílkovin nebo ostatních živin </a:t>
            </a:r>
            <a:r>
              <a:rPr lang="cs-CZ" altLang="cs-CZ" sz="2600"/>
              <a:t>způsobuje měřitelné změny ve tkáních a tělesném složení (poměr svalů a tukové tkáně)</a:t>
            </a:r>
          </a:p>
          <a:p>
            <a:pPr eaLnBrk="1" hangingPunct="1">
              <a:lnSpc>
                <a:spcPct val="80000"/>
              </a:lnSpc>
            </a:pPr>
            <a:endParaRPr lang="cs-CZ" altLang="cs-CZ" sz="2600" b="1"/>
          </a:p>
          <a:p>
            <a:pPr eaLnBrk="1" hangingPunct="1">
              <a:lnSpc>
                <a:spcPct val="80000"/>
              </a:lnSpc>
            </a:pPr>
            <a:r>
              <a:rPr lang="cs-CZ" altLang="cs-CZ" sz="2600" b="1"/>
              <a:t>rizikové skupiny </a:t>
            </a:r>
            <a:r>
              <a:rPr lang="cs-CZ" altLang="cs-CZ" sz="2600"/>
              <a:t>- geronti, P. s respiračními, nádorovými onem, se záněty střev,…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600" b="1"/>
              <a:t>nejčastější příčiny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cs-CZ" sz="2600"/>
              <a:t>snížená chuť k jídlu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cs-CZ" sz="2600"/>
              <a:t>porucha trávení a absorpce živin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cs-CZ" sz="2600"/>
              <a:t>nezvyklý typ potravin v nemocnici, změny časového rozložení jídel</a:t>
            </a:r>
          </a:p>
          <a:p>
            <a:pPr lvl="2" eaLnBrk="1" hangingPunct="1">
              <a:lnSpc>
                <a:spcPct val="80000"/>
              </a:lnSpc>
            </a:pPr>
            <a:r>
              <a:rPr lang="cs-CZ" altLang="cs-CZ" sz="2600"/>
              <a:t>stres, bolest, infekce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600" b="1"/>
              <a:t>komplikace malnutrice</a:t>
            </a:r>
            <a:r>
              <a:rPr lang="cs-CZ" altLang="cs-CZ" sz="2600"/>
              <a:t> – špatné hojení ran, zvýšené riziko infekce, drahá léčba (náklady na ATB, prodloužení hospitalizace) …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BE2A63E-FFD6-4994-9AB3-420ECBDA8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86"/>
    </mc:Choice>
    <mc:Fallback xmlns="">
      <p:transition spd="slow" advTm="110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EB7F6122-CEA7-4A50-ADD8-A7C661EFD1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30163"/>
            <a:ext cx="8229600" cy="1096963"/>
          </a:xfrm>
        </p:spPr>
        <p:txBody>
          <a:bodyPr/>
          <a:lstStyle/>
          <a:p>
            <a:r>
              <a:rPr lang="cs-CZ" altLang="cs-CZ"/>
              <a:t>Pojmy</a:t>
            </a:r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4130EA28-A020-4D79-ADA5-05F6C81C74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838200"/>
            <a:ext cx="8839200" cy="5562600"/>
          </a:xfrm>
        </p:spPr>
        <p:txBody>
          <a:bodyPr/>
          <a:lstStyle/>
          <a:p>
            <a:r>
              <a:rPr lang="cs-CZ" altLang="cs-CZ" b="1">
                <a:solidFill>
                  <a:srgbClr val="339966"/>
                </a:solidFill>
              </a:rPr>
              <a:t>Běžná strava</a:t>
            </a:r>
          </a:p>
          <a:p>
            <a:pPr lvl="1"/>
            <a:r>
              <a:rPr lang="cs-CZ" altLang="cs-CZ"/>
              <a:t>Jídlo, které jedinec obvykle konzumuje ve svém vlastním prostředí</a:t>
            </a:r>
          </a:p>
          <a:p>
            <a:r>
              <a:rPr lang="cs-CZ" altLang="cs-CZ" b="1">
                <a:solidFill>
                  <a:srgbClr val="339966"/>
                </a:solidFill>
              </a:rPr>
              <a:t>Dieta</a:t>
            </a:r>
          </a:p>
          <a:p>
            <a:pPr lvl="1"/>
            <a:r>
              <a:rPr lang="cs-CZ" altLang="cs-CZ"/>
              <a:t>Nařízený příjem pokrmů a tekutin za účelem dosažení specifického cíle</a:t>
            </a:r>
          </a:p>
          <a:p>
            <a:pPr lvl="1"/>
            <a:r>
              <a:rPr lang="cs-CZ" altLang="cs-CZ" b="1"/>
              <a:t>Cílem diet je udržení nebo zlepšení zdravotního stavu, případně se využívají k diagnostickým účelům</a:t>
            </a:r>
          </a:p>
          <a:p>
            <a:pPr lvl="1"/>
            <a:r>
              <a:rPr lang="cs-CZ" altLang="cs-CZ"/>
              <a:t>lze ji charakterizovat dle:</a:t>
            </a:r>
          </a:p>
          <a:p>
            <a:pPr lvl="2"/>
            <a:r>
              <a:rPr lang="cs-CZ" altLang="cs-CZ"/>
              <a:t>Energetického zastoupení živin</a:t>
            </a:r>
          </a:p>
          <a:p>
            <a:pPr lvl="2"/>
            <a:r>
              <a:rPr lang="cs-CZ" altLang="cs-CZ"/>
              <a:t>Způsobu přípravy</a:t>
            </a:r>
          </a:p>
          <a:p>
            <a:pPr lvl="2"/>
            <a:r>
              <a:rPr lang="cs-CZ" altLang="cs-CZ"/>
              <a:t>Fyzikálních vlastností – hustota, velikost kousků…..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100E18B-5772-47BD-A6D5-86B5F6E265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57"/>
    </mc:Choice>
    <mc:Fallback xmlns="">
      <p:transition spd="slow" advTm="53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BA16DC1D41B9458EDD8A910D3E354D" ma:contentTypeVersion="15" ma:contentTypeDescription="Vytvoří nový dokument" ma:contentTypeScope="" ma:versionID="c5b873a473a0e6df79c258333ab629d6">
  <xsd:schema xmlns:xsd="http://www.w3.org/2001/XMLSchema" xmlns:xs="http://www.w3.org/2001/XMLSchema" xmlns:p="http://schemas.microsoft.com/office/2006/metadata/properties" xmlns:ns2="2e0e0ae4-c6cc-4c48-bace-70c0a0899ea7" xmlns:ns3="31a92456-c2f2-434a-85cc-ab7e2215b0f4" targetNamespace="http://schemas.microsoft.com/office/2006/metadata/properties" ma:root="true" ma:fieldsID="8cbe106a7ca1bc95a1a4ee1a58ccc70f" ns2:_="" ns3:_="">
    <xsd:import namespace="2e0e0ae4-c6cc-4c48-bace-70c0a0899ea7"/>
    <xsd:import namespace="31a92456-c2f2-434a-85cc-ab7e2215b0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e0ae4-c6cc-4c48-bace-70c0a0899e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d9e86051-c9c6-4c0f-b4d0-568baeb24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92456-c2f2-434a-85cc-ab7e2215b0f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2867269-3e73-4580-afbc-a9a4f194e055}" ma:internalName="TaxCatchAll" ma:showField="CatchAllData" ma:web="31a92456-c2f2-434a-85cc-ab7e2215b0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1a92456-c2f2-434a-85cc-ab7e2215b0f4" xsi:nil="true"/>
    <lcf76f155ced4ddcb4097134ff3c332f xmlns="2e0e0ae4-c6cc-4c48-bace-70c0a0899ea7">
      <Terms xmlns="http://schemas.microsoft.com/office/infopath/2007/PartnerControls"/>
    </lcf76f155ced4ddcb4097134ff3c332f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9E59C8B-5D10-4596-BA2B-4B6A514F99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5100C0-7B64-4331-8C68-DF897256BAD2}"/>
</file>

<file path=customXml/itemProps3.xml><?xml version="1.0" encoding="utf-8"?>
<ds:datastoreItem xmlns:ds="http://schemas.openxmlformats.org/officeDocument/2006/customXml" ds:itemID="{810C492E-F6CC-4186-8B55-FDFF9E79EA66}">
  <ds:schemaRefs>
    <ds:schemaRef ds:uri="http://schemas.microsoft.com/office/2006/metadata/properties"/>
    <ds:schemaRef ds:uri="http://schemas.microsoft.com/office/infopath/2007/PartnerControls"/>
    <ds:schemaRef ds:uri="7060cab9-5095-47ed-a76a-1f0d3c7a7694"/>
    <ds:schemaRef ds:uri="6be24a01-f8f5-4325-92e3-75107242662d"/>
  </ds:schemaRefs>
</ds:datastoreItem>
</file>

<file path=customXml/itemProps4.xml><?xml version="1.0" encoding="utf-8"?>
<ds:datastoreItem xmlns:ds="http://schemas.openxmlformats.org/officeDocument/2006/customXml" ds:itemID="{DB8FE58A-1D90-4947-A12B-FC1B7FB058B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2679</TotalTime>
  <Words>2686</Words>
  <Application>Microsoft Office PowerPoint</Application>
  <PresentationFormat>Předvádění na obrazovce (4:3)</PresentationFormat>
  <Paragraphs>400</Paragraphs>
  <Slides>48</Slides>
  <Notes>31</Notes>
  <HiddenSlides>0</HiddenSlides>
  <MMClips>46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1" baseType="lpstr">
      <vt:lpstr>Arial</vt:lpstr>
      <vt:lpstr>Calibri</vt:lpstr>
      <vt:lpstr>Výchozí návrh</vt:lpstr>
      <vt:lpstr>Prezentace aplikace PowerPoint</vt:lpstr>
      <vt:lpstr>Výživa = nutrice  </vt:lpstr>
      <vt:lpstr>Základní aspekty výživy</vt:lpstr>
      <vt:lpstr>Faktory ovlivňující výživu</vt:lpstr>
      <vt:lpstr>Patologické stavy ve výživě</vt:lpstr>
      <vt:lpstr>Patologické stavy ve výživě</vt:lpstr>
      <vt:lpstr>Patologické stavy ve výživě</vt:lpstr>
      <vt:lpstr> Malnutrice (podvýživa)</vt:lpstr>
      <vt:lpstr>Pojmy</vt:lpstr>
      <vt:lpstr>Pojmy</vt:lpstr>
      <vt:lpstr>Klinická výživa</vt:lpstr>
      <vt:lpstr>Prezentace aplikace PowerPoint</vt:lpstr>
      <vt:lpstr>Základní skupiny pacientů</vt:lpstr>
      <vt:lpstr>Zabezpečení nutričních potřeb pacientů</vt:lpstr>
      <vt:lpstr>Výživa ve zdravotnických zařízeních</vt:lpstr>
      <vt:lpstr>Potřeba změn systému nemocničního stravování</vt:lpstr>
      <vt:lpstr>Dietní systém</vt:lpstr>
      <vt:lpstr>Dietní systém</vt:lpstr>
      <vt:lpstr>Diety základní</vt:lpstr>
      <vt:lpstr>Diety základní</vt:lpstr>
      <vt:lpstr>Diety základní</vt:lpstr>
      <vt:lpstr>Diety základní</vt:lpstr>
      <vt:lpstr>Dietní systém- diety speciální</vt:lpstr>
      <vt:lpstr>Standardizované dietní postupy a diagnostické diety</vt:lpstr>
      <vt:lpstr>Standardizované dietní postupy a diagnostické diety</vt:lpstr>
      <vt:lpstr>Nutriční tým</vt:lpstr>
      <vt:lpstr>Hodnocení stavu výživy</vt:lpstr>
      <vt:lpstr>Nutriční screening</vt:lpstr>
      <vt:lpstr>Nutriční screening</vt:lpstr>
      <vt:lpstr>Nutriční screening</vt:lpstr>
      <vt:lpstr>Hodnocení nutričního stavu  </vt:lpstr>
      <vt:lpstr>BMI</vt:lpstr>
      <vt:lpstr>Prezentace aplikace PowerPoint</vt:lpstr>
      <vt:lpstr>Hodnocení nutričního stavu</vt:lpstr>
      <vt:lpstr>Prezentace aplikace PowerPoint</vt:lpstr>
      <vt:lpstr>Hydratace, pitný režim</vt:lpstr>
      <vt:lpstr>Úloha sestry při podávání stravy</vt:lpstr>
      <vt:lpstr>Objednávání a přeprava stravy</vt:lpstr>
      <vt:lpstr>Tablet systém</vt:lpstr>
      <vt:lpstr>Prezentace aplikace PowerPoint</vt:lpstr>
      <vt:lpstr>Podávání stravy</vt:lpstr>
      <vt:lpstr>Specifika podávání stravy</vt:lpstr>
      <vt:lpstr>Nový dietní systém</vt:lpstr>
      <vt:lpstr>Nový dietní systém</vt:lpstr>
      <vt:lpstr>Nový dietní systém</vt:lpstr>
      <vt:lpstr>Literatura - samostudium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Holubova Marie</dc:creator>
  <cp:lastModifiedBy>Horakova Denisa</cp:lastModifiedBy>
  <cp:revision>150</cp:revision>
  <cp:lastPrinted>1601-01-01T00:00:00Z</cp:lastPrinted>
  <dcterms:created xsi:type="dcterms:W3CDTF">1601-01-01T00:00:00Z</dcterms:created>
  <dcterms:modified xsi:type="dcterms:W3CDTF">2024-07-16T08:35:13Z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ContentTypeId">
    <vt:lpwstr>0x010100B8D07047924192409347920721BA0C83</vt:lpwstr>
  </property>
  <property fmtid="{D5CDD505-2E9C-101B-9397-08002B2CF9AE}" pid="4" name="_dlc_DocIdItemGuid">
    <vt:lpwstr>3290d596-baba-4a8f-b8d8-36a01bd9568e</vt:lpwstr>
  </property>
  <property fmtid="{D5CDD505-2E9C-101B-9397-08002B2CF9AE}" pid="5" name="MediaServiceImageTags">
    <vt:lpwstr/>
  </property>
</Properties>
</file>