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4"/>
  </p:sldMasterIdLst>
  <p:sldIdLst>
    <p:sldId id="266" r:id="rId5"/>
    <p:sldId id="258" r:id="rId6"/>
    <p:sldId id="454" r:id="rId7"/>
    <p:sldId id="455" r:id="rId8"/>
    <p:sldId id="456" r:id="rId9"/>
    <p:sldId id="457" r:id="rId10"/>
    <p:sldId id="458" r:id="rId11"/>
    <p:sldId id="459" r:id="rId12"/>
    <p:sldId id="460" r:id="rId13"/>
    <p:sldId id="461" r:id="rId14"/>
    <p:sldId id="462" r:id="rId15"/>
    <p:sldId id="463" r:id="rId16"/>
    <p:sldId id="464" r:id="rId17"/>
    <p:sldId id="465" r:id="rId18"/>
    <p:sldId id="466" r:id="rId19"/>
    <p:sldId id="467" r:id="rId20"/>
    <p:sldId id="468" r:id="rId21"/>
    <p:sldId id="469" r:id="rId22"/>
    <p:sldId id="470" r:id="rId23"/>
    <p:sldId id="471" r:id="rId24"/>
    <p:sldId id="472" r:id="rId25"/>
    <p:sldId id="473" r:id="rId26"/>
    <p:sldId id="474" r:id="rId27"/>
    <p:sldId id="475" r:id="rId28"/>
    <p:sldId id="476" r:id="rId29"/>
    <p:sldId id="477" r:id="rId30"/>
    <p:sldId id="480" r:id="rId31"/>
    <p:sldId id="478" r:id="rId32"/>
    <p:sldId id="479" r:id="rId33"/>
    <p:sldId id="481" r:id="rId34"/>
    <p:sldId id="482" r:id="rId35"/>
    <p:sldId id="483" r:id="rId36"/>
    <p:sldId id="484" r:id="rId37"/>
    <p:sldId id="485" r:id="rId38"/>
    <p:sldId id="486" r:id="rId39"/>
    <p:sldId id="487" r:id="rId40"/>
    <p:sldId id="488" r:id="rId41"/>
    <p:sldId id="489" r:id="rId42"/>
    <p:sldId id="490" r:id="rId43"/>
    <p:sldId id="491" r:id="rId44"/>
    <p:sldId id="492" r:id="rId45"/>
    <p:sldId id="493" r:id="rId46"/>
    <p:sldId id="494" r:id="rId47"/>
    <p:sldId id="495" r:id="rId48"/>
    <p:sldId id="496" r:id="rId49"/>
    <p:sldId id="497" r:id="rId50"/>
    <p:sldId id="498" r:id="rId51"/>
    <p:sldId id="499" r:id="rId52"/>
    <p:sldId id="500" r:id="rId53"/>
    <p:sldId id="453" r:id="rId54"/>
    <p:sldId id="270" r:id="rId5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BD01912-D98A-E521-8B4C-6159B4EB5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782"/>
            <a:ext cx="12192000" cy="3561479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38B978F4-CE59-4A5B-B151-F6E4153987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4867867"/>
            <a:ext cx="10515599" cy="883066"/>
          </a:xfrm>
        </p:spPr>
        <p:txBody>
          <a:bodyPr>
            <a:normAutofit/>
          </a:bodyPr>
          <a:lstStyle>
            <a:lvl1pPr marL="0" indent="0" algn="ctr">
              <a:buNone/>
              <a:defRPr sz="5400" b="1">
                <a:latin typeface="+mj-lt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NÁZEV PŘEDNÁŠKY</a:t>
            </a:r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83B5E3B2-C48C-4717-B249-E9EF5D452445}"/>
              </a:ext>
            </a:extLst>
          </p:cNvPr>
          <p:cNvSpPr txBox="1">
            <a:spLocks/>
          </p:cNvSpPr>
          <p:nvPr/>
        </p:nvSpPr>
        <p:spPr>
          <a:xfrm>
            <a:off x="838200" y="5926751"/>
            <a:ext cx="10515599" cy="729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chemeClr val="tx1"/>
                </a:solidFill>
                <a:latin typeface="Calibri bold" panose="020F0702030404030204" pitchFamily="34" charset="0"/>
                <a:ea typeface="+mn-ea"/>
                <a:cs typeface="Calibri bold" panose="020F070203040403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9B163C24-6D53-4B03-8BD5-5341995891D5}"/>
              </a:ext>
            </a:extLst>
          </p:cNvPr>
          <p:cNvSpPr txBox="1">
            <a:spLocks/>
          </p:cNvSpPr>
          <p:nvPr/>
        </p:nvSpPr>
        <p:spPr>
          <a:xfrm>
            <a:off x="838200" y="4188145"/>
            <a:ext cx="10515599" cy="4422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cs-CZ" sz="28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3A07F16-5347-680A-DB2E-896AEF70C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782"/>
            <a:ext cx="12192000" cy="3561479"/>
          </a:xfrm>
          <a:prstGeom prst="rect">
            <a:avLst/>
          </a:prstGeom>
        </p:spPr>
      </p:pic>
      <p:sp>
        <p:nvSpPr>
          <p:cNvPr id="5" name="Podnadpis 2">
            <a:extLst>
              <a:ext uri="{FF2B5EF4-FFF2-40B4-BE49-F238E27FC236}">
                <a16:creationId xmlns:a16="http://schemas.microsoft.com/office/drawing/2014/main" id="{4F68F8CB-EB01-BD58-A0C2-2DAC364D9C0B}"/>
              </a:ext>
            </a:extLst>
          </p:cNvPr>
          <p:cNvSpPr txBox="1">
            <a:spLocks/>
          </p:cNvSpPr>
          <p:nvPr/>
        </p:nvSpPr>
        <p:spPr>
          <a:xfrm>
            <a:off x="838200" y="5926751"/>
            <a:ext cx="10515599" cy="729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chemeClr val="tx1"/>
                </a:solidFill>
                <a:latin typeface="Calibri bold" panose="020F0702030404030204" pitchFamily="34" charset="0"/>
                <a:ea typeface="+mn-ea"/>
                <a:cs typeface="Calibri bold" panose="020F070203040403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DC8AD160-A729-0095-B8E7-945A1818ABB6}"/>
              </a:ext>
            </a:extLst>
          </p:cNvPr>
          <p:cNvSpPr txBox="1">
            <a:spLocks/>
          </p:cNvSpPr>
          <p:nvPr/>
        </p:nvSpPr>
        <p:spPr>
          <a:xfrm>
            <a:off x="838200" y="4188145"/>
            <a:ext cx="10515599" cy="4422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cs-CZ" sz="2800" b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05033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B5F734BD-485A-F736-AE6D-B62D38A27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3731"/>
            <a:ext cx="2383398" cy="104154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519E869-916F-7D9A-ED89-75965D4419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5118"/>
            <a:ext cx="12191998" cy="435133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63B7E35-02B2-465A-9377-49D84744A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0593"/>
            <a:ext cx="10515600" cy="509588"/>
          </a:xfrm>
          <a:solidFill>
            <a:schemeClr val="bg1">
              <a:alpha val="62000"/>
            </a:schemeClr>
          </a:solidFill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D3B025-E2FF-477A-8318-EF7BFF30DD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85118"/>
            <a:ext cx="5181600" cy="4351338"/>
          </a:xfrm>
          <a:solidFill>
            <a:schemeClr val="bg1">
              <a:alpha val="62000"/>
            </a:schemeClr>
          </a:solidFill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D68D4A9-54E6-4F7A-B367-62CEF831C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85118"/>
            <a:ext cx="5181600" cy="4351338"/>
          </a:xfrm>
          <a:solidFill>
            <a:schemeClr val="bg1">
              <a:alpha val="62000"/>
            </a:schemeClr>
          </a:solidFill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91179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27D9B56-BBF5-4C4F-6FB2-9E1131A172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098582"/>
            <a:ext cx="12191998" cy="4351338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65B8D8BF-7D4B-4EF4-96A8-1932383E8DFB}"/>
              </a:ext>
            </a:extLst>
          </p:cNvPr>
          <p:cNvSpPr/>
          <p:nvPr/>
        </p:nvSpPr>
        <p:spPr>
          <a:xfrm>
            <a:off x="838200" y="1265275"/>
            <a:ext cx="10515600" cy="5184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FEBF9151-4E65-4B27-958E-EDF1848BB1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265275"/>
            <a:ext cx="10515600" cy="725668"/>
          </a:xfrm>
          <a:solidFill>
            <a:schemeClr val="bg1">
              <a:alpha val="62000"/>
            </a:schemeClr>
          </a:solidFill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cs-CZ" dirty="0"/>
              <a:t>Nadpis</a:t>
            </a:r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21F380F0-1EAC-4B96-B133-A3A65D4CD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8582"/>
            <a:ext cx="10515600" cy="4351338"/>
          </a:xfrm>
          <a:solidFill>
            <a:schemeClr val="bg1"/>
          </a:solidFill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8027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6D21960-0E0A-F6BB-1E43-ED44060389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842" y="468738"/>
            <a:ext cx="5626608" cy="28956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8B03050-5A01-1AE3-89D9-B3C447DBB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098582"/>
            <a:ext cx="12191998" cy="4351338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13D4643B-5A8A-4BD9-A8C9-21401755DAF8}"/>
              </a:ext>
            </a:extLst>
          </p:cNvPr>
          <p:cNvSpPr/>
          <p:nvPr/>
        </p:nvSpPr>
        <p:spPr>
          <a:xfrm>
            <a:off x="838200" y="1265275"/>
            <a:ext cx="10515600" cy="5184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35360AD3-13AE-46A8-8175-E4EBE33146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265275"/>
            <a:ext cx="10515600" cy="725668"/>
          </a:xfrm>
          <a:solidFill>
            <a:schemeClr val="bg1">
              <a:alpha val="62000"/>
            </a:schemeClr>
          </a:solidFill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cs-CZ" dirty="0"/>
              <a:t>Nadpis</a:t>
            </a:r>
          </a:p>
        </p:txBody>
      </p:sp>
      <p:sp>
        <p:nvSpPr>
          <p:cNvPr id="15" name="Zástupný obsah 2">
            <a:extLst>
              <a:ext uri="{FF2B5EF4-FFF2-40B4-BE49-F238E27FC236}">
                <a16:creationId xmlns:a16="http://schemas.microsoft.com/office/drawing/2014/main" id="{B77ABA8E-41BD-4AFD-8923-488BCC74C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8582"/>
            <a:ext cx="10515600" cy="4351338"/>
          </a:xfrm>
          <a:solidFill>
            <a:schemeClr val="bg1"/>
          </a:solidFill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4289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387A9FC6-AB74-5867-9DA0-527BA65A0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3731"/>
            <a:ext cx="2383398" cy="104154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23EA027-A75A-49A2-CD46-3C9090352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098582"/>
            <a:ext cx="12191998" cy="4351338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72DCC7EC-7BD1-46A5-BF69-84340F8629A6}"/>
              </a:ext>
            </a:extLst>
          </p:cNvPr>
          <p:cNvSpPr/>
          <p:nvPr/>
        </p:nvSpPr>
        <p:spPr>
          <a:xfrm>
            <a:off x="838200" y="1265275"/>
            <a:ext cx="10515600" cy="5184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34C64B7-312F-4631-ACAD-D3E6926922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265275"/>
            <a:ext cx="10515600" cy="725668"/>
          </a:xfrm>
          <a:solidFill>
            <a:schemeClr val="bg1">
              <a:alpha val="62000"/>
            </a:schemeClr>
          </a:solidFill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cs-CZ" dirty="0"/>
              <a:t>Nadpis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D6042C-E193-43C2-963E-EC5D1ED28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8582"/>
            <a:ext cx="10515600" cy="4351338"/>
          </a:xfrm>
          <a:solidFill>
            <a:schemeClr val="bg1"/>
          </a:solidFill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05404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F4176CF-7032-7E01-34AE-DEE81A2DA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575"/>
            <a:ext cx="12192000" cy="3561480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2864ED8C-D76D-4EE4-8956-B1ABECE128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513" y="4249979"/>
            <a:ext cx="4572000" cy="2253446"/>
          </a:xfrm>
        </p:spPr>
        <p:txBody>
          <a:bodyPr/>
          <a:lstStyle>
            <a:lvl1pPr algn="l">
              <a:defRPr sz="4800">
                <a:latin typeface="+mj-lt"/>
              </a:defRPr>
            </a:lvl1pPr>
          </a:lstStyle>
          <a:p>
            <a:r>
              <a:rPr lang="cs-CZ" dirty="0"/>
              <a:t>Děkujeme </a:t>
            </a:r>
            <a:br>
              <a:rPr lang="cs-CZ" dirty="0"/>
            </a:br>
            <a:r>
              <a:rPr lang="cs-CZ" dirty="0"/>
              <a:t>za pozornost.</a:t>
            </a:r>
          </a:p>
        </p:txBody>
      </p:sp>
    </p:spTree>
    <p:extLst>
      <p:ext uri="{BB962C8B-B14F-4D97-AF65-F5344CB8AC3E}">
        <p14:creationId xmlns:p14="http://schemas.microsoft.com/office/powerpoint/2010/main" val="1401558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73AF14-790C-4696-C8F0-A82BA1B478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FD6264F-F1E6-C65A-F6BC-46ED5DAE8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A2E1C79-D65B-E0AF-F559-F9104D24C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CF0AB-65F8-4FBD-B777-4EFBF28D2126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E60A2F5-4187-4ED8-2D60-1ED339B15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684735A-B344-025D-7946-36497C17C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B105-9337-4946-98B0-AB71EA20CF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5924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BD01912-D98A-E521-8B4C-6159B4EB5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782"/>
            <a:ext cx="12192000" cy="3561479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38B978F4-CE59-4A5B-B151-F6E4153987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4867867"/>
            <a:ext cx="10515599" cy="883066"/>
          </a:xfrm>
        </p:spPr>
        <p:txBody>
          <a:bodyPr>
            <a:normAutofit/>
          </a:bodyPr>
          <a:lstStyle>
            <a:lvl1pPr marL="0" indent="0" algn="ctr">
              <a:buNone/>
              <a:defRPr sz="5400" b="1">
                <a:latin typeface="+mj-lt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NÁZEV PŘEDNÁŠKY</a:t>
            </a:r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83B5E3B2-C48C-4717-B249-E9EF5D452445}"/>
              </a:ext>
            </a:extLst>
          </p:cNvPr>
          <p:cNvSpPr txBox="1">
            <a:spLocks/>
          </p:cNvSpPr>
          <p:nvPr/>
        </p:nvSpPr>
        <p:spPr>
          <a:xfrm>
            <a:off x="838200" y="5926751"/>
            <a:ext cx="10515599" cy="729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chemeClr val="tx1"/>
                </a:solidFill>
                <a:latin typeface="Calibri bold" panose="020F0702030404030204" pitchFamily="34" charset="0"/>
                <a:ea typeface="+mn-ea"/>
                <a:cs typeface="Calibri bold" panose="020F070203040403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9B163C24-6D53-4B03-8BD5-5341995891D5}"/>
              </a:ext>
            </a:extLst>
          </p:cNvPr>
          <p:cNvSpPr txBox="1">
            <a:spLocks/>
          </p:cNvSpPr>
          <p:nvPr/>
        </p:nvSpPr>
        <p:spPr>
          <a:xfrm>
            <a:off x="838200" y="4188145"/>
            <a:ext cx="10515599" cy="4422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cs-CZ" sz="2800" b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65802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788BE8E4-62A8-0D4D-686F-CEB057AA4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098582"/>
            <a:ext cx="12191998" cy="435133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34C64B7-312F-4631-ACAD-D3E6926922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076613"/>
            <a:ext cx="10515600" cy="914330"/>
          </a:xfrm>
          <a:solidFill>
            <a:schemeClr val="bg1">
              <a:alpha val="62000"/>
            </a:schemeClr>
          </a:solidFill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cs-CZ" dirty="0"/>
              <a:t>Nadpis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D6042C-E193-43C2-963E-EC5D1ED28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8582"/>
            <a:ext cx="10515600" cy="4351338"/>
          </a:xfrm>
          <a:solidFill>
            <a:schemeClr val="bg1">
              <a:alpha val="62000"/>
            </a:schemeClr>
          </a:solidFill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13917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A2293FE8-DB6E-68A1-3EEA-A45F738B0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842" y="468738"/>
            <a:ext cx="5626608" cy="28956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993C4F1-0396-A98A-6369-3F55E96CB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098582"/>
            <a:ext cx="12191998" cy="435133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34C64B7-312F-4631-ACAD-D3E6926922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076613"/>
            <a:ext cx="10515600" cy="914330"/>
          </a:xfrm>
          <a:solidFill>
            <a:schemeClr val="bg1">
              <a:alpha val="62000"/>
            </a:schemeClr>
          </a:solidFill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cs-CZ" dirty="0"/>
              <a:t>Nadpis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D6042C-E193-43C2-963E-EC5D1ED28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8582"/>
            <a:ext cx="10515600" cy="4351338"/>
          </a:xfrm>
          <a:solidFill>
            <a:schemeClr val="bg1">
              <a:alpha val="62000"/>
            </a:schemeClr>
          </a:solidFill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6141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C0EB1134-8950-4CC0-C0B7-35E260EFD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3731"/>
            <a:ext cx="2383398" cy="104154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C081425-4CDD-586F-CC2C-C71E49FA6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098582"/>
            <a:ext cx="12191998" cy="435133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34C64B7-312F-4631-ACAD-D3E6926922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265275"/>
            <a:ext cx="10515600" cy="725668"/>
          </a:xfrm>
          <a:solidFill>
            <a:schemeClr val="bg1">
              <a:alpha val="62000"/>
            </a:schemeClr>
          </a:solidFill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cs-CZ" dirty="0"/>
              <a:t>Nadpis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D6042C-E193-43C2-963E-EC5D1ED28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8582"/>
            <a:ext cx="10515600" cy="4351338"/>
          </a:xfrm>
          <a:solidFill>
            <a:schemeClr val="bg1">
              <a:alpha val="62000"/>
            </a:schemeClr>
          </a:solidFill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5844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098BFAB-B395-AAF5-CD4A-2F46017DEB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098582"/>
            <a:ext cx="12191998" cy="435133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EB504D2-95C8-4DA6-AE9F-4E1104240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942268"/>
            <a:ext cx="10515600" cy="953208"/>
          </a:xfrm>
          <a:solidFill>
            <a:schemeClr val="bg1">
              <a:alpha val="62000"/>
            </a:schemeClr>
          </a:solidFill>
        </p:spPr>
        <p:txBody>
          <a:bodyPr anchor="b"/>
          <a:lstStyle>
            <a:lvl1pPr>
              <a:defRPr sz="6000" b="1"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6E83180-1670-4977-8535-659EEBCC1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752725"/>
            <a:ext cx="10515600" cy="2924175"/>
          </a:xfrm>
          <a:solidFill>
            <a:schemeClr val="bg1">
              <a:alpha val="62000"/>
            </a:schemeClr>
          </a:solidFill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88092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E1BFBFFC-65D7-BE05-CE6A-38C14384A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842" y="468738"/>
            <a:ext cx="5626608" cy="28956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1C425A2-B42D-EEA0-EA97-F8A5E0463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098582"/>
            <a:ext cx="12191998" cy="435133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EB504D2-95C8-4DA6-AE9F-4E1104240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230149"/>
            <a:ext cx="10515600" cy="866553"/>
          </a:xfrm>
          <a:solidFill>
            <a:schemeClr val="bg1">
              <a:alpha val="62000"/>
            </a:schemeClr>
          </a:solidFill>
        </p:spPr>
        <p:txBody>
          <a:bodyPr anchor="b"/>
          <a:lstStyle>
            <a:lvl1pPr>
              <a:defRPr sz="6000" b="1"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6E83180-1670-4977-8535-659EEBCC1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752725"/>
            <a:ext cx="10515600" cy="2924175"/>
          </a:xfrm>
          <a:solidFill>
            <a:schemeClr val="bg1">
              <a:alpha val="62000"/>
            </a:schemeClr>
          </a:solidFill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234270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E4817644-D646-8891-B3E4-861B4DF0C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3731"/>
            <a:ext cx="2383398" cy="104154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39711FA-617C-69C5-5145-2CD85E350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098582"/>
            <a:ext cx="12191998" cy="435133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EB504D2-95C8-4DA6-AE9F-4E1104240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350335"/>
            <a:ext cx="10515600" cy="1126774"/>
          </a:xfrm>
          <a:solidFill>
            <a:schemeClr val="bg1">
              <a:alpha val="62000"/>
            </a:schemeClr>
          </a:solidFill>
        </p:spPr>
        <p:txBody>
          <a:bodyPr anchor="b"/>
          <a:lstStyle>
            <a:lvl1pPr>
              <a:defRPr sz="6000" b="1"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6E83180-1670-4977-8535-659EEBCC1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752725"/>
            <a:ext cx="10515600" cy="2924175"/>
          </a:xfrm>
          <a:solidFill>
            <a:schemeClr val="bg1">
              <a:alpha val="62000"/>
            </a:schemeClr>
          </a:solidFill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419606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7000FD53-A9D0-F3D7-0754-7F4680701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825625"/>
            <a:ext cx="12191998" cy="435133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63B7E35-02B2-465A-9377-49D84744A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7357"/>
            <a:ext cx="10515600" cy="723331"/>
          </a:xfrm>
          <a:solidFill>
            <a:schemeClr val="bg1">
              <a:alpha val="62000"/>
            </a:schemeClr>
          </a:solidFill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D3B025-E2FF-477A-8318-EF7BFF30DD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solidFill>
            <a:schemeClr val="bg1">
              <a:alpha val="62000"/>
            </a:schemeClr>
          </a:solidFill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D68D4A9-54E6-4F7A-B367-62CEF831C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solidFill>
            <a:schemeClr val="bg1">
              <a:alpha val="62000"/>
            </a:schemeClr>
          </a:solidFill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8186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5070B318-7866-073F-A523-578C146E6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842" y="468738"/>
            <a:ext cx="5626608" cy="28956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E79A300-5F4E-F986-1F06-D8A533964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5625"/>
            <a:ext cx="12191998" cy="435133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63B7E35-02B2-465A-9377-49D84744A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7357"/>
            <a:ext cx="10515600" cy="723331"/>
          </a:xfrm>
          <a:solidFill>
            <a:schemeClr val="bg1">
              <a:alpha val="62000"/>
            </a:schemeClr>
          </a:solidFill>
        </p:spPr>
        <p:txBody>
          <a:bodyPr/>
          <a:lstStyle>
            <a:lvl1pPr>
              <a:defRPr b="1"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D3B025-E2FF-477A-8318-EF7BFF30DD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solidFill>
            <a:schemeClr val="bg1">
              <a:alpha val="62000"/>
            </a:schemeClr>
          </a:solidFill>
        </p:spPr>
        <p:txBody>
          <a:bodyPr/>
          <a:lstStyle>
            <a:lvl1pPr>
              <a:defRPr>
                <a:latin typeface="+mn-lt"/>
                <a:cs typeface="Times New Roman" panose="02020603050405020304" pitchFamily="18" charset="0"/>
              </a:defRPr>
            </a:lvl1pPr>
            <a:lvl2pPr>
              <a:defRPr>
                <a:latin typeface="+mn-lt"/>
                <a:cs typeface="Times New Roman" panose="02020603050405020304" pitchFamily="18" charset="0"/>
              </a:defRPr>
            </a:lvl2pPr>
            <a:lvl3pPr>
              <a:defRPr>
                <a:latin typeface="+mn-lt"/>
                <a:cs typeface="Times New Roman" panose="02020603050405020304" pitchFamily="18" charset="0"/>
              </a:defRPr>
            </a:lvl3pPr>
            <a:lvl4pPr>
              <a:defRPr>
                <a:latin typeface="+mn-lt"/>
                <a:cs typeface="Times New Roman" panose="02020603050405020304" pitchFamily="18" charset="0"/>
              </a:defRPr>
            </a:lvl4pPr>
            <a:lvl5pPr>
              <a:defRPr>
                <a:latin typeface="+mn-lt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D68D4A9-54E6-4F7A-B367-62CEF831C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solidFill>
            <a:schemeClr val="bg1">
              <a:alpha val="62000"/>
            </a:schemeClr>
          </a:solidFill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11465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2E3AD2E-F053-4DAB-ACB5-7ED19A2A0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14C635D-907C-4B4A-B52C-94DA473A7C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AFCD01E-37CE-4533-9F32-0208CE6E4F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CF0AB-65F8-4FBD-B777-4EFBF28D2126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98EFBD4-F771-4442-9523-49D6EB0EE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A3590F2-1106-4009-B19E-26CD35F84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AB105-9337-4946-98B0-AB71EA20CF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592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hyperlink" Target="http://www.google.cz/url?sa=i&amp;rct=j&amp;q=&amp;esrc=s&amp;frm=1&amp;source=images&amp;cd=&amp;cad=rja&amp;docid=GGwpSqAoJAq0BM&amp;tbnid=2knIJMs_dhWuRM:&amp;ved=0CAUQjRw&amp;url=http%3A%2F%2Fwww.exhausmed.com%2Fnouv.flexi.seal.asp&amp;ei=kjaiUtncDYiitAakjIHICw&amp;psig=AFQjCNFtR599K0XGtaYovp21A6qMgVMtfg&amp;ust=1386448740184860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hyperlink" Target="http://www.google.cz/url?sa=i&amp;rct=j&amp;q=&amp;esrc=s&amp;frm=1&amp;source=images&amp;cd=&amp;cad=rja&amp;docid=K7spKGj7T24kBM&amp;tbnid=mPKi3CL99rPvYM:&amp;ved=0CAUQjRw&amp;url=http%3A%2F%2Fwww.hindawi.com%2Fisrn%2Fsurgery%2F2012%2F942437%2Ffig2%2F&amp;ei=G2OjUsmCDszEswbK74H4DQ&amp;psig=AFQjCNEjrjTuTWItgM9eRXFg-EzTlw629g&amp;ust=1386525838749070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hyperlink" Target="https://www.youtube.com/watch?v=NOfX77mpVUg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15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18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hyperlink" Target="http://www.google.cz/url?sa=i&amp;rct=j&amp;q=&amp;esrc=s&amp;frm=1&amp;source=images&amp;cd=&amp;cad=rja&amp;docid=w4M01jjzPOryTM&amp;tbnid=hH_pc-V4Z_DuhM:&amp;ved=0CAUQjRw&amp;url=http%3A%2F%2Fwww.4trade.info%2Fyal_colon_cleaner_product101684472.html&amp;ei=XzuiUpDaG8jNtQbbvIHwDQ&amp;psig=AFQjCNEVw2iT3efMPU9HzV40CSZabbh9Pw&amp;ust=1386449967733364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2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2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2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creativecommons.org/licenses/by-sa/4.0/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dnadpis 10">
            <a:extLst>
              <a:ext uri="{FF2B5EF4-FFF2-40B4-BE49-F238E27FC236}">
                <a16:creationId xmlns:a16="http://schemas.microsoft.com/office/drawing/2014/main" id="{51FED31D-530D-4EC6-B371-9DCC0A0819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661" y="5074955"/>
            <a:ext cx="11392676" cy="1262345"/>
          </a:xfrm>
        </p:spPr>
        <p:txBody>
          <a:bodyPr>
            <a:normAutofit fontScale="85000" lnSpcReduction="20000"/>
          </a:bodyPr>
          <a:lstStyle/>
          <a:p>
            <a:r>
              <a:rPr lang="cs-CZ" sz="5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Vylučování stolice,</a:t>
            </a:r>
          </a:p>
          <a:p>
            <a:r>
              <a:rPr lang="cs-CZ" sz="5400" dirty="0">
                <a:latin typeface="Times New Roman" panose="02020603050405020304" pitchFamily="18" charset="0"/>
              </a:rPr>
              <a:t>klyzma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BD27CFB-B582-4B11-AA90-9B4D49F37B68}"/>
              </a:ext>
            </a:extLst>
          </p:cNvPr>
          <p:cNvSpPr txBox="1">
            <a:spLocks/>
          </p:cNvSpPr>
          <p:nvPr/>
        </p:nvSpPr>
        <p:spPr>
          <a:xfrm>
            <a:off x="838200" y="5926751"/>
            <a:ext cx="10515599" cy="729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chemeClr val="tx1"/>
                </a:solidFill>
                <a:latin typeface="Calibri bold" panose="020F0702030404030204" pitchFamily="34" charset="0"/>
                <a:ea typeface="+mn-ea"/>
                <a:cs typeface="Calibri bold" panose="020F070203040403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28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9C4810A7-69D8-4056-8E63-2164E07FE8A0}"/>
              </a:ext>
            </a:extLst>
          </p:cNvPr>
          <p:cNvSpPr txBox="1">
            <a:spLocks/>
          </p:cNvSpPr>
          <p:nvPr/>
        </p:nvSpPr>
        <p:spPr>
          <a:xfrm>
            <a:off x="838200" y="4188145"/>
            <a:ext cx="10515599" cy="4422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400" b="1" dirty="0">
                <a:solidFill>
                  <a:srgbClr val="0090D7"/>
                </a:solidFill>
                <a:cs typeface="Times New Roman" panose="02020603050405020304" pitchFamily="18" charset="0"/>
              </a:rPr>
              <a:t>FAKULTA ZDRAVOTNICKÝCH STUDIÍ</a:t>
            </a:r>
          </a:p>
        </p:txBody>
      </p:sp>
      <p:pic>
        <p:nvPicPr>
          <p:cNvPr id="5" name="Zvuk 1">
            <a:hlinkClick r:id="" action="ppaction://media"/>
            <a:extLst>
              <a:ext uri="{FF2B5EF4-FFF2-40B4-BE49-F238E27FC236}">
                <a16:creationId xmlns:a16="http://schemas.microsoft.com/office/drawing/2014/main" id="{392CF9EB-A50D-D2B4-4B69-BB21B17570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31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C03C07-6AF1-4E9F-DBEB-ADF285533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857" y="540226"/>
            <a:ext cx="10515600" cy="914330"/>
          </a:xfrm>
        </p:spPr>
        <p:txBody>
          <a:bodyPr/>
          <a:lstStyle/>
          <a:p>
            <a:r>
              <a:rPr lang="cs-CZ" altLang="cs-CZ" dirty="0">
                <a:solidFill>
                  <a:srgbClr val="C00000"/>
                </a:solidFill>
              </a:rPr>
              <a:t>Barva stolice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BBD783-5AF5-F7C7-1DCD-EFE691E58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4434"/>
            <a:ext cx="12192000" cy="375331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6D11035E-9950-54EB-88D9-74680A7F2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44" y="222939"/>
            <a:ext cx="2743206" cy="719329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F3D5A2F0-E1E9-015A-C6C8-C6B201D04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857" y="2140875"/>
            <a:ext cx="10406078" cy="416706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b="1" dirty="0">
                <a:solidFill>
                  <a:srgbClr val="C00000"/>
                </a:solidFill>
              </a:rPr>
              <a:t>Patologická</a:t>
            </a:r>
          </a:p>
          <a:p>
            <a:pPr lvl="1">
              <a:lnSpc>
                <a:spcPct val="90000"/>
              </a:lnSpc>
            </a:pPr>
            <a:r>
              <a:rPr lang="cs-CZ" altLang="cs-CZ" sz="2600" b="1" dirty="0" err="1">
                <a:solidFill>
                  <a:srgbClr val="C00000"/>
                </a:solidFill>
              </a:rPr>
              <a:t>Acholická</a:t>
            </a:r>
            <a:r>
              <a:rPr lang="cs-CZ" altLang="cs-CZ" sz="2600" dirty="0">
                <a:solidFill>
                  <a:srgbClr val="C00000"/>
                </a:solidFill>
              </a:rPr>
              <a:t> – světlá, bez žlučových barviv (obstrukce žlučovodů)</a:t>
            </a:r>
          </a:p>
          <a:p>
            <a:pPr lvl="1">
              <a:lnSpc>
                <a:spcPct val="90000"/>
              </a:lnSpc>
            </a:pPr>
            <a:r>
              <a:rPr lang="cs-CZ" altLang="cs-CZ" sz="2600" b="1" dirty="0" err="1">
                <a:solidFill>
                  <a:srgbClr val="C00000"/>
                </a:solidFill>
              </a:rPr>
              <a:t>Meléna</a:t>
            </a:r>
            <a:r>
              <a:rPr lang="cs-CZ" altLang="cs-CZ" sz="2600" dirty="0">
                <a:solidFill>
                  <a:srgbClr val="C00000"/>
                </a:solidFill>
              </a:rPr>
              <a:t> – zapáchající černá, dehtovitá stolice (vzhled kolomazi), typická zápachem, přítomnost natrávené krve – krvácení z </a:t>
            </a:r>
            <a:r>
              <a:rPr lang="cs-CZ" altLang="cs-CZ" sz="2600" u="sng" dirty="0">
                <a:solidFill>
                  <a:srgbClr val="C00000"/>
                </a:solidFill>
              </a:rPr>
              <a:t>horní části GIT</a:t>
            </a:r>
            <a:r>
              <a:rPr lang="cs-CZ" altLang="cs-CZ" sz="2600" dirty="0">
                <a:solidFill>
                  <a:srgbClr val="C00000"/>
                </a:solidFill>
              </a:rPr>
              <a:t> (od </a:t>
            </a:r>
            <a:r>
              <a:rPr lang="cs-CZ" altLang="cs-CZ" sz="2600" dirty="0" err="1">
                <a:solidFill>
                  <a:srgbClr val="C00000"/>
                </a:solidFill>
              </a:rPr>
              <a:t>duť.ústní</a:t>
            </a:r>
            <a:r>
              <a:rPr lang="cs-CZ" altLang="cs-CZ" sz="2600" dirty="0">
                <a:solidFill>
                  <a:srgbClr val="C00000"/>
                </a:solidFill>
              </a:rPr>
              <a:t> po tenké střevo – včetně – po </a:t>
            </a:r>
            <a:r>
              <a:rPr lang="cs-CZ" altLang="cs-CZ" sz="2600" u="sng" dirty="0" err="1">
                <a:solidFill>
                  <a:srgbClr val="C00000"/>
                </a:solidFill>
              </a:rPr>
              <a:t>ileocaecalní</a:t>
            </a:r>
            <a:r>
              <a:rPr lang="cs-CZ" altLang="cs-CZ" sz="2600" u="sng" dirty="0">
                <a:solidFill>
                  <a:srgbClr val="C00000"/>
                </a:solidFill>
              </a:rPr>
              <a:t> chlopeň </a:t>
            </a:r>
            <a:r>
              <a:rPr lang="cs-CZ" altLang="cs-CZ" sz="2600" dirty="0">
                <a:solidFill>
                  <a:srgbClr val="C00000"/>
                </a:solidFill>
              </a:rPr>
              <a:t>/ duodenum)</a:t>
            </a:r>
          </a:p>
          <a:p>
            <a:pPr lvl="1">
              <a:lnSpc>
                <a:spcPct val="90000"/>
              </a:lnSpc>
            </a:pPr>
            <a:r>
              <a:rPr lang="cs-CZ" altLang="cs-CZ" sz="2600" b="1" dirty="0">
                <a:solidFill>
                  <a:srgbClr val="C00000"/>
                </a:solidFill>
              </a:rPr>
              <a:t>Enteroragi</a:t>
            </a:r>
            <a:r>
              <a:rPr lang="cs-CZ" altLang="cs-CZ" sz="2600" dirty="0">
                <a:solidFill>
                  <a:srgbClr val="C00000"/>
                </a:solidFill>
              </a:rPr>
              <a:t>e – přítomnost čerstvé krve ve stolici, viditelná ve stolici, krvácení z tlustého střeva (dolní část GIT) – hemeroidy, TU</a:t>
            </a:r>
          </a:p>
          <a:p>
            <a:pPr lvl="1">
              <a:lnSpc>
                <a:spcPct val="90000"/>
              </a:lnSpc>
            </a:pPr>
            <a:r>
              <a:rPr lang="cs-CZ" altLang="cs-CZ" sz="2600" b="1" dirty="0">
                <a:solidFill>
                  <a:srgbClr val="C00000"/>
                </a:solidFill>
              </a:rPr>
              <a:t>Steatorea</a:t>
            </a:r>
            <a:r>
              <a:rPr lang="cs-CZ" altLang="cs-CZ" sz="2600" dirty="0">
                <a:solidFill>
                  <a:srgbClr val="C00000"/>
                </a:solidFill>
              </a:rPr>
              <a:t> – objemná mastná našedlá stolice s obsahem nestráveného tuku – nedostatek pankreatických lipáz – pankreatitidy, MAS</a:t>
            </a:r>
          </a:p>
          <a:p>
            <a:pPr>
              <a:lnSpc>
                <a:spcPct val="90000"/>
              </a:lnSpc>
            </a:pPr>
            <a:endParaRPr lang="cs-CZ" altLang="cs-CZ" sz="2800" dirty="0"/>
          </a:p>
        </p:txBody>
      </p:sp>
      <p:pic>
        <p:nvPicPr>
          <p:cNvPr id="7" name="Zvuk 2">
            <a:hlinkClick r:id="" action="ppaction://media"/>
            <a:extLst>
              <a:ext uri="{FF2B5EF4-FFF2-40B4-BE49-F238E27FC236}">
                <a16:creationId xmlns:a16="http://schemas.microsoft.com/office/drawing/2014/main" id="{44A4034F-5393-FEFC-5BFB-41FE4D8D3F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817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49"/>
    </mc:Choice>
    <mc:Fallback>
      <p:transition spd="slow" advTm="79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C03C07-6AF1-4E9F-DBEB-ADF285533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857" y="540226"/>
            <a:ext cx="10515600" cy="914330"/>
          </a:xfrm>
        </p:spPr>
        <p:txBody>
          <a:bodyPr/>
          <a:lstStyle/>
          <a:p>
            <a:r>
              <a:rPr lang="cs-CZ" altLang="cs-CZ" dirty="0">
                <a:solidFill>
                  <a:srgbClr val="C00000"/>
                </a:solidFill>
              </a:rPr>
              <a:t>Příměsi ve stolici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BBD783-5AF5-F7C7-1DCD-EFE691E58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4434"/>
            <a:ext cx="12192000" cy="375331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6D11035E-9950-54EB-88D9-74680A7F2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44" y="222939"/>
            <a:ext cx="2743206" cy="719329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DD4BABBF-92A4-BE1A-343C-4D467E974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8582"/>
            <a:ext cx="10515600" cy="4351338"/>
          </a:xfrm>
        </p:spPr>
        <p:txBody>
          <a:bodyPr/>
          <a:lstStyle/>
          <a:p>
            <a:r>
              <a:rPr lang="cs-CZ" altLang="cs-CZ" dirty="0"/>
              <a:t>Nestrávené zbytky u zrychlené pasáže střeva</a:t>
            </a:r>
          </a:p>
          <a:p>
            <a:r>
              <a:rPr lang="cs-CZ" altLang="cs-CZ" dirty="0"/>
              <a:t>Hlen – vazká sklovitá hmota – jako bílek</a:t>
            </a:r>
          </a:p>
          <a:p>
            <a:r>
              <a:rPr lang="cs-CZ" altLang="cs-CZ" dirty="0"/>
              <a:t>Krev, hnis – abscesy, píštěle, záněty střev</a:t>
            </a:r>
          </a:p>
          <a:p>
            <a:r>
              <a:rPr lang="cs-CZ" altLang="cs-CZ" dirty="0">
                <a:solidFill>
                  <a:srgbClr val="C00000"/>
                </a:solidFill>
              </a:rPr>
              <a:t>Paraziti:</a:t>
            </a:r>
          </a:p>
          <a:p>
            <a:pPr lvl="1"/>
            <a:r>
              <a:rPr lang="cs-CZ" altLang="cs-CZ" dirty="0"/>
              <a:t>Roupy – nitky 1cm</a:t>
            </a:r>
          </a:p>
          <a:p>
            <a:pPr lvl="1"/>
            <a:r>
              <a:rPr lang="cs-CZ" altLang="cs-CZ" dirty="0"/>
              <a:t>Články tasemnice – </a:t>
            </a:r>
            <a:r>
              <a:rPr lang="cs-CZ" altLang="cs-CZ" dirty="0" err="1"/>
              <a:t>obdelníčky</a:t>
            </a:r>
            <a:endParaRPr lang="cs-CZ" altLang="cs-CZ" dirty="0"/>
          </a:p>
          <a:p>
            <a:pPr lvl="1"/>
            <a:r>
              <a:rPr lang="cs-CZ" altLang="cs-CZ" dirty="0"/>
              <a:t>Škrkavky – 10 cm žížalky</a:t>
            </a:r>
          </a:p>
        </p:txBody>
      </p:sp>
      <p:pic>
        <p:nvPicPr>
          <p:cNvPr id="10" name="Zvuk 1">
            <a:hlinkClick r:id="" action="ppaction://media"/>
            <a:extLst>
              <a:ext uri="{FF2B5EF4-FFF2-40B4-BE49-F238E27FC236}">
                <a16:creationId xmlns:a16="http://schemas.microsoft.com/office/drawing/2014/main" id="{05968543-C804-D703-B44A-86C385FC1D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050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49"/>
    </mc:Choice>
    <mc:Fallback>
      <p:transition spd="slow" advTm="79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C03C07-6AF1-4E9F-DBEB-ADF285533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857" y="540226"/>
            <a:ext cx="10515600" cy="914330"/>
          </a:xfrm>
        </p:spPr>
        <p:txBody>
          <a:bodyPr/>
          <a:lstStyle/>
          <a:p>
            <a:r>
              <a:rPr lang="cs-CZ" altLang="cs-CZ" dirty="0">
                <a:solidFill>
                  <a:srgbClr val="C00000"/>
                </a:solidFill>
              </a:rPr>
              <a:t>Zápach stolice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BBD783-5AF5-F7C7-1DCD-EFE691E58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4434"/>
            <a:ext cx="12192000" cy="375331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6D11035E-9950-54EB-88D9-74680A7F2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44" y="222939"/>
            <a:ext cx="2743206" cy="719329"/>
          </a:xfrm>
          <a:prstGeom prst="rect">
            <a:avLst/>
          </a:prstGeom>
        </p:spPr>
      </p:pic>
      <p:pic>
        <p:nvPicPr>
          <p:cNvPr id="9" name="Zvuk 1">
            <a:hlinkClick r:id="" action="ppaction://media"/>
            <a:extLst>
              <a:ext uri="{FF2B5EF4-FFF2-40B4-BE49-F238E27FC236}">
                <a16:creationId xmlns:a16="http://schemas.microsoft.com/office/drawing/2014/main" id="{E56B6197-5523-4872-74EB-2D5E4061D4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89C2C913-61F2-F4D4-1E27-11F95524F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850" y="2817911"/>
            <a:ext cx="10515600" cy="2360296"/>
          </a:xfrm>
        </p:spPr>
        <p:txBody>
          <a:bodyPr/>
          <a:lstStyle/>
          <a:p>
            <a:r>
              <a:rPr lang="cs-CZ" altLang="cs-CZ" dirty="0"/>
              <a:t>Podle stravy</a:t>
            </a:r>
          </a:p>
          <a:p>
            <a:r>
              <a:rPr lang="cs-CZ" altLang="cs-CZ" dirty="0"/>
              <a:t>Kyselý, hnilobný – kvasná dyspepsie</a:t>
            </a:r>
          </a:p>
          <a:p>
            <a:pPr lvl="1"/>
            <a:r>
              <a:rPr lang="cs-CZ" altLang="cs-CZ" dirty="0" err="1"/>
              <a:t>salmonella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74606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49"/>
    </mc:Choice>
    <mc:Fallback>
      <p:transition spd="slow" advTm="79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C03C07-6AF1-4E9F-DBEB-ADF285533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14" y="1049288"/>
            <a:ext cx="10515600" cy="914330"/>
          </a:xfrm>
        </p:spPr>
        <p:txBody>
          <a:bodyPr/>
          <a:lstStyle/>
          <a:p>
            <a:r>
              <a:rPr lang="cs-CZ" altLang="cs-CZ" sz="4400" dirty="0">
                <a:solidFill>
                  <a:srgbClr val="C00000"/>
                </a:solidFill>
              </a:rPr>
              <a:t>Patologické změny při vyprazdňování stolice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BBD783-5AF5-F7C7-1DCD-EFE691E58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4434"/>
            <a:ext cx="12192000" cy="375331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6D11035E-9950-54EB-88D9-74680A7F2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44" y="222939"/>
            <a:ext cx="2743206" cy="719329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BDC79C08-12AA-D8A4-4FB1-FB5194825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8582"/>
            <a:ext cx="10515600" cy="4351338"/>
          </a:xfrm>
        </p:spPr>
        <p:txBody>
          <a:bodyPr/>
          <a:lstStyle/>
          <a:p>
            <a:r>
              <a:rPr lang="cs-CZ" altLang="cs-CZ" dirty="0">
                <a:solidFill>
                  <a:srgbClr val="C00000"/>
                </a:solidFill>
              </a:rPr>
              <a:t>Obstipace – zácpa</a:t>
            </a:r>
          </a:p>
          <a:p>
            <a:r>
              <a:rPr lang="cs-CZ" altLang="cs-CZ" dirty="0" err="1">
                <a:solidFill>
                  <a:srgbClr val="C00000"/>
                </a:solidFill>
              </a:rPr>
              <a:t>Diarrhoe</a:t>
            </a:r>
            <a:r>
              <a:rPr lang="cs-CZ" altLang="cs-CZ" dirty="0">
                <a:solidFill>
                  <a:srgbClr val="C00000"/>
                </a:solidFill>
              </a:rPr>
              <a:t> (diarea) – průjem</a:t>
            </a:r>
          </a:p>
          <a:p>
            <a:r>
              <a:rPr lang="cs-CZ" altLang="cs-CZ" dirty="0">
                <a:solidFill>
                  <a:srgbClr val="C00000"/>
                </a:solidFill>
              </a:rPr>
              <a:t>Inkontinence stolice</a:t>
            </a:r>
          </a:p>
          <a:p>
            <a:r>
              <a:rPr lang="cs-CZ" altLang="cs-CZ" dirty="0">
                <a:solidFill>
                  <a:srgbClr val="C00000"/>
                </a:solidFill>
              </a:rPr>
              <a:t>Paradoxní vyprazdňování stolice</a:t>
            </a:r>
          </a:p>
          <a:p>
            <a:r>
              <a:rPr lang="cs-CZ" altLang="cs-CZ" dirty="0" err="1">
                <a:solidFill>
                  <a:srgbClr val="C00000"/>
                </a:solidFill>
              </a:rPr>
              <a:t>Flatuence</a:t>
            </a:r>
            <a:r>
              <a:rPr lang="cs-CZ" altLang="cs-CZ" dirty="0">
                <a:solidFill>
                  <a:srgbClr val="C00000"/>
                </a:solidFill>
              </a:rPr>
              <a:t> – plynatost</a:t>
            </a:r>
          </a:p>
          <a:p>
            <a:r>
              <a:rPr lang="cs-CZ" altLang="cs-CZ" dirty="0">
                <a:solidFill>
                  <a:srgbClr val="C00000"/>
                </a:solidFill>
              </a:rPr>
              <a:t>Bolestivé vyprazdňování z důvodu hemoroidů, fisur</a:t>
            </a:r>
          </a:p>
          <a:p>
            <a:r>
              <a:rPr lang="cs-CZ" altLang="cs-CZ" dirty="0">
                <a:solidFill>
                  <a:srgbClr val="C00000"/>
                </a:solidFill>
              </a:rPr>
              <a:t>Borborygmy</a:t>
            </a:r>
          </a:p>
          <a:p>
            <a:pPr>
              <a:buFontTx/>
              <a:buNone/>
            </a:pPr>
            <a:endParaRPr lang="cs-CZ" altLang="cs-CZ" dirty="0"/>
          </a:p>
        </p:txBody>
      </p:sp>
      <p:pic>
        <p:nvPicPr>
          <p:cNvPr id="8" name="Zvuk 1">
            <a:hlinkClick r:id="" action="ppaction://media"/>
            <a:extLst>
              <a:ext uri="{FF2B5EF4-FFF2-40B4-BE49-F238E27FC236}">
                <a16:creationId xmlns:a16="http://schemas.microsoft.com/office/drawing/2014/main" id="{2C9CDEB2-2EB5-CAE4-C41B-2E70B3B3DB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776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49"/>
    </mc:Choice>
    <mc:Fallback>
      <p:transition spd="slow" advTm="79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C03C07-6AF1-4E9F-DBEB-ADF285533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14" y="1086996"/>
            <a:ext cx="10515600" cy="914330"/>
          </a:xfrm>
        </p:spPr>
        <p:txBody>
          <a:bodyPr/>
          <a:lstStyle/>
          <a:p>
            <a:r>
              <a:rPr lang="cs-CZ" altLang="cs-CZ" dirty="0">
                <a:solidFill>
                  <a:srgbClr val="C00000"/>
                </a:solidFill>
              </a:rPr>
              <a:t>Obstipace - zácpa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BBD783-5AF5-F7C7-1DCD-EFE691E58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4434"/>
            <a:ext cx="12192000" cy="375331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6D11035E-9950-54EB-88D9-74680A7F2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44" y="222939"/>
            <a:ext cx="2743206" cy="719329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D2652A1A-0285-FA5B-7C02-AE289BB6B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8582"/>
            <a:ext cx="10515600" cy="4351338"/>
          </a:xfrm>
        </p:spPr>
        <p:txBody>
          <a:bodyPr/>
          <a:lstStyle/>
          <a:p>
            <a:r>
              <a:rPr lang="cs-CZ" altLang="cs-CZ" sz="2800" dirty="0">
                <a:solidFill>
                  <a:srgbClr val="C00000"/>
                </a:solidFill>
              </a:rPr>
              <a:t>Obtížné vyprazdňování tuhé stolice, nebo úplné zastavení vyprazdňování</a:t>
            </a:r>
          </a:p>
          <a:p>
            <a:r>
              <a:rPr lang="cs-CZ" altLang="cs-CZ" sz="2800" dirty="0"/>
              <a:t>Zjištění návyků a intervalů stolice – individuální</a:t>
            </a:r>
          </a:p>
          <a:p>
            <a:r>
              <a:rPr lang="cs-CZ" altLang="cs-CZ" sz="2800" dirty="0" err="1">
                <a:solidFill>
                  <a:srgbClr val="C00000"/>
                </a:solidFill>
              </a:rPr>
              <a:t>Symptomtická</a:t>
            </a:r>
            <a:r>
              <a:rPr lang="cs-CZ" altLang="cs-CZ" sz="2800" dirty="0">
                <a:solidFill>
                  <a:srgbClr val="C00000"/>
                </a:solidFill>
              </a:rPr>
              <a:t> </a:t>
            </a:r>
          </a:p>
          <a:p>
            <a:pPr lvl="1"/>
            <a:r>
              <a:rPr lang="cs-CZ" altLang="cs-CZ" sz="2400" dirty="0"/>
              <a:t>akutní, při onemocnění střeva (TU, bolestivé </a:t>
            </a:r>
            <a:r>
              <a:rPr lang="cs-CZ" altLang="cs-CZ" sz="2400" dirty="0" err="1"/>
              <a:t>onem.konečníku</a:t>
            </a:r>
            <a:r>
              <a:rPr lang="cs-CZ" altLang="cs-CZ" sz="2400" dirty="0"/>
              <a:t>)</a:t>
            </a:r>
          </a:p>
          <a:p>
            <a:r>
              <a:rPr lang="cs-CZ" altLang="cs-CZ" sz="2800" dirty="0">
                <a:solidFill>
                  <a:srgbClr val="C00000"/>
                </a:solidFill>
              </a:rPr>
              <a:t>Zácpa přechodná </a:t>
            </a:r>
          </a:p>
          <a:p>
            <a:pPr lvl="1"/>
            <a:r>
              <a:rPr lang="cs-CZ" altLang="cs-CZ" sz="2400" dirty="0"/>
              <a:t>změna prostředí, výživa</a:t>
            </a:r>
          </a:p>
          <a:p>
            <a:r>
              <a:rPr lang="cs-CZ" altLang="cs-CZ" sz="2800" dirty="0">
                <a:solidFill>
                  <a:srgbClr val="C00000"/>
                </a:solidFill>
              </a:rPr>
              <a:t>Habituální</a:t>
            </a:r>
          </a:p>
          <a:p>
            <a:pPr lvl="1"/>
            <a:r>
              <a:rPr lang="cs-CZ" altLang="cs-CZ" sz="2400" dirty="0"/>
              <a:t>Postupný útlum defekačního reflexu a návyk na laxancia </a:t>
            </a:r>
          </a:p>
        </p:txBody>
      </p:sp>
      <p:pic>
        <p:nvPicPr>
          <p:cNvPr id="10" name="Zvuk 1">
            <a:hlinkClick r:id="" action="ppaction://media"/>
            <a:extLst>
              <a:ext uri="{FF2B5EF4-FFF2-40B4-BE49-F238E27FC236}">
                <a16:creationId xmlns:a16="http://schemas.microsoft.com/office/drawing/2014/main" id="{AE81F7A7-FE1B-8965-5B29-6420F9F2C2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610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49"/>
    </mc:Choice>
    <mc:Fallback>
      <p:transition spd="slow" advTm="79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C03C07-6AF1-4E9F-DBEB-ADF285533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163" y="724830"/>
            <a:ext cx="10515600" cy="914330"/>
          </a:xfrm>
        </p:spPr>
        <p:txBody>
          <a:bodyPr/>
          <a:lstStyle/>
          <a:p>
            <a:r>
              <a:rPr lang="cs-CZ" altLang="cs-CZ" dirty="0">
                <a:solidFill>
                  <a:srgbClr val="C00000"/>
                </a:solidFill>
              </a:rPr>
              <a:t>Obstipace - zácpa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BBD783-5AF5-F7C7-1DCD-EFE691E58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4434"/>
            <a:ext cx="12192000" cy="375331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6D11035E-9950-54EB-88D9-74680A7F2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44" y="222939"/>
            <a:ext cx="2743206" cy="719329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A6E4E261-7CB5-A283-054B-7EB3DBDBB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8582"/>
            <a:ext cx="10515600" cy="43513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dirty="0">
                <a:solidFill>
                  <a:srgbClr val="C00000"/>
                </a:solidFill>
              </a:rPr>
              <a:t>Příznaky obstipace:</a:t>
            </a:r>
          </a:p>
          <a:p>
            <a:pPr lvl="1">
              <a:lnSpc>
                <a:spcPct val="90000"/>
              </a:lnSpc>
            </a:pPr>
            <a:r>
              <a:rPr lang="cs-CZ" altLang="cs-CZ" dirty="0"/>
              <a:t>Snížená frekvence defekace</a:t>
            </a:r>
          </a:p>
          <a:p>
            <a:pPr lvl="1">
              <a:lnSpc>
                <a:spcPct val="90000"/>
              </a:lnSpc>
            </a:pPr>
            <a:r>
              <a:rPr lang="cs-CZ" altLang="cs-CZ" dirty="0"/>
              <a:t>Tvrdá, tuhá stolice</a:t>
            </a:r>
          </a:p>
          <a:p>
            <a:pPr lvl="1">
              <a:lnSpc>
                <a:spcPct val="90000"/>
              </a:lnSpc>
            </a:pPr>
            <a:r>
              <a:rPr lang="cs-CZ" altLang="cs-CZ" dirty="0"/>
              <a:t>Námaha při stolici</a:t>
            </a:r>
          </a:p>
          <a:p>
            <a:pPr lvl="1">
              <a:lnSpc>
                <a:spcPct val="90000"/>
              </a:lnSpc>
            </a:pPr>
            <a:r>
              <a:rPr lang="cs-CZ" altLang="cs-CZ" dirty="0"/>
              <a:t>Bolestivá defekace, bolest břicha</a:t>
            </a:r>
          </a:p>
          <a:p>
            <a:pPr lvl="1">
              <a:lnSpc>
                <a:spcPct val="90000"/>
              </a:lnSpc>
            </a:pPr>
            <a:r>
              <a:rPr lang="cs-CZ" altLang="cs-CZ" dirty="0"/>
              <a:t>Rozšíření břišních svalů</a:t>
            </a:r>
          </a:p>
          <a:p>
            <a:pPr lvl="1">
              <a:lnSpc>
                <a:spcPct val="90000"/>
              </a:lnSpc>
            </a:pPr>
            <a:r>
              <a:rPr lang="cs-CZ" altLang="cs-CZ" dirty="0"/>
              <a:t>Tlak v rektu, pocit plnosti</a:t>
            </a:r>
          </a:p>
          <a:p>
            <a:pPr lvl="1">
              <a:lnSpc>
                <a:spcPct val="90000"/>
              </a:lnSpc>
            </a:pPr>
            <a:r>
              <a:rPr lang="cs-CZ" altLang="cs-CZ" dirty="0"/>
              <a:t>Hmatatelná fekální hmota – vyšetření per </a:t>
            </a:r>
            <a:r>
              <a:rPr lang="cs-CZ" altLang="cs-CZ" dirty="0" err="1"/>
              <a:t>rectum</a:t>
            </a:r>
            <a:endParaRPr lang="cs-CZ" altLang="cs-CZ" dirty="0"/>
          </a:p>
          <a:p>
            <a:pPr lvl="1">
              <a:lnSpc>
                <a:spcPct val="90000"/>
              </a:lnSpc>
            </a:pPr>
            <a:r>
              <a:rPr lang="cs-CZ" altLang="cs-CZ" dirty="0"/>
              <a:t>Bolest hlavy, nechuť k jídlu</a:t>
            </a:r>
          </a:p>
          <a:p>
            <a:pPr lvl="1">
              <a:lnSpc>
                <a:spcPct val="90000"/>
              </a:lnSpc>
            </a:pPr>
            <a:r>
              <a:rPr lang="cs-CZ" altLang="cs-CZ" dirty="0"/>
              <a:t>Nadměrné užívání </a:t>
            </a:r>
            <a:r>
              <a:rPr lang="cs-CZ" altLang="cs-CZ" dirty="0" err="1"/>
              <a:t>laxantiv</a:t>
            </a:r>
            <a:endParaRPr lang="cs-CZ" altLang="cs-CZ" dirty="0"/>
          </a:p>
        </p:txBody>
      </p:sp>
      <p:pic>
        <p:nvPicPr>
          <p:cNvPr id="8" name="Zvuk 1">
            <a:hlinkClick r:id="" action="ppaction://media"/>
            <a:extLst>
              <a:ext uri="{FF2B5EF4-FFF2-40B4-BE49-F238E27FC236}">
                <a16:creationId xmlns:a16="http://schemas.microsoft.com/office/drawing/2014/main" id="{D37AA282-3D54-0C18-3694-4C28414051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119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49"/>
    </mc:Choice>
    <mc:Fallback>
      <p:transition spd="slow" advTm="79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C03C07-6AF1-4E9F-DBEB-ADF285533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163" y="724830"/>
            <a:ext cx="10515600" cy="914330"/>
          </a:xfrm>
        </p:spPr>
        <p:txBody>
          <a:bodyPr/>
          <a:lstStyle/>
          <a:p>
            <a:r>
              <a:rPr lang="cs-CZ" altLang="cs-CZ" dirty="0">
                <a:solidFill>
                  <a:srgbClr val="C00000"/>
                </a:solidFill>
              </a:rPr>
              <a:t>Faktory ovlivňující vznik zácpy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BBD783-5AF5-F7C7-1DCD-EFE691E58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4434"/>
            <a:ext cx="12192000" cy="375331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6D11035E-9950-54EB-88D9-74680A7F2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44" y="222939"/>
            <a:ext cx="2743206" cy="719329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3362247E-FF27-06B3-FDD3-7E9193637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061" y="1684196"/>
            <a:ext cx="11377878" cy="4725202"/>
          </a:xfrm>
        </p:spPr>
        <p:txBody>
          <a:bodyPr>
            <a:normAutofit/>
          </a:bodyPr>
          <a:lstStyle/>
          <a:p>
            <a:r>
              <a:rPr lang="cs-CZ" altLang="cs-CZ" sz="2800" dirty="0"/>
              <a:t>Nepravidelné stravovací návyky</a:t>
            </a:r>
          </a:p>
          <a:p>
            <a:r>
              <a:rPr lang="cs-CZ" altLang="cs-CZ" sz="2800" dirty="0"/>
              <a:t>Nadměrné užívání laxancií</a:t>
            </a:r>
          </a:p>
          <a:p>
            <a:pPr lvl="1"/>
            <a:r>
              <a:rPr lang="cs-CZ" altLang="cs-CZ" sz="2400" dirty="0"/>
              <a:t>potlačení přirozených reflexů, návyk, nutnost zvyšování dávek</a:t>
            </a:r>
          </a:p>
          <a:p>
            <a:r>
              <a:rPr lang="cs-CZ" altLang="cs-CZ" sz="2800" dirty="0"/>
              <a:t>Zvýšený psychický stres</a:t>
            </a:r>
          </a:p>
          <a:p>
            <a:pPr lvl="1"/>
            <a:r>
              <a:rPr lang="cs-CZ" altLang="cs-CZ" sz="2400" dirty="0"/>
              <a:t>↓ peristaltiky vlivem sympatiku a parasympatiku</a:t>
            </a:r>
          </a:p>
          <a:p>
            <a:pPr lvl="1"/>
            <a:r>
              <a:rPr lang="cs-CZ" altLang="cs-CZ" sz="2400" dirty="0"/>
              <a:t>Spazmus tlustého střeva – spastická obstipace – abdominální křeče, zvýšená produkce hlenů, střídání období zácpy a průjmů</a:t>
            </a:r>
          </a:p>
          <a:p>
            <a:pPr lvl="1"/>
            <a:r>
              <a:rPr lang="cs-CZ" altLang="cs-CZ" sz="2400" dirty="0"/>
              <a:t>Změna prostředí – nemocnice, při dovolené</a:t>
            </a:r>
          </a:p>
          <a:p>
            <a:r>
              <a:rPr lang="cs-CZ" altLang="cs-CZ" sz="2800" dirty="0"/>
              <a:t>Nevhodná dieta </a:t>
            </a:r>
          </a:p>
          <a:p>
            <a:pPr lvl="1"/>
            <a:r>
              <a:rPr lang="cs-CZ" altLang="cs-CZ" sz="2400" dirty="0"/>
              <a:t>Redukční diety s nízkým obsahem vláknin, </a:t>
            </a:r>
            <a:r>
              <a:rPr lang="cs-CZ" altLang="cs-CZ" sz="2400" dirty="0" err="1"/>
              <a:t>nízkoobjemové</a:t>
            </a:r>
            <a:r>
              <a:rPr lang="cs-CZ" altLang="cs-CZ" sz="2400" dirty="0"/>
              <a:t> – nestimulují defekační reflex, změna stravování</a:t>
            </a:r>
          </a:p>
        </p:txBody>
      </p:sp>
      <p:pic>
        <p:nvPicPr>
          <p:cNvPr id="9" name="Zvuk 1">
            <a:hlinkClick r:id="" action="ppaction://media"/>
            <a:extLst>
              <a:ext uri="{FF2B5EF4-FFF2-40B4-BE49-F238E27FC236}">
                <a16:creationId xmlns:a16="http://schemas.microsoft.com/office/drawing/2014/main" id="{BEAC5146-3957-8721-209F-81C4DC336B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4088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550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49"/>
    </mc:Choice>
    <mc:Fallback>
      <p:transition spd="slow" advTm="79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C03C07-6AF1-4E9F-DBEB-ADF285533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163" y="724830"/>
            <a:ext cx="10515600" cy="914330"/>
          </a:xfrm>
        </p:spPr>
        <p:txBody>
          <a:bodyPr/>
          <a:lstStyle/>
          <a:p>
            <a:r>
              <a:rPr lang="cs-CZ" altLang="cs-CZ" dirty="0">
                <a:solidFill>
                  <a:srgbClr val="C00000"/>
                </a:solidFill>
              </a:rPr>
              <a:t>Faktory ovlivňující vznik zácpy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BBD783-5AF5-F7C7-1DCD-EFE691E58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4434"/>
            <a:ext cx="12192000" cy="375331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6D11035E-9950-54EB-88D9-74680A7F2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44" y="222939"/>
            <a:ext cx="2743206" cy="719329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C5966BDF-20B0-4A89-A0EB-2F6003673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63" y="1886523"/>
            <a:ext cx="10515600" cy="4351338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cs-CZ" altLang="cs-CZ" sz="2800" dirty="0"/>
              <a:t>Nedostatečný příjem tekutin</a:t>
            </a:r>
          </a:p>
          <a:p>
            <a:pPr lvl="1">
              <a:lnSpc>
                <a:spcPct val="90000"/>
              </a:lnSpc>
            </a:pPr>
            <a:r>
              <a:rPr lang="cs-CZ" altLang="cs-CZ" sz="2400" dirty="0"/>
              <a:t>Snížený objem tekutiny ve stolicí – ztížené vyprazdňování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Léky</a:t>
            </a:r>
          </a:p>
          <a:p>
            <a:pPr lvl="1">
              <a:lnSpc>
                <a:spcPct val="90000"/>
              </a:lnSpc>
            </a:pPr>
            <a:r>
              <a:rPr lang="cs-CZ" altLang="cs-CZ" sz="2400" dirty="0"/>
              <a:t>pravidelné užívání </a:t>
            </a:r>
            <a:r>
              <a:rPr lang="cs-CZ" altLang="cs-CZ" sz="2400" dirty="0" err="1"/>
              <a:t>opioidních</a:t>
            </a:r>
            <a:r>
              <a:rPr lang="cs-CZ" altLang="cs-CZ" sz="2400" dirty="0"/>
              <a:t> analgetik, léků obsahujících kofein, léky s obsahem </a:t>
            </a:r>
            <a:r>
              <a:rPr lang="cs-CZ" altLang="cs-CZ" sz="2400" dirty="0" err="1"/>
              <a:t>Fe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800" dirty="0"/>
              <a:t>Nedostatečná fyzická aktivita</a:t>
            </a:r>
          </a:p>
          <a:p>
            <a:pPr lvl="1">
              <a:lnSpc>
                <a:spcPct val="90000"/>
              </a:lnSpc>
            </a:pPr>
            <a:r>
              <a:rPr lang="cs-CZ" altLang="cs-CZ" sz="2400" dirty="0"/>
              <a:t>Upoutání na lůžko – RHB, dechová cvičení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Věk</a:t>
            </a:r>
          </a:p>
          <a:p>
            <a:pPr lvl="1">
              <a:lnSpc>
                <a:spcPct val="90000"/>
              </a:lnSpc>
            </a:pPr>
            <a:r>
              <a:rPr lang="cs-CZ" altLang="cs-CZ" sz="2400" dirty="0"/>
              <a:t>Stáří – svalová slabost, nedostatečnost sfinkterů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Choroby </a:t>
            </a:r>
          </a:p>
          <a:p>
            <a:pPr lvl="1">
              <a:lnSpc>
                <a:spcPct val="90000"/>
              </a:lnSpc>
            </a:pPr>
            <a:r>
              <a:rPr lang="cs-CZ" altLang="cs-CZ" sz="2400" dirty="0"/>
              <a:t>Obstrukce střeva (TU), zánětlivé procesy v pánvi</a:t>
            </a:r>
          </a:p>
        </p:txBody>
      </p:sp>
      <p:pic>
        <p:nvPicPr>
          <p:cNvPr id="10" name="Zvuk 1">
            <a:hlinkClick r:id="" action="ppaction://media"/>
            <a:extLst>
              <a:ext uri="{FF2B5EF4-FFF2-40B4-BE49-F238E27FC236}">
                <a16:creationId xmlns:a16="http://schemas.microsoft.com/office/drawing/2014/main" id="{6B94D843-3895-2E27-262E-44819FD9E1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4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49"/>
    </mc:Choice>
    <mc:Fallback>
      <p:transition spd="slow" advTm="79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0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C03C07-6AF1-4E9F-DBEB-ADF285533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163" y="724830"/>
            <a:ext cx="10515600" cy="914330"/>
          </a:xfrm>
        </p:spPr>
        <p:txBody>
          <a:bodyPr/>
          <a:lstStyle/>
          <a:p>
            <a:r>
              <a:rPr lang="cs-CZ" altLang="cs-CZ" dirty="0">
                <a:solidFill>
                  <a:srgbClr val="C00000"/>
                </a:solidFill>
              </a:rPr>
              <a:t>Řešení zácpy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BBD783-5AF5-F7C7-1DCD-EFE691E58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4434"/>
            <a:ext cx="12192000" cy="375331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6D11035E-9950-54EB-88D9-74680A7F2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44" y="222939"/>
            <a:ext cx="2743206" cy="719329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AB4E0458-30F1-94B8-DCA0-D3AD3FBFF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63" y="1915431"/>
            <a:ext cx="10515600" cy="4351338"/>
          </a:xfrm>
        </p:spPr>
        <p:txBody>
          <a:bodyPr/>
          <a:lstStyle/>
          <a:p>
            <a:r>
              <a:rPr lang="cs-CZ" altLang="cs-CZ" dirty="0"/>
              <a:t>Zvýšit příjem tekutin</a:t>
            </a:r>
          </a:p>
          <a:p>
            <a:r>
              <a:rPr lang="cs-CZ" altLang="cs-CZ" dirty="0">
                <a:solidFill>
                  <a:srgbClr val="C00000"/>
                </a:solidFill>
              </a:rPr>
              <a:t>Nácvik defekačního reflexu</a:t>
            </a:r>
          </a:p>
          <a:p>
            <a:pPr lvl="1"/>
            <a:r>
              <a:rPr lang="cs-CZ" altLang="cs-CZ" dirty="0"/>
              <a:t>Pře snídaní na lačno sklenku vlažné vody, ovocnou šťávu – snídaně – snaha o vyprázdnění – nácvik</a:t>
            </a:r>
          </a:p>
          <a:p>
            <a:r>
              <a:rPr lang="cs-CZ" altLang="cs-CZ" dirty="0"/>
              <a:t>Vláknina ve stravě – ovoce, zelenina</a:t>
            </a:r>
          </a:p>
          <a:p>
            <a:r>
              <a:rPr lang="cs-CZ" altLang="cs-CZ" dirty="0"/>
              <a:t>Odvar z ovesných vloček</a:t>
            </a:r>
          </a:p>
          <a:p>
            <a:r>
              <a:rPr lang="cs-CZ" altLang="cs-CZ" dirty="0"/>
              <a:t>Minerální vody – Šaratice, Zaječice, Vincentka</a:t>
            </a:r>
          </a:p>
          <a:p>
            <a:r>
              <a:rPr lang="cs-CZ" altLang="cs-CZ" dirty="0"/>
              <a:t>Glycerinové čípky, </a:t>
            </a:r>
            <a:r>
              <a:rPr lang="cs-CZ" altLang="cs-CZ" dirty="0" err="1"/>
              <a:t>Guttalax</a:t>
            </a:r>
            <a:r>
              <a:rPr lang="cs-CZ" altLang="cs-CZ" dirty="0"/>
              <a:t>, </a:t>
            </a:r>
            <a:r>
              <a:rPr lang="cs-CZ" altLang="cs-CZ" dirty="0" err="1"/>
              <a:t>Lactuloza</a:t>
            </a:r>
            <a:r>
              <a:rPr lang="cs-CZ" altLang="cs-CZ" dirty="0"/>
              <a:t>,..</a:t>
            </a:r>
          </a:p>
          <a:p>
            <a:r>
              <a:rPr lang="cs-CZ" altLang="cs-CZ" dirty="0"/>
              <a:t>Klyzma </a:t>
            </a:r>
          </a:p>
        </p:txBody>
      </p:sp>
      <p:pic>
        <p:nvPicPr>
          <p:cNvPr id="9" name="Zvuk 1">
            <a:hlinkClick r:id="" action="ppaction://media"/>
            <a:extLst>
              <a:ext uri="{FF2B5EF4-FFF2-40B4-BE49-F238E27FC236}">
                <a16:creationId xmlns:a16="http://schemas.microsoft.com/office/drawing/2014/main" id="{6073BB04-A77F-9416-FE01-EE72EEE0BE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940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49"/>
    </mc:Choice>
    <mc:Fallback>
      <p:transition spd="slow" advTm="79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9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C03C07-6AF1-4E9F-DBEB-ADF285533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772" y="354084"/>
            <a:ext cx="10515600" cy="914330"/>
          </a:xfrm>
        </p:spPr>
        <p:txBody>
          <a:bodyPr/>
          <a:lstStyle/>
          <a:p>
            <a:r>
              <a:rPr lang="cs-CZ" altLang="cs-CZ" dirty="0">
                <a:solidFill>
                  <a:srgbClr val="C00000"/>
                </a:solidFill>
              </a:rPr>
              <a:t>Druhy </a:t>
            </a:r>
            <a:r>
              <a:rPr lang="cs-CZ" altLang="cs-CZ" dirty="0" err="1">
                <a:solidFill>
                  <a:srgbClr val="C00000"/>
                </a:solidFill>
              </a:rPr>
              <a:t>laxantiv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BBD783-5AF5-F7C7-1DCD-EFE691E58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4434"/>
            <a:ext cx="12192000" cy="375331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6D11035E-9950-54EB-88D9-74680A7F2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44" y="222939"/>
            <a:ext cx="2743206" cy="719329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30271BA3-A2CC-A5D2-5265-4DC93C72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085" y="1268414"/>
            <a:ext cx="11651529" cy="507582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b="1" dirty="0">
                <a:solidFill>
                  <a:srgbClr val="C00000"/>
                </a:solidFill>
              </a:rPr>
              <a:t>Kontaktní laxativa</a:t>
            </a:r>
            <a:r>
              <a:rPr lang="cs-CZ" altLang="cs-CZ" sz="2000" dirty="0">
                <a:solidFill>
                  <a:srgbClr val="C00000"/>
                </a:solidFill>
              </a:rPr>
              <a:t> 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působí přímo na střevní stěnu - </a:t>
            </a:r>
            <a:r>
              <a:rPr lang="cs-CZ" altLang="cs-CZ" sz="2000" u="sng" dirty="0"/>
              <a:t>zvyšují střevní peristaltiku a snižují vstřebávání vody a minerálů ze střeva</a:t>
            </a:r>
          </a:p>
          <a:p>
            <a:pPr>
              <a:lnSpc>
                <a:spcPct val="80000"/>
              </a:lnSpc>
            </a:pPr>
            <a:r>
              <a:rPr lang="cs-CZ" altLang="cs-CZ" sz="2000" u="sng" dirty="0"/>
              <a:t>návykové látky </a:t>
            </a:r>
            <a:r>
              <a:rPr lang="cs-CZ" altLang="cs-CZ" sz="2000" dirty="0"/>
              <a:t>- účinek se s časem snižuje a při nadužívání mohou poškodit nervové zásobení střeva a tím nevratně zničit jeho funkci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Přírodní látky</a:t>
            </a:r>
            <a:r>
              <a:rPr lang="cs-CZ" altLang="cs-CZ" sz="2000" i="1" dirty="0"/>
              <a:t> - </a:t>
            </a:r>
            <a:r>
              <a:rPr lang="cs-CZ" altLang="cs-CZ" sz="2000" i="1" dirty="0" err="1"/>
              <a:t>Sennesové</a:t>
            </a:r>
            <a:r>
              <a:rPr lang="cs-CZ" altLang="cs-CZ" sz="2000" i="1" dirty="0"/>
              <a:t> listy </a:t>
            </a:r>
            <a:r>
              <a:rPr lang="cs-CZ" altLang="cs-CZ" sz="2000" dirty="0"/>
              <a:t>(</a:t>
            </a:r>
            <a:r>
              <a:rPr lang="cs-CZ" altLang="cs-CZ" sz="2000" dirty="0" err="1"/>
              <a:t>Sennagran</a:t>
            </a:r>
            <a:r>
              <a:rPr lang="cs-CZ" altLang="cs-CZ" sz="2000" dirty="0"/>
              <a:t>), </a:t>
            </a:r>
            <a:r>
              <a:rPr lang="cs-CZ" altLang="cs-CZ" sz="2000" i="1" dirty="0" err="1"/>
              <a:t>Regulax</a:t>
            </a:r>
            <a:r>
              <a:rPr lang="cs-CZ" altLang="cs-CZ" sz="2000" i="1" dirty="0"/>
              <a:t>, </a:t>
            </a:r>
            <a:r>
              <a:rPr lang="cs-CZ" altLang="cs-CZ" sz="2000" i="1" dirty="0" err="1"/>
              <a:t>Properistol</a:t>
            </a:r>
            <a:r>
              <a:rPr lang="cs-CZ" altLang="cs-CZ" sz="2000" dirty="0"/>
              <a:t>. 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Syntetické látky – </a:t>
            </a:r>
            <a:r>
              <a:rPr lang="cs-CZ" altLang="cs-CZ" sz="2000" i="1" dirty="0" err="1"/>
              <a:t>Guttalax</a:t>
            </a:r>
            <a:r>
              <a:rPr lang="cs-CZ" altLang="cs-CZ" sz="2000" i="1" dirty="0"/>
              <a:t>, d</a:t>
            </a:r>
            <a:r>
              <a:rPr lang="cs-CZ" altLang="cs-CZ" sz="2000" dirty="0"/>
              <a:t>alší preparáty </a:t>
            </a:r>
            <a:r>
              <a:rPr lang="cs-CZ" altLang="cs-CZ" sz="2000" i="1" dirty="0" err="1"/>
              <a:t>Fenolax</a:t>
            </a:r>
            <a:r>
              <a:rPr lang="cs-CZ" altLang="cs-CZ" sz="2000" dirty="0"/>
              <a:t> </a:t>
            </a:r>
          </a:p>
          <a:p>
            <a:pPr lvl="1">
              <a:lnSpc>
                <a:spcPct val="80000"/>
              </a:lnSpc>
            </a:pPr>
            <a:endParaRPr lang="cs-CZ" altLang="cs-CZ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b="1" dirty="0">
                <a:solidFill>
                  <a:srgbClr val="C00000"/>
                </a:solidFill>
              </a:rPr>
              <a:t>Osmotická laxativa (</a:t>
            </a:r>
            <a:r>
              <a:rPr lang="cs-CZ" altLang="cs-CZ" sz="2000" b="1" i="1" dirty="0" err="1">
                <a:solidFill>
                  <a:srgbClr val="C00000"/>
                </a:solidFill>
              </a:rPr>
              <a:t>Duphalac</a:t>
            </a:r>
            <a:r>
              <a:rPr lang="cs-CZ" altLang="cs-CZ" sz="2000" b="1" dirty="0">
                <a:solidFill>
                  <a:srgbClr val="C00000"/>
                </a:solidFill>
              </a:rPr>
              <a:t> a </a:t>
            </a:r>
            <a:r>
              <a:rPr lang="cs-CZ" altLang="cs-CZ" sz="2000" b="1" i="1" dirty="0" err="1">
                <a:solidFill>
                  <a:srgbClr val="C00000"/>
                </a:solidFill>
              </a:rPr>
              <a:t>Lactulosa</a:t>
            </a:r>
            <a:r>
              <a:rPr lang="cs-CZ" altLang="cs-CZ" sz="2000" b="1" i="1" dirty="0">
                <a:solidFill>
                  <a:srgbClr val="C00000"/>
                </a:solidFill>
              </a:rPr>
              <a:t>)</a:t>
            </a:r>
            <a:endParaRPr lang="cs-CZ" altLang="cs-CZ" sz="2000" b="1" dirty="0">
              <a:solidFill>
                <a:srgbClr val="C00000"/>
              </a:solidFill>
            </a:endParaRPr>
          </a:p>
          <a:p>
            <a:pPr>
              <a:lnSpc>
                <a:spcPct val="80000"/>
              </a:lnSpc>
            </a:pPr>
            <a:r>
              <a:rPr lang="cs-CZ" altLang="cs-CZ" sz="2000" b="1" dirty="0">
                <a:solidFill>
                  <a:srgbClr val="C00000"/>
                </a:solidFill>
              </a:rPr>
              <a:t>na sebe vážou vodu a druhotně stimulují střevní sliznici k další sekreci hlenu, vody a elektrolytů</a:t>
            </a:r>
          </a:p>
          <a:p>
            <a:pPr>
              <a:lnSpc>
                <a:spcPct val="80000"/>
              </a:lnSpc>
            </a:pPr>
            <a:r>
              <a:rPr lang="cs-CZ" altLang="cs-CZ" sz="2000" b="1" dirty="0">
                <a:solidFill>
                  <a:srgbClr val="C00000"/>
                </a:solidFill>
              </a:rPr>
              <a:t>mnohem přirozenější, důležitost pohybu (nepodávat u ležících P.) </a:t>
            </a:r>
          </a:p>
          <a:p>
            <a:pPr>
              <a:lnSpc>
                <a:spcPct val="80000"/>
              </a:lnSpc>
            </a:pPr>
            <a:r>
              <a:rPr lang="cs-CZ" altLang="cs-CZ" sz="2000" b="1" dirty="0">
                <a:solidFill>
                  <a:srgbClr val="C00000"/>
                </a:solidFill>
              </a:rPr>
              <a:t>Účinnou látkou jsou převážně cukry, nejsou vstřebávány do organizmu, a proto je mohou používat i diabetici. </a:t>
            </a:r>
          </a:p>
          <a:p>
            <a:pPr lvl="1">
              <a:lnSpc>
                <a:spcPct val="80000"/>
              </a:lnSpc>
            </a:pPr>
            <a:endParaRPr lang="cs-CZ" altLang="cs-CZ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b="1" dirty="0">
                <a:solidFill>
                  <a:srgbClr val="C00000"/>
                </a:solidFill>
              </a:rPr>
              <a:t>Čípky – </a:t>
            </a:r>
            <a:r>
              <a:rPr lang="cs-CZ" altLang="cs-CZ" sz="2000" b="1" dirty="0" err="1">
                <a:solidFill>
                  <a:srgbClr val="C00000"/>
                </a:solidFill>
              </a:rPr>
              <a:t>suppozitoria</a:t>
            </a:r>
            <a:r>
              <a:rPr lang="cs-CZ" altLang="cs-CZ" sz="2000" b="1" dirty="0">
                <a:solidFill>
                  <a:srgbClr val="C00000"/>
                </a:solidFill>
              </a:rPr>
              <a:t>, </a:t>
            </a:r>
            <a:r>
              <a:rPr lang="cs-CZ" altLang="cs-CZ" sz="2000" b="1" dirty="0" err="1">
                <a:solidFill>
                  <a:srgbClr val="C00000"/>
                </a:solidFill>
              </a:rPr>
              <a:t>supp</a:t>
            </a:r>
            <a:r>
              <a:rPr lang="cs-CZ" altLang="cs-CZ" sz="2000" b="1" dirty="0">
                <a:solidFill>
                  <a:srgbClr val="C00000"/>
                </a:solidFill>
              </a:rPr>
              <a:t>.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cs-CZ" altLang="cs-CZ" sz="2000" dirty="0"/>
              <a:t>Napomáhají vyprázdnění pokud je stolice v konečníku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cs-CZ" altLang="cs-CZ" sz="2000" dirty="0"/>
              <a:t>Glycerinové čípky, …</a:t>
            </a:r>
          </a:p>
        </p:txBody>
      </p:sp>
      <p:pic>
        <p:nvPicPr>
          <p:cNvPr id="10" name="Zvuk 1">
            <a:hlinkClick r:id="" action="ppaction://media"/>
            <a:extLst>
              <a:ext uri="{FF2B5EF4-FFF2-40B4-BE49-F238E27FC236}">
                <a16:creationId xmlns:a16="http://schemas.microsoft.com/office/drawing/2014/main" id="{1C8E3699-85D1-1E61-90D3-6A3111E472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7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49"/>
    </mc:Choice>
    <mc:Fallback>
      <p:transition spd="slow" advTm="79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C03C07-6AF1-4E9F-DBEB-ADF285533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564" y="749939"/>
            <a:ext cx="10515600" cy="914330"/>
          </a:xfrm>
        </p:spPr>
        <p:txBody>
          <a:bodyPr/>
          <a:lstStyle/>
          <a:p>
            <a:r>
              <a:rPr lang="cs-CZ" altLang="cs-CZ" dirty="0">
                <a:solidFill>
                  <a:srgbClr val="C00000"/>
                </a:solidFill>
              </a:rPr>
              <a:t>Vyprazdňování stolice - defekace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BBD783-5AF5-F7C7-1DCD-EFE691E58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2669"/>
            <a:ext cx="12192000" cy="375331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6D11035E-9950-54EB-88D9-74680A7F2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44" y="222939"/>
            <a:ext cx="2743206" cy="719329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C22C0869-646A-804E-B411-34FB7936CEF4}"/>
              </a:ext>
            </a:extLst>
          </p:cNvPr>
          <p:cNvSpPr txBox="1">
            <a:spLocks/>
          </p:cNvSpPr>
          <p:nvPr/>
        </p:nvSpPr>
        <p:spPr>
          <a:xfrm>
            <a:off x="735564" y="1756723"/>
            <a:ext cx="10515600" cy="4351338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altLang="cs-CZ" dirty="0"/>
          </a:p>
          <a:p>
            <a:r>
              <a:rPr lang="cs-CZ" altLang="cs-CZ" dirty="0"/>
              <a:t>Příjem potravy, trávení, </a:t>
            </a:r>
            <a:r>
              <a:rPr lang="cs-CZ" altLang="cs-CZ" dirty="0" err="1"/>
              <a:t>resorbce</a:t>
            </a:r>
            <a:r>
              <a:rPr lang="cs-CZ" altLang="cs-CZ" dirty="0"/>
              <a:t> a </a:t>
            </a:r>
            <a:r>
              <a:rPr lang="cs-CZ" altLang="cs-CZ" b="1" dirty="0"/>
              <a:t>vyprazdňování</a:t>
            </a:r>
            <a:r>
              <a:rPr lang="cs-CZ" altLang="cs-CZ" dirty="0"/>
              <a:t> jsou základní procesy látkové výměny – metabolismu. </a:t>
            </a:r>
          </a:p>
          <a:p>
            <a:r>
              <a:rPr lang="cs-CZ" altLang="cs-CZ" dirty="0"/>
              <a:t>Vylučování odpadních produktů je základním předpokladem zdraví.</a:t>
            </a:r>
          </a:p>
          <a:p>
            <a:r>
              <a:rPr lang="cs-CZ" altLang="cs-CZ" dirty="0">
                <a:solidFill>
                  <a:srgbClr val="C00000"/>
                </a:solidFill>
              </a:rPr>
              <a:t>Defekace – odstranění stolice z rekta a anu.</a:t>
            </a:r>
          </a:p>
          <a:p>
            <a:r>
              <a:rPr lang="cs-CZ" altLang="cs-CZ" dirty="0">
                <a:solidFill>
                  <a:srgbClr val="C00000"/>
                </a:solidFill>
              </a:rPr>
              <a:t>Frekvence</a:t>
            </a:r>
          </a:p>
          <a:p>
            <a:pPr lvl="1"/>
            <a:r>
              <a:rPr lang="cs-CZ" altLang="cs-CZ" dirty="0"/>
              <a:t>několikrát denně až 1 x za 2-3dny, rozdílné je u každého člověka i množství stolice – 60 – 250g/na 1 stolici.</a:t>
            </a:r>
          </a:p>
          <a:p>
            <a:r>
              <a:rPr lang="cs-CZ" altLang="cs-CZ" dirty="0"/>
              <a:t>Vliv na psychiku člověka, pocit pohody.</a:t>
            </a:r>
          </a:p>
        </p:txBody>
      </p:sp>
      <p:pic>
        <p:nvPicPr>
          <p:cNvPr id="10" name="Zvuk 1">
            <a:hlinkClick r:id="" action="ppaction://media"/>
            <a:extLst>
              <a:ext uri="{FF2B5EF4-FFF2-40B4-BE49-F238E27FC236}">
                <a16:creationId xmlns:a16="http://schemas.microsoft.com/office/drawing/2014/main" id="{5F2F4A9D-DAAC-1111-8419-B36E8987C6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6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649"/>
    </mc:Choice>
    <mc:Fallback xmlns="">
      <p:transition spd="slow" advTm="79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C03C07-6AF1-4E9F-DBEB-ADF285533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772" y="1120887"/>
            <a:ext cx="10515600" cy="914330"/>
          </a:xfrm>
        </p:spPr>
        <p:txBody>
          <a:bodyPr/>
          <a:lstStyle/>
          <a:p>
            <a:r>
              <a:rPr lang="cs-CZ" altLang="cs-CZ" dirty="0">
                <a:solidFill>
                  <a:srgbClr val="C00000"/>
                </a:solidFill>
              </a:rPr>
              <a:t>Paradoxní vyprazdňování stolice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BBD783-5AF5-F7C7-1DCD-EFE691E58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4434"/>
            <a:ext cx="12192000" cy="375331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6D11035E-9950-54EB-88D9-74680A7F2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44" y="222939"/>
            <a:ext cx="2743206" cy="719329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A73505A4-0166-6966-744A-BDCB93BDA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772" y="2655455"/>
            <a:ext cx="11064646" cy="347283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dirty="0">
                <a:solidFill>
                  <a:srgbClr val="C00000"/>
                </a:solidFill>
              </a:rPr>
              <a:t>Při dlouhotrvající zácpě – falešný – paradoxní průjem</a:t>
            </a:r>
          </a:p>
          <a:p>
            <a:pPr lvl="1">
              <a:lnSpc>
                <a:spcPct val="90000"/>
              </a:lnSpc>
            </a:pPr>
            <a:r>
              <a:rPr lang="cs-CZ" altLang="cs-CZ" dirty="0"/>
              <a:t>Zahuštěná, spečená stolice  = </a:t>
            </a:r>
            <a:r>
              <a:rPr lang="cs-CZ" altLang="cs-CZ" b="1" dirty="0" err="1">
                <a:solidFill>
                  <a:srgbClr val="C00000"/>
                </a:solidFill>
              </a:rPr>
              <a:t>Skybala</a:t>
            </a:r>
            <a:r>
              <a:rPr lang="cs-CZ" altLang="cs-CZ" dirty="0">
                <a:solidFill>
                  <a:srgbClr val="C00000"/>
                </a:solidFill>
              </a:rPr>
              <a:t> </a:t>
            </a:r>
            <a:r>
              <a:rPr lang="cs-CZ" altLang="cs-CZ" dirty="0"/>
              <a:t>– nemůže projít análním otvorem – dráždí sliznici konečníku – tvorba hlenu – odchází s trochou stolice jako falešný průjem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Těžká zácpa – konečník přeplněn stolicí – průjem – inkontinence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KO: </a:t>
            </a:r>
            <a:r>
              <a:rPr lang="cs-CZ" altLang="cs-CZ" b="1" dirty="0">
                <a:solidFill>
                  <a:srgbClr val="C00000"/>
                </a:solidFill>
              </a:rPr>
              <a:t>bolestivé nucení na stolici</a:t>
            </a:r>
            <a:r>
              <a:rPr lang="cs-CZ" altLang="cs-CZ" dirty="0"/>
              <a:t>, ale stolice odejde malé množství (může být s příměsí krve) – </a:t>
            </a:r>
            <a:r>
              <a:rPr lang="cs-CZ" altLang="cs-CZ" b="1" dirty="0">
                <a:solidFill>
                  <a:srgbClr val="C00000"/>
                </a:solidFill>
              </a:rPr>
              <a:t>tenesmus,</a:t>
            </a:r>
            <a:r>
              <a:rPr lang="cs-CZ" altLang="cs-CZ" b="1" dirty="0"/>
              <a:t> </a:t>
            </a:r>
            <a:r>
              <a:rPr lang="cs-CZ" altLang="cs-CZ" dirty="0"/>
              <a:t>slabost, ztráta chuti k jídlu, nafouklé břicho, nauzea, zvracení</a:t>
            </a:r>
            <a:endParaRPr lang="cs-CZ" altLang="cs-CZ" b="1" dirty="0"/>
          </a:p>
        </p:txBody>
      </p:sp>
      <p:pic>
        <p:nvPicPr>
          <p:cNvPr id="9" name="Zvuk 1">
            <a:hlinkClick r:id="" action="ppaction://media"/>
            <a:extLst>
              <a:ext uri="{FF2B5EF4-FFF2-40B4-BE49-F238E27FC236}">
                <a16:creationId xmlns:a16="http://schemas.microsoft.com/office/drawing/2014/main" id="{D8701406-EA5B-9C2F-F002-2ED3D6FE5A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46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49"/>
    </mc:Choice>
    <mc:Fallback>
      <p:transition spd="slow" advTm="79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C03C07-6AF1-4E9F-DBEB-ADF285533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772" y="1120887"/>
            <a:ext cx="10515600" cy="914330"/>
          </a:xfrm>
        </p:spPr>
        <p:txBody>
          <a:bodyPr/>
          <a:lstStyle/>
          <a:p>
            <a:r>
              <a:rPr lang="cs-CZ" altLang="cs-CZ" dirty="0">
                <a:solidFill>
                  <a:srgbClr val="C00000"/>
                </a:solidFill>
              </a:rPr>
              <a:t>Paradoxní vyprazdňování stolice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BBD783-5AF5-F7C7-1DCD-EFE691E58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4434"/>
            <a:ext cx="12192000" cy="375331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6D11035E-9950-54EB-88D9-74680A7F2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44" y="222939"/>
            <a:ext cx="2743206" cy="719329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8C7BFA25-D3F7-6848-CE0A-8429D3289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772" y="2478427"/>
            <a:ext cx="10515600" cy="3258686"/>
          </a:xfrm>
        </p:spPr>
        <p:txBody>
          <a:bodyPr/>
          <a:lstStyle/>
          <a:p>
            <a:r>
              <a:rPr lang="cs-CZ" altLang="cs-CZ" dirty="0">
                <a:solidFill>
                  <a:srgbClr val="C00000"/>
                </a:solidFill>
              </a:rPr>
              <a:t>Příčiny:</a:t>
            </a:r>
          </a:p>
          <a:p>
            <a:pPr lvl="1"/>
            <a:r>
              <a:rPr lang="cs-CZ" altLang="cs-CZ" dirty="0"/>
              <a:t>Nesprávné defekační návyky, obstipace</a:t>
            </a:r>
          </a:p>
          <a:p>
            <a:pPr lvl="1"/>
            <a:r>
              <a:rPr lang="cs-CZ" altLang="cs-CZ" dirty="0"/>
              <a:t>Některé léky</a:t>
            </a:r>
          </a:p>
          <a:p>
            <a:pPr lvl="1"/>
            <a:r>
              <a:rPr lang="cs-CZ" altLang="cs-CZ" dirty="0"/>
              <a:t>U starých lidí – nedostatečný příjem tekutin, málo vlákniny, malá aktivita, oslabený svalový tonus</a:t>
            </a:r>
          </a:p>
        </p:txBody>
      </p:sp>
      <p:pic>
        <p:nvPicPr>
          <p:cNvPr id="10" name="Zvuk 1">
            <a:hlinkClick r:id="" action="ppaction://media"/>
            <a:extLst>
              <a:ext uri="{FF2B5EF4-FFF2-40B4-BE49-F238E27FC236}">
                <a16:creationId xmlns:a16="http://schemas.microsoft.com/office/drawing/2014/main" id="{D5B3B601-FEED-CBCF-A164-5A69F6C0B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066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49"/>
    </mc:Choice>
    <mc:Fallback>
      <p:transition spd="slow" advTm="79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C03C07-6AF1-4E9F-DBEB-ADF285533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772" y="1120887"/>
            <a:ext cx="10515600" cy="914330"/>
          </a:xfrm>
        </p:spPr>
        <p:txBody>
          <a:bodyPr/>
          <a:lstStyle/>
          <a:p>
            <a:r>
              <a:rPr lang="cs-CZ" altLang="cs-CZ" dirty="0">
                <a:solidFill>
                  <a:srgbClr val="C00000"/>
                </a:solidFill>
              </a:rPr>
              <a:t>Průjem - </a:t>
            </a:r>
            <a:r>
              <a:rPr lang="cs-CZ" altLang="cs-CZ" dirty="0" err="1">
                <a:solidFill>
                  <a:srgbClr val="C00000"/>
                </a:solidFill>
              </a:rPr>
              <a:t>diarrhoea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BBD783-5AF5-F7C7-1DCD-EFE691E58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4434"/>
            <a:ext cx="12192000" cy="375331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6D11035E-9950-54EB-88D9-74680A7F2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44" y="222939"/>
            <a:ext cx="2743206" cy="719329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C28D77FC-8061-7C26-C85D-D03E86AA6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978" y="2213836"/>
            <a:ext cx="10816472" cy="386858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2800" dirty="0">
                <a:solidFill>
                  <a:srgbClr val="C00000"/>
                </a:solidFill>
              </a:rPr>
              <a:t>Vylučování tekuté stolice ve zvýšené frekvenci (více než 5 x za 24 hod.)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Důsledek zrychlené střevní peristaltiky</a:t>
            </a:r>
          </a:p>
          <a:p>
            <a:pPr lvl="1">
              <a:lnSpc>
                <a:spcPct val="90000"/>
              </a:lnSpc>
            </a:pPr>
            <a:r>
              <a:rPr lang="cs-CZ" altLang="cs-CZ" sz="2400" dirty="0"/>
              <a:t>zkrácení času pro resorpci vody a elektrolytu ve střevě, obsahuje nestrávené zbytky potravy i další příměsi – hlen, krev, hnis, kvasný, hnilobný zápach</a:t>
            </a:r>
          </a:p>
          <a:p>
            <a:pPr>
              <a:lnSpc>
                <a:spcPct val="90000"/>
              </a:lnSpc>
            </a:pPr>
            <a:r>
              <a:rPr lang="cs-CZ" altLang="cs-CZ" sz="2800" dirty="0">
                <a:solidFill>
                  <a:srgbClr val="C00000"/>
                </a:solidFill>
              </a:rPr>
              <a:t>Průjem, strach z inkontinence </a:t>
            </a:r>
            <a:r>
              <a:rPr lang="cs-CZ" altLang="cs-CZ" sz="2800" dirty="0"/>
              <a:t>– nejistota pacienta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KO: </a:t>
            </a:r>
          </a:p>
          <a:p>
            <a:pPr lvl="1">
              <a:lnSpc>
                <a:spcPct val="90000"/>
              </a:lnSpc>
            </a:pPr>
            <a:r>
              <a:rPr lang="cs-CZ" altLang="cs-CZ" sz="2400" dirty="0"/>
              <a:t>křečovité bolesti břicha, nauzea, zvracení, podráždění anální oblasti</a:t>
            </a:r>
          </a:p>
          <a:p>
            <a:pPr lvl="1">
              <a:lnSpc>
                <a:spcPct val="90000"/>
              </a:lnSpc>
            </a:pPr>
            <a:r>
              <a:rPr lang="cs-CZ" altLang="cs-CZ" sz="2400" dirty="0"/>
              <a:t>Déletrvající průjem: únava, slabost, bolesti hlavy, hubnutí, vážné ztráty tekutin a elektrolytů - dehydratace</a:t>
            </a:r>
          </a:p>
        </p:txBody>
      </p:sp>
      <p:pic>
        <p:nvPicPr>
          <p:cNvPr id="9" name="Zvuk 1">
            <a:hlinkClick r:id="" action="ppaction://media"/>
            <a:extLst>
              <a:ext uri="{FF2B5EF4-FFF2-40B4-BE49-F238E27FC236}">
                <a16:creationId xmlns:a16="http://schemas.microsoft.com/office/drawing/2014/main" id="{629AECA1-C280-81A8-965C-F5588452A9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12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49"/>
    </mc:Choice>
    <mc:Fallback>
      <p:transition spd="slow" advTm="79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C03C07-6AF1-4E9F-DBEB-ADF285533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772" y="1120887"/>
            <a:ext cx="10515600" cy="914330"/>
          </a:xfrm>
        </p:spPr>
        <p:txBody>
          <a:bodyPr/>
          <a:lstStyle/>
          <a:p>
            <a:r>
              <a:rPr lang="cs-CZ" altLang="cs-CZ" dirty="0">
                <a:solidFill>
                  <a:srgbClr val="C00000"/>
                </a:solidFill>
              </a:rPr>
              <a:t>Průjem - </a:t>
            </a:r>
            <a:r>
              <a:rPr lang="cs-CZ" altLang="cs-CZ" dirty="0" err="1">
                <a:solidFill>
                  <a:srgbClr val="C00000"/>
                </a:solidFill>
              </a:rPr>
              <a:t>diarrhoea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BBD783-5AF5-F7C7-1DCD-EFE691E58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4434"/>
            <a:ext cx="12192000" cy="375331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6D11035E-9950-54EB-88D9-74680A7F2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44" y="222939"/>
            <a:ext cx="2743206" cy="719329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113FEA8A-51C0-1B14-6C9A-0F281A1A5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74" y="2098582"/>
            <a:ext cx="10835326" cy="4351338"/>
          </a:xfrm>
        </p:spPr>
        <p:txBody>
          <a:bodyPr/>
          <a:lstStyle/>
          <a:p>
            <a:r>
              <a:rPr lang="cs-CZ" altLang="cs-CZ" dirty="0">
                <a:solidFill>
                  <a:srgbClr val="C00000"/>
                </a:solidFill>
              </a:rPr>
              <a:t>Příčina:</a:t>
            </a:r>
          </a:p>
          <a:p>
            <a:pPr lvl="1"/>
            <a:r>
              <a:rPr lang="cs-CZ" altLang="cs-CZ" dirty="0"/>
              <a:t>Psychický stres, úzkost</a:t>
            </a:r>
          </a:p>
          <a:p>
            <a:pPr lvl="1"/>
            <a:r>
              <a:rPr lang="cs-CZ" altLang="cs-CZ" dirty="0"/>
              <a:t>Léky</a:t>
            </a:r>
          </a:p>
          <a:p>
            <a:pPr lvl="2"/>
            <a:r>
              <a:rPr lang="cs-CZ" altLang="cs-CZ" dirty="0"/>
              <a:t>ATB (změny mikrobiální flóry střevní sliznice)</a:t>
            </a:r>
          </a:p>
          <a:p>
            <a:pPr lvl="1"/>
            <a:r>
              <a:rPr lang="cs-CZ" altLang="cs-CZ" dirty="0"/>
              <a:t>Alergie na potraviny, tekutiny (mléko), léky</a:t>
            </a:r>
          </a:p>
          <a:p>
            <a:pPr lvl="1"/>
            <a:r>
              <a:rPr lang="cs-CZ" altLang="cs-CZ" dirty="0"/>
              <a:t>Netolerance tekutin nebo potravy – zvýšená motilita střeva a sekrece hlenů</a:t>
            </a:r>
          </a:p>
          <a:p>
            <a:pPr lvl="1"/>
            <a:r>
              <a:rPr lang="cs-CZ" altLang="cs-CZ" dirty="0"/>
              <a:t>Onemocnění tlustého střeva – nespecifické střevní záněty, malabsorbční syndrom</a:t>
            </a:r>
          </a:p>
          <a:p>
            <a:pPr lvl="1"/>
            <a:r>
              <a:rPr lang="cs-CZ" altLang="cs-CZ" dirty="0"/>
              <a:t>Jiné – </a:t>
            </a:r>
            <a:r>
              <a:rPr lang="cs-CZ" altLang="cs-CZ" dirty="0" err="1"/>
              <a:t>chi.operace</a:t>
            </a:r>
            <a:endParaRPr lang="cs-CZ" altLang="cs-CZ" dirty="0"/>
          </a:p>
        </p:txBody>
      </p:sp>
      <p:pic>
        <p:nvPicPr>
          <p:cNvPr id="10" name="Zvuk 1">
            <a:hlinkClick r:id="" action="ppaction://media"/>
            <a:extLst>
              <a:ext uri="{FF2B5EF4-FFF2-40B4-BE49-F238E27FC236}">
                <a16:creationId xmlns:a16="http://schemas.microsoft.com/office/drawing/2014/main" id="{52DB5FAD-A033-9E09-91AC-500B4F394C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05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49"/>
    </mc:Choice>
    <mc:Fallback>
      <p:transition spd="slow" advTm="79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C03C07-6AF1-4E9F-DBEB-ADF285533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772" y="1120887"/>
            <a:ext cx="10515600" cy="914330"/>
          </a:xfrm>
        </p:spPr>
        <p:txBody>
          <a:bodyPr/>
          <a:lstStyle/>
          <a:p>
            <a:r>
              <a:rPr lang="cs-CZ" altLang="cs-CZ" dirty="0">
                <a:solidFill>
                  <a:srgbClr val="C00000"/>
                </a:solidFill>
              </a:rPr>
              <a:t>Průjem - </a:t>
            </a:r>
            <a:r>
              <a:rPr lang="cs-CZ" altLang="cs-CZ" dirty="0" err="1">
                <a:solidFill>
                  <a:srgbClr val="C00000"/>
                </a:solidFill>
              </a:rPr>
              <a:t>diarrhoea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BBD783-5AF5-F7C7-1DCD-EFE691E58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4434"/>
            <a:ext cx="12192000" cy="375331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6D11035E-9950-54EB-88D9-74680A7F2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44" y="222939"/>
            <a:ext cx="2743206" cy="719329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CF197125-0110-E669-2396-F31DE8BAC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128" y="2473913"/>
            <a:ext cx="10515600" cy="2831637"/>
          </a:xfrm>
        </p:spPr>
        <p:txBody>
          <a:bodyPr/>
          <a:lstStyle/>
          <a:p>
            <a:r>
              <a:rPr lang="cs-CZ" altLang="cs-CZ">
                <a:solidFill>
                  <a:srgbClr val="C00000"/>
                </a:solidFill>
              </a:rPr>
              <a:t>Léčba:</a:t>
            </a:r>
          </a:p>
          <a:p>
            <a:pPr lvl="1"/>
            <a:r>
              <a:rPr lang="cs-CZ" altLang="cs-CZ"/>
              <a:t>Dieta – 5. bílkovinná bezezbytková</a:t>
            </a:r>
          </a:p>
          <a:p>
            <a:pPr lvl="1"/>
            <a:r>
              <a:rPr lang="cs-CZ" altLang="cs-CZ"/>
              <a:t>Průjmová dieta na dětských odd. P1 – P4</a:t>
            </a:r>
          </a:p>
          <a:p>
            <a:pPr lvl="1"/>
            <a:r>
              <a:rPr lang="cs-CZ" altLang="cs-CZ"/>
              <a:t>Odvary – rýžový, mrkvový</a:t>
            </a:r>
          </a:p>
          <a:p>
            <a:pPr lvl="1"/>
            <a:r>
              <a:rPr lang="cs-CZ" altLang="cs-CZ"/>
              <a:t>Antidiarhoika – živočišné uhlí, Reasec, Imodium</a:t>
            </a:r>
          </a:p>
          <a:p>
            <a:pPr lvl="1"/>
            <a:r>
              <a:rPr lang="cs-CZ" altLang="cs-CZ"/>
              <a:t>Hylak forte -  kapky </a:t>
            </a:r>
          </a:p>
          <a:p>
            <a:pPr lvl="1"/>
            <a:r>
              <a:rPr lang="cs-CZ" altLang="cs-CZ"/>
              <a:t>(Střevní dezinficiencia – Endiaron)</a:t>
            </a:r>
          </a:p>
        </p:txBody>
      </p:sp>
      <p:pic>
        <p:nvPicPr>
          <p:cNvPr id="9" name="Zvuk 1">
            <a:hlinkClick r:id="" action="ppaction://media"/>
            <a:extLst>
              <a:ext uri="{FF2B5EF4-FFF2-40B4-BE49-F238E27FC236}">
                <a16:creationId xmlns:a16="http://schemas.microsoft.com/office/drawing/2014/main" id="{11035F41-0964-BB7A-5E0D-2B94428A75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17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49"/>
    </mc:Choice>
    <mc:Fallback>
      <p:transition spd="slow" advTm="79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C03C07-6AF1-4E9F-DBEB-ADF285533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236" y="684688"/>
            <a:ext cx="10515600" cy="914330"/>
          </a:xfrm>
        </p:spPr>
        <p:txBody>
          <a:bodyPr/>
          <a:lstStyle/>
          <a:p>
            <a:r>
              <a:rPr lang="cs-CZ" altLang="cs-CZ" sz="4400" dirty="0">
                <a:solidFill>
                  <a:srgbClr val="C00000"/>
                </a:solidFill>
              </a:rPr>
              <a:t>Zásady ošetřování pacienta s průjmem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BBD783-5AF5-F7C7-1DCD-EFE691E58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4434"/>
            <a:ext cx="12192000" cy="375331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6D11035E-9950-54EB-88D9-74680A7F2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44" y="222939"/>
            <a:ext cx="2743206" cy="719329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15D2C9FE-04C7-94BC-D462-C1B18D7E6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359" y="1456418"/>
            <a:ext cx="11880641" cy="492533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2800" dirty="0"/>
              <a:t>Lůžko – podložka na jedno použití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Ložní a osobní prádlo vyměňujeme dle potřeby (možnost plenkových kalhotek)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Hygienické pomůcky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Hygiena genitálu a konečníku a ochrana kůže před opruzením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Tekutiny (při zvracení a těžkém stavu parenterálně) – P/V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Dietní strava </a:t>
            </a:r>
          </a:p>
          <a:p>
            <a:pPr lvl="1">
              <a:lnSpc>
                <a:spcPct val="90000"/>
              </a:lnSpc>
            </a:pPr>
            <a:r>
              <a:rPr lang="cs-CZ" altLang="cs-CZ" dirty="0"/>
              <a:t>(čaj, rýžový odvar, později rýži, starší pečivo, libové maso) – postupně se vracíme k normální stravě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Léky dle ordinace lékaře (střevní </a:t>
            </a:r>
            <a:r>
              <a:rPr lang="cs-CZ" altLang="cs-CZ" sz="2800" dirty="0" err="1"/>
              <a:t>dezinficiencia</a:t>
            </a:r>
            <a:r>
              <a:rPr lang="cs-CZ" altLang="cs-CZ" sz="2800" dirty="0"/>
              <a:t>, u infekčních ATB či chemoterapeutika)</a:t>
            </a:r>
          </a:p>
        </p:txBody>
      </p:sp>
      <p:pic>
        <p:nvPicPr>
          <p:cNvPr id="10" name="Zvuk 2">
            <a:hlinkClick r:id="" action="ppaction://media"/>
            <a:extLst>
              <a:ext uri="{FF2B5EF4-FFF2-40B4-BE49-F238E27FC236}">
                <a16:creationId xmlns:a16="http://schemas.microsoft.com/office/drawing/2014/main" id="{91C624A8-BB96-0BA7-DC2A-E3D3482C17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05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49"/>
    </mc:Choice>
    <mc:Fallback>
      <p:transition spd="slow" advTm="79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C03C07-6AF1-4E9F-DBEB-ADF285533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359" y="942268"/>
            <a:ext cx="10515600" cy="914330"/>
          </a:xfrm>
        </p:spPr>
        <p:txBody>
          <a:bodyPr/>
          <a:lstStyle/>
          <a:p>
            <a:r>
              <a:rPr lang="cs-CZ" altLang="cs-CZ" dirty="0">
                <a:solidFill>
                  <a:srgbClr val="C00000"/>
                </a:solidFill>
              </a:rPr>
              <a:t>Inkontinence stolice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BBD783-5AF5-F7C7-1DCD-EFE691E58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4434"/>
            <a:ext cx="12192000" cy="375331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6D11035E-9950-54EB-88D9-74680A7F2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44" y="222939"/>
            <a:ext cx="2743206" cy="719329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9D7E5FFC-A69B-1D95-9FC1-F58B7001E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359" y="2258837"/>
            <a:ext cx="10515600" cy="3123867"/>
          </a:xfrm>
        </p:spPr>
        <p:txBody>
          <a:bodyPr/>
          <a:lstStyle/>
          <a:p>
            <a:r>
              <a:rPr lang="cs-CZ" altLang="cs-CZ" dirty="0"/>
              <a:t>Ztráta volní kontroly defekace a střevních plynů přes anální sfinkter</a:t>
            </a:r>
          </a:p>
          <a:p>
            <a:r>
              <a:rPr lang="cs-CZ" altLang="cs-CZ" dirty="0">
                <a:solidFill>
                  <a:srgbClr val="C00000"/>
                </a:solidFill>
              </a:rPr>
              <a:t>Parciální (částečná)</a:t>
            </a:r>
            <a:r>
              <a:rPr lang="cs-CZ" altLang="cs-CZ" dirty="0"/>
              <a:t> </a:t>
            </a:r>
          </a:p>
          <a:p>
            <a:pPr lvl="1"/>
            <a:r>
              <a:rPr lang="cs-CZ" altLang="cs-CZ" dirty="0"/>
              <a:t>neschopnost zabránit odchodu plynů a malému množství stolice, nebo při průjmovité stolici</a:t>
            </a:r>
          </a:p>
          <a:p>
            <a:r>
              <a:rPr lang="cs-CZ" altLang="cs-CZ" dirty="0">
                <a:solidFill>
                  <a:srgbClr val="C00000"/>
                </a:solidFill>
              </a:rPr>
              <a:t>Celková</a:t>
            </a:r>
          </a:p>
          <a:p>
            <a:pPr lvl="1"/>
            <a:r>
              <a:rPr lang="cs-CZ" altLang="cs-CZ" dirty="0"/>
              <a:t>Neschopnost kontrolovat odchod stolice normální konzistence (demence)</a:t>
            </a:r>
          </a:p>
          <a:p>
            <a:pPr>
              <a:buFontTx/>
              <a:buNone/>
            </a:pPr>
            <a:endParaRPr lang="cs-CZ" altLang="cs-CZ" dirty="0"/>
          </a:p>
        </p:txBody>
      </p:sp>
      <p:pic>
        <p:nvPicPr>
          <p:cNvPr id="9" name="Zvuk 1">
            <a:hlinkClick r:id="" action="ppaction://media"/>
            <a:extLst>
              <a:ext uri="{FF2B5EF4-FFF2-40B4-BE49-F238E27FC236}">
                <a16:creationId xmlns:a16="http://schemas.microsoft.com/office/drawing/2014/main" id="{232E433F-BF54-B25C-4EFA-87DEFA6A93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33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49"/>
    </mc:Choice>
    <mc:Fallback>
      <p:transition spd="slow" advTm="79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C03C07-6AF1-4E9F-DBEB-ADF285533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359" y="942268"/>
            <a:ext cx="10515600" cy="914330"/>
          </a:xfrm>
        </p:spPr>
        <p:txBody>
          <a:bodyPr/>
          <a:lstStyle/>
          <a:p>
            <a:r>
              <a:rPr lang="cs-CZ" altLang="cs-CZ" dirty="0">
                <a:solidFill>
                  <a:srgbClr val="C00000"/>
                </a:solidFill>
              </a:rPr>
              <a:t>Inkontinence stolice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BBD783-5AF5-F7C7-1DCD-EFE691E58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4434"/>
            <a:ext cx="12192000" cy="375331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6D11035E-9950-54EB-88D9-74680A7F2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44" y="222939"/>
            <a:ext cx="2743206" cy="719329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645357FC-0352-434F-AD57-DC03EFC23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850" y="2354798"/>
            <a:ext cx="10515600" cy="3560934"/>
          </a:xfrm>
        </p:spPr>
        <p:txBody>
          <a:bodyPr/>
          <a:lstStyle/>
          <a:p>
            <a:r>
              <a:rPr lang="cs-CZ" altLang="cs-CZ" dirty="0"/>
              <a:t>Narušená funkce análních svěračů nebo jejich inervace – neuromuskulární poruchy, poranění páteře, TU zevního svěrače, demence</a:t>
            </a:r>
          </a:p>
          <a:p>
            <a:r>
              <a:rPr lang="cs-CZ" altLang="cs-CZ" dirty="0"/>
              <a:t>Vážný psychický problém – sociální izolace</a:t>
            </a:r>
          </a:p>
          <a:p>
            <a:r>
              <a:rPr lang="cs-CZ" altLang="cs-CZ" dirty="0"/>
              <a:t>Zajistit dostatek pomůcek – jednorázové plenkové kalhotky, podložky, toaletní vozík k lůžku</a:t>
            </a:r>
          </a:p>
          <a:p>
            <a:r>
              <a:rPr lang="cs-CZ" altLang="cs-CZ" dirty="0"/>
              <a:t>Častá hygiena a ošetření konečníku – ochranné pasty – </a:t>
            </a:r>
            <a:r>
              <a:rPr lang="cs-CZ" altLang="cs-CZ" dirty="0" err="1"/>
              <a:t>Menalind</a:t>
            </a:r>
            <a:r>
              <a:rPr lang="cs-CZ" altLang="cs-CZ" dirty="0"/>
              <a:t>, </a:t>
            </a:r>
            <a:r>
              <a:rPr lang="cs-CZ" altLang="cs-CZ" dirty="0" err="1"/>
              <a:t>Imazol</a:t>
            </a:r>
            <a:r>
              <a:rPr lang="cs-CZ" altLang="cs-CZ" dirty="0"/>
              <a:t>, … </a:t>
            </a:r>
          </a:p>
        </p:txBody>
      </p:sp>
      <p:pic>
        <p:nvPicPr>
          <p:cNvPr id="10" name="Zvuk 1">
            <a:hlinkClick r:id="" action="ppaction://media"/>
            <a:extLst>
              <a:ext uri="{FF2B5EF4-FFF2-40B4-BE49-F238E27FC236}">
                <a16:creationId xmlns:a16="http://schemas.microsoft.com/office/drawing/2014/main" id="{5A12E558-A6BF-5423-A600-ECDA121337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0416" y="59391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18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49"/>
    </mc:Choice>
    <mc:Fallback>
      <p:transition spd="slow" advTm="79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5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C03C07-6AF1-4E9F-DBEB-ADF285533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359" y="942268"/>
            <a:ext cx="10515600" cy="914330"/>
          </a:xfrm>
        </p:spPr>
        <p:txBody>
          <a:bodyPr/>
          <a:lstStyle/>
          <a:p>
            <a:r>
              <a:rPr lang="cs-CZ" altLang="cs-CZ" sz="4400" dirty="0">
                <a:solidFill>
                  <a:srgbClr val="C00000"/>
                </a:solidFill>
              </a:rPr>
              <a:t>Pomůcky pro nemocné s inkontinencí stolice</a:t>
            </a:r>
            <a:endParaRPr lang="cs-CZ" dirty="0">
              <a:solidFill>
                <a:srgbClr val="C0000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BBD783-5AF5-F7C7-1DCD-EFE691E58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4434"/>
            <a:ext cx="12192000" cy="375331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6D11035E-9950-54EB-88D9-74680A7F2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44" y="222939"/>
            <a:ext cx="2743206" cy="719329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33FC4730-9A46-B838-FE35-C003399AA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56" y="2283723"/>
            <a:ext cx="10515600" cy="3494908"/>
          </a:xfrm>
        </p:spPr>
        <p:txBody>
          <a:bodyPr/>
          <a:lstStyle/>
          <a:p>
            <a:r>
              <a:rPr lang="cs-CZ" altLang="cs-CZ" dirty="0"/>
              <a:t>plenkové kalhotky (pro mobilní x imobilní P.)</a:t>
            </a:r>
          </a:p>
          <a:p>
            <a:r>
              <a:rPr lang="cs-CZ" altLang="cs-CZ" dirty="0"/>
              <a:t>spodní kalhotky s vložkou </a:t>
            </a:r>
          </a:p>
          <a:p>
            <a:r>
              <a:rPr lang="cs-CZ" altLang="cs-CZ" dirty="0"/>
              <a:t>speciální savé podložky</a:t>
            </a:r>
          </a:p>
          <a:p>
            <a:endParaRPr lang="cs-CZ" altLang="cs-CZ" dirty="0"/>
          </a:p>
          <a:p>
            <a:pPr>
              <a:buFontTx/>
              <a:buNone/>
            </a:pPr>
            <a:endParaRPr lang="cs-CZ" altLang="cs-CZ" dirty="0"/>
          </a:p>
        </p:txBody>
      </p:sp>
      <p:pic>
        <p:nvPicPr>
          <p:cNvPr id="10" name="Picture 4" descr="Plenkové kalhotky">
            <a:extLst>
              <a:ext uri="{FF2B5EF4-FFF2-40B4-BE49-F238E27FC236}">
                <a16:creationId xmlns:a16="http://schemas.microsoft.com/office/drawing/2014/main" id="{EBAE6359-53BD-8ADC-FE47-F7B30B415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94" y="2863119"/>
            <a:ext cx="4787900" cy="261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Zvuk 1">
            <a:hlinkClick r:id="" action="ppaction://media"/>
            <a:extLst>
              <a:ext uri="{FF2B5EF4-FFF2-40B4-BE49-F238E27FC236}">
                <a16:creationId xmlns:a16="http://schemas.microsoft.com/office/drawing/2014/main" id="{9276585C-E2CF-80B7-FE05-9D74C4359D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36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49"/>
    </mc:Choice>
    <mc:Fallback>
      <p:transition spd="slow" advTm="79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C03C07-6AF1-4E9F-DBEB-ADF285533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359" y="942268"/>
            <a:ext cx="10515600" cy="914330"/>
          </a:xfrm>
        </p:spPr>
        <p:txBody>
          <a:bodyPr/>
          <a:lstStyle/>
          <a:p>
            <a:r>
              <a:rPr lang="cs-CZ" altLang="cs-CZ" dirty="0">
                <a:solidFill>
                  <a:srgbClr val="C00000"/>
                </a:solidFill>
              </a:rPr>
              <a:t>Rektální katétry</a:t>
            </a:r>
            <a:endParaRPr lang="cs-CZ" dirty="0">
              <a:solidFill>
                <a:srgbClr val="C0000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BBD783-5AF5-F7C7-1DCD-EFE691E58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4434"/>
            <a:ext cx="12192000" cy="375331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6D11035E-9950-54EB-88D9-74680A7F2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44" y="222939"/>
            <a:ext cx="2743206" cy="719329"/>
          </a:xfrm>
          <a:prstGeom prst="rect">
            <a:avLst/>
          </a:prstGeom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3DD0E40-825E-5C58-3939-92AB1A50E848}"/>
              </a:ext>
            </a:extLst>
          </p:cNvPr>
          <p:cNvSpPr txBox="1">
            <a:spLocks/>
          </p:cNvSpPr>
          <p:nvPr/>
        </p:nvSpPr>
        <p:spPr>
          <a:xfrm>
            <a:off x="753359" y="2556591"/>
            <a:ext cx="10515600" cy="2102660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dirty="0">
                <a:solidFill>
                  <a:srgbClr val="C00000"/>
                </a:solidFill>
              </a:rPr>
              <a:t>U P. s fekální inkontinencí, průjmovitá stolice u imobilních P.</a:t>
            </a:r>
          </a:p>
          <a:p>
            <a:r>
              <a:rPr lang="cs-CZ" altLang="cs-CZ" dirty="0"/>
              <a:t>Snižuje riziko vzniku dekubitů</a:t>
            </a:r>
          </a:p>
          <a:p>
            <a:r>
              <a:rPr lang="cs-CZ" altLang="cs-CZ" dirty="0"/>
              <a:t>Flexi-</a:t>
            </a:r>
            <a:r>
              <a:rPr lang="cs-CZ" altLang="cs-CZ" dirty="0" err="1"/>
              <a:t>Seal</a:t>
            </a:r>
            <a:r>
              <a:rPr lang="cs-CZ" altLang="cs-CZ" dirty="0"/>
              <a:t>, </a:t>
            </a:r>
            <a:r>
              <a:rPr lang="cs-CZ" altLang="cs-CZ" dirty="0" err="1"/>
              <a:t>ActiFlo</a:t>
            </a:r>
            <a:r>
              <a:rPr lang="cs-CZ" altLang="cs-CZ" dirty="0"/>
              <a:t>, …</a:t>
            </a:r>
          </a:p>
          <a:p>
            <a:endParaRPr lang="cs-CZ" altLang="cs-CZ" dirty="0"/>
          </a:p>
          <a:p>
            <a:endParaRPr lang="cs-CZ" altLang="cs-CZ" dirty="0"/>
          </a:p>
        </p:txBody>
      </p:sp>
      <p:pic>
        <p:nvPicPr>
          <p:cNvPr id="9" name="Zvuk 1">
            <a:hlinkClick r:id="" action="ppaction://media"/>
            <a:extLst>
              <a:ext uri="{FF2B5EF4-FFF2-40B4-BE49-F238E27FC236}">
                <a16:creationId xmlns:a16="http://schemas.microsoft.com/office/drawing/2014/main" id="{35624BBB-0366-2428-E9B2-95D5634F70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67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49"/>
    </mc:Choice>
    <mc:Fallback>
      <p:transition spd="slow" advTm="79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C03C07-6AF1-4E9F-DBEB-ADF285533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564" y="749939"/>
            <a:ext cx="10515600" cy="914330"/>
          </a:xfrm>
        </p:spPr>
        <p:txBody>
          <a:bodyPr/>
          <a:lstStyle/>
          <a:p>
            <a:r>
              <a:rPr lang="cs-CZ" altLang="cs-CZ" dirty="0">
                <a:solidFill>
                  <a:srgbClr val="C00000"/>
                </a:solidFill>
              </a:rPr>
              <a:t>Řízení defekace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BBD783-5AF5-F7C7-1DCD-EFE691E58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2669"/>
            <a:ext cx="12192000" cy="375331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6D11035E-9950-54EB-88D9-74680A7F2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44" y="222939"/>
            <a:ext cx="2743206" cy="719329"/>
          </a:xfrm>
          <a:prstGeom prst="rect">
            <a:avLst/>
          </a:prstGeom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F936606B-4F1C-CAF3-3248-F754582D77AA}"/>
              </a:ext>
            </a:extLst>
          </p:cNvPr>
          <p:cNvSpPr txBox="1">
            <a:spLocks/>
          </p:cNvSpPr>
          <p:nvPr/>
        </p:nvSpPr>
        <p:spPr>
          <a:xfrm>
            <a:off x="490979" y="2191269"/>
            <a:ext cx="10515600" cy="3916792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dirty="0"/>
              <a:t>Při defekaci vnější svěrač vlivem vůle ochabuje</a:t>
            </a:r>
          </a:p>
          <a:p>
            <a:r>
              <a:rPr lang="cs-CZ" altLang="cs-CZ" dirty="0"/>
              <a:t>Vytlačení stolice napomáhá</a:t>
            </a:r>
          </a:p>
          <a:p>
            <a:pPr lvl="1"/>
            <a:r>
              <a:rPr lang="cs-CZ" altLang="cs-CZ" dirty="0"/>
              <a:t>kontrakce břišních svalů a bránice, zvýšení břišního tlaku a kontrakce svalů pánevního dna (musculus levator ani)</a:t>
            </a:r>
          </a:p>
          <a:p>
            <a:r>
              <a:rPr lang="cs-CZ" altLang="cs-CZ" dirty="0"/>
              <a:t>Potlačení defekačního reflexu</a:t>
            </a:r>
          </a:p>
          <a:p>
            <a:pPr lvl="1"/>
            <a:r>
              <a:rPr lang="cs-CZ" altLang="cs-CZ" dirty="0"/>
              <a:t>vymizení při potlačení nucení na stolici – za několik hodin opětovné nucení na stolici – </a:t>
            </a:r>
            <a:r>
              <a:rPr lang="cs-CZ" altLang="cs-CZ" u="sng" dirty="0">
                <a:solidFill>
                  <a:srgbClr val="C00000"/>
                </a:solidFill>
              </a:rPr>
              <a:t>opakované potlačení  - dilatace střeva – obstipace.</a:t>
            </a:r>
          </a:p>
        </p:txBody>
      </p:sp>
      <p:pic>
        <p:nvPicPr>
          <p:cNvPr id="15" name="Zvuk 2">
            <a:hlinkClick r:id="" action="ppaction://media"/>
            <a:extLst>
              <a:ext uri="{FF2B5EF4-FFF2-40B4-BE49-F238E27FC236}">
                <a16:creationId xmlns:a16="http://schemas.microsoft.com/office/drawing/2014/main" id="{32AEF888-682C-3462-76CB-D0D1494E09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6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649"/>
    </mc:Choice>
    <mc:Fallback xmlns="">
      <p:transition spd="slow" advTm="79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9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C03C07-6AF1-4E9F-DBEB-ADF285533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359" y="942268"/>
            <a:ext cx="10515600" cy="914330"/>
          </a:xfrm>
        </p:spPr>
        <p:txBody>
          <a:bodyPr/>
          <a:lstStyle/>
          <a:p>
            <a:r>
              <a:rPr lang="cs-CZ" altLang="cs-CZ" dirty="0">
                <a:solidFill>
                  <a:srgbClr val="C00000"/>
                </a:solidFill>
              </a:rPr>
              <a:t>Flexi – </a:t>
            </a:r>
            <a:r>
              <a:rPr lang="cs-CZ" altLang="cs-CZ" dirty="0" err="1">
                <a:solidFill>
                  <a:srgbClr val="C00000"/>
                </a:solidFill>
              </a:rPr>
              <a:t>Seal</a:t>
            </a:r>
            <a:r>
              <a:rPr lang="cs-CZ" altLang="cs-CZ" dirty="0">
                <a:solidFill>
                  <a:srgbClr val="C00000"/>
                </a:solidFill>
              </a:rPr>
              <a:t> - rektální katétr</a:t>
            </a:r>
            <a:endParaRPr lang="cs-CZ" dirty="0">
              <a:solidFill>
                <a:srgbClr val="C0000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BBD783-5AF5-F7C7-1DCD-EFE691E58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4434"/>
            <a:ext cx="12192000" cy="375331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6D11035E-9950-54EB-88D9-74680A7F2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44" y="222939"/>
            <a:ext cx="2743206" cy="719329"/>
          </a:xfrm>
          <a:prstGeom prst="rect">
            <a:avLst/>
          </a:prstGeom>
        </p:spPr>
      </p:pic>
      <p:sp>
        <p:nvSpPr>
          <p:cNvPr id="6" name="Zástupný symbol pro text 8">
            <a:extLst>
              <a:ext uri="{FF2B5EF4-FFF2-40B4-BE49-F238E27FC236}">
                <a16:creationId xmlns:a16="http://schemas.microsoft.com/office/drawing/2014/main" id="{18FD4C9F-75F1-E069-F963-683F6B817B0B}"/>
              </a:ext>
            </a:extLst>
          </p:cNvPr>
          <p:cNvSpPr txBox="1">
            <a:spLocks/>
          </p:cNvSpPr>
          <p:nvPr/>
        </p:nvSpPr>
        <p:spPr>
          <a:xfrm>
            <a:off x="674868" y="1750700"/>
            <a:ext cx="3484283" cy="4221110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  <a:defRPr/>
            </a:pPr>
            <a:endParaRPr lang="cs-CZ" altLang="cs-CZ" dirty="0"/>
          </a:p>
          <a:p>
            <a:pPr marL="342900" indent="-342900">
              <a:defRPr/>
            </a:pPr>
            <a:r>
              <a:rPr lang="cs-CZ" altLang="cs-CZ" dirty="0"/>
              <a:t>45 ml FR na nafouknutí balónku</a:t>
            </a:r>
          </a:p>
          <a:p>
            <a:pPr marL="342900" indent="-342900">
              <a:defRPr/>
            </a:pPr>
            <a:r>
              <a:rPr lang="cs-CZ" altLang="cs-CZ" dirty="0"/>
              <a:t>Maximálně 29 dnů, vstup pro irigaci</a:t>
            </a:r>
          </a:p>
          <a:p>
            <a:pPr marL="342900" indent="-342900">
              <a:defRPr/>
            </a:pPr>
            <a:r>
              <a:rPr lang="cs-CZ" altLang="cs-CZ" dirty="0"/>
              <a:t>Systém + 3 sběrné sáčky,   10 ks sáčků</a:t>
            </a:r>
          </a:p>
        </p:txBody>
      </p:sp>
      <p:pic>
        <p:nvPicPr>
          <p:cNvPr id="7" name="Picture 8" descr="http://www.exhausmed.com/nouveautes/Flexi_Seal/Flexi.seal.gif">
            <a:hlinkClick r:id="rId6"/>
            <a:extLst>
              <a:ext uri="{FF2B5EF4-FFF2-40B4-BE49-F238E27FC236}">
                <a16:creationId xmlns:a16="http://schemas.microsoft.com/office/drawing/2014/main" id="{C189C8B0-556B-54FB-07DF-A85EDE3F3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703" y="2137655"/>
            <a:ext cx="7632700" cy="358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Zvuk 1">
            <a:hlinkClick r:id="" action="ppaction://media"/>
            <a:extLst>
              <a:ext uri="{FF2B5EF4-FFF2-40B4-BE49-F238E27FC236}">
                <a16:creationId xmlns:a16="http://schemas.microsoft.com/office/drawing/2014/main" id="{001D2423-22DF-8C94-FB85-636532BA2F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98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49"/>
    </mc:Choice>
    <mc:Fallback>
      <p:transition spd="slow" advTm="79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C03C07-6AF1-4E9F-DBEB-ADF285533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359" y="942268"/>
            <a:ext cx="10515600" cy="914330"/>
          </a:xfrm>
        </p:spPr>
        <p:txBody>
          <a:bodyPr/>
          <a:lstStyle/>
          <a:p>
            <a:r>
              <a:rPr lang="cs-CZ" altLang="cs-CZ" dirty="0">
                <a:solidFill>
                  <a:srgbClr val="C00000"/>
                </a:solidFill>
              </a:rPr>
              <a:t>Flexi – </a:t>
            </a:r>
            <a:r>
              <a:rPr lang="cs-CZ" altLang="cs-CZ" dirty="0" err="1">
                <a:solidFill>
                  <a:srgbClr val="C00000"/>
                </a:solidFill>
              </a:rPr>
              <a:t>Seal</a:t>
            </a:r>
            <a:r>
              <a:rPr lang="cs-CZ" altLang="cs-CZ" dirty="0">
                <a:solidFill>
                  <a:srgbClr val="C00000"/>
                </a:solidFill>
              </a:rPr>
              <a:t> - zavedení a naplnění balónku</a:t>
            </a:r>
            <a:endParaRPr lang="cs-CZ" dirty="0">
              <a:solidFill>
                <a:srgbClr val="C0000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BBD783-5AF5-F7C7-1DCD-EFE691E58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4434"/>
            <a:ext cx="12192000" cy="375331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6D11035E-9950-54EB-88D9-74680A7F2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44" y="222939"/>
            <a:ext cx="2743206" cy="719329"/>
          </a:xfrm>
          <a:prstGeom prst="rect">
            <a:avLst/>
          </a:prstGeom>
        </p:spPr>
      </p:pic>
      <p:pic>
        <p:nvPicPr>
          <p:cNvPr id="3" name="Picture 6" descr="http://www.hindawi.com/isrn/surgery/2012/942437.fig.002.jpg">
            <a:hlinkClick r:id="rId6"/>
            <a:extLst>
              <a:ext uri="{FF2B5EF4-FFF2-40B4-BE49-F238E27FC236}">
                <a16:creationId xmlns:a16="http://schemas.microsoft.com/office/drawing/2014/main" id="{D47EC86C-7CD2-26B3-C493-9261BD029F0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179" y="1856598"/>
            <a:ext cx="4558056" cy="4330153"/>
          </a:xfrm>
        </p:spPr>
      </p:pic>
      <p:pic>
        <p:nvPicPr>
          <p:cNvPr id="9" name="Zvuk 1">
            <a:hlinkClick r:id="" action="ppaction://media"/>
            <a:extLst>
              <a:ext uri="{FF2B5EF4-FFF2-40B4-BE49-F238E27FC236}">
                <a16:creationId xmlns:a16="http://schemas.microsoft.com/office/drawing/2014/main" id="{B20247C8-7BD0-B151-3174-DA8FC48681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040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49"/>
    </mc:Choice>
    <mc:Fallback>
      <p:transition spd="slow" advTm="79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C03C07-6AF1-4E9F-DBEB-ADF285533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777" y="808427"/>
            <a:ext cx="10515600" cy="914330"/>
          </a:xfrm>
        </p:spPr>
        <p:txBody>
          <a:bodyPr/>
          <a:lstStyle/>
          <a:p>
            <a:r>
              <a:rPr lang="cs-CZ" altLang="cs-CZ" dirty="0" err="1">
                <a:solidFill>
                  <a:srgbClr val="C00000"/>
                </a:solidFill>
              </a:rPr>
              <a:t>ActiFlo</a:t>
            </a:r>
            <a:r>
              <a:rPr lang="cs-CZ" altLang="cs-CZ" dirty="0">
                <a:solidFill>
                  <a:srgbClr val="C00000"/>
                </a:solidFill>
              </a:rPr>
              <a:t> – rektální katétr</a:t>
            </a:r>
            <a:endParaRPr lang="cs-CZ" dirty="0">
              <a:solidFill>
                <a:srgbClr val="C0000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BBD783-5AF5-F7C7-1DCD-EFE691E58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4434"/>
            <a:ext cx="12192000" cy="375331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6D11035E-9950-54EB-88D9-74680A7F2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44" y="222939"/>
            <a:ext cx="2743206" cy="719329"/>
          </a:xfrm>
          <a:prstGeom prst="rect">
            <a:avLst/>
          </a:prstGeom>
        </p:spPr>
      </p:pic>
      <p:sp>
        <p:nvSpPr>
          <p:cNvPr id="11" name="Zástupný symbol pro text 8">
            <a:extLst>
              <a:ext uri="{FF2B5EF4-FFF2-40B4-BE49-F238E27FC236}">
                <a16:creationId xmlns:a16="http://schemas.microsoft.com/office/drawing/2014/main" id="{23016CDC-A0AC-D847-6B83-6BCE793A8843}"/>
              </a:ext>
            </a:extLst>
          </p:cNvPr>
          <p:cNvSpPr txBox="1">
            <a:spLocks/>
          </p:cNvSpPr>
          <p:nvPr/>
        </p:nvSpPr>
        <p:spPr bwMode="auto">
          <a:xfrm>
            <a:off x="260742" y="1956982"/>
            <a:ext cx="10709635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cs-CZ" altLang="cs-CZ" sz="2800" dirty="0"/>
              <a:t>Maximální doba zavedení 29 dnů</a:t>
            </a:r>
          </a:p>
          <a:p>
            <a:r>
              <a:rPr lang="cs-CZ" altLang="cs-CZ" sz="2800" dirty="0"/>
              <a:t>Sběrný sáček jednorázový nebo vypouštěcí</a:t>
            </a:r>
          </a:p>
          <a:p>
            <a:r>
              <a:rPr lang="cs-CZ" altLang="cs-CZ" sz="2800" dirty="0"/>
              <a:t>Irigační set</a:t>
            </a:r>
          </a:p>
          <a:p>
            <a:r>
              <a:rPr lang="cs-CZ" altLang="cs-CZ" sz="2800" dirty="0" err="1">
                <a:hlinkClick r:id="rId6"/>
              </a:rPr>
              <a:t>Actiflo</a:t>
            </a:r>
            <a:r>
              <a:rPr lang="cs-CZ" altLang="cs-CZ" sz="2800" dirty="0">
                <a:hlinkClick r:id="rId6"/>
              </a:rPr>
              <a:t> 2/7- aplikace rektálního katetru (CZ) - YouTube</a:t>
            </a:r>
            <a:endParaRPr lang="cs-CZ" altLang="cs-CZ" sz="2800" dirty="0"/>
          </a:p>
          <a:p>
            <a:endParaRPr lang="cs-CZ" altLang="cs-CZ" dirty="0"/>
          </a:p>
        </p:txBody>
      </p:sp>
      <p:pic>
        <p:nvPicPr>
          <p:cNvPr id="12" name="Zvuk 1">
            <a:hlinkClick r:id="" action="ppaction://media"/>
            <a:extLst>
              <a:ext uri="{FF2B5EF4-FFF2-40B4-BE49-F238E27FC236}">
                <a16:creationId xmlns:a16="http://schemas.microsoft.com/office/drawing/2014/main" id="{30AE379D-EFCE-F587-6434-0571F616FB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  <p:pic>
        <p:nvPicPr>
          <p:cNvPr id="13" name="Picture 2" descr="ActiFlo">
            <a:extLst>
              <a:ext uri="{FF2B5EF4-FFF2-40B4-BE49-F238E27FC236}">
                <a16:creationId xmlns:a16="http://schemas.microsoft.com/office/drawing/2014/main" id="{9C5384C8-AA06-93B5-FDF3-AC503DF03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383" y="2929326"/>
            <a:ext cx="2555875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ActiFlo">
            <a:extLst>
              <a:ext uri="{FF2B5EF4-FFF2-40B4-BE49-F238E27FC236}">
                <a16:creationId xmlns:a16="http://schemas.microsoft.com/office/drawing/2014/main" id="{96ACD2AB-C3FE-D000-831F-BDDCA40745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47994"/>
            <a:ext cx="3810000" cy="3009900"/>
          </a:xfrm>
          <a:noFill/>
        </p:spPr>
      </p:pic>
    </p:spTree>
    <p:extLst>
      <p:ext uri="{BB962C8B-B14F-4D97-AF65-F5344CB8AC3E}">
        <p14:creationId xmlns:p14="http://schemas.microsoft.com/office/powerpoint/2010/main" val="3671968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49"/>
    </mc:Choice>
    <mc:Fallback>
      <p:transition spd="slow" advTm="79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C03C07-6AF1-4E9F-DBEB-ADF285533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676" y="686180"/>
            <a:ext cx="10515600" cy="914330"/>
          </a:xfrm>
        </p:spPr>
        <p:txBody>
          <a:bodyPr/>
          <a:lstStyle/>
          <a:p>
            <a:r>
              <a:rPr lang="cs-CZ" altLang="cs-CZ" dirty="0">
                <a:solidFill>
                  <a:srgbClr val="C00000"/>
                </a:solidFill>
              </a:rPr>
              <a:t>Plynatost</a:t>
            </a:r>
            <a:endParaRPr lang="cs-CZ" dirty="0">
              <a:solidFill>
                <a:srgbClr val="C0000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BBD783-5AF5-F7C7-1DCD-EFE691E58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4434"/>
            <a:ext cx="12192000" cy="375331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6D11035E-9950-54EB-88D9-74680A7F2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44" y="222939"/>
            <a:ext cx="2743206" cy="719329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0E13A1DB-9CFC-4797-2540-02F301BC5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676" y="1722757"/>
            <a:ext cx="10515600" cy="3999313"/>
          </a:xfrm>
        </p:spPr>
        <p:txBody>
          <a:bodyPr/>
          <a:lstStyle/>
          <a:p>
            <a:r>
              <a:rPr lang="cs-CZ" altLang="cs-CZ" dirty="0">
                <a:solidFill>
                  <a:srgbClr val="C00000"/>
                </a:solidFill>
              </a:rPr>
              <a:t>Nadměrné množství plynů ve střevech – rozpětí a nafouknutí střev - </a:t>
            </a:r>
            <a:r>
              <a:rPr lang="cs-CZ" altLang="cs-CZ" b="1" dirty="0">
                <a:solidFill>
                  <a:srgbClr val="C00000"/>
                </a:solidFill>
              </a:rPr>
              <a:t>meteorismus</a:t>
            </a:r>
          </a:p>
          <a:p>
            <a:r>
              <a:rPr lang="cs-CZ" altLang="cs-CZ" dirty="0">
                <a:solidFill>
                  <a:srgbClr val="C00000"/>
                </a:solidFill>
              </a:rPr>
              <a:t>Zvýšený odchod plynů – </a:t>
            </a:r>
            <a:r>
              <a:rPr lang="cs-CZ" altLang="cs-CZ" b="1" dirty="0">
                <a:solidFill>
                  <a:srgbClr val="C00000"/>
                </a:solidFill>
              </a:rPr>
              <a:t>flatulence</a:t>
            </a:r>
          </a:p>
          <a:p>
            <a:r>
              <a:rPr lang="cs-CZ" altLang="cs-CZ" dirty="0"/>
              <a:t>Za 24hod se u dospělého člověka vytvoří 7-10 l plynu ve střevě</a:t>
            </a:r>
          </a:p>
          <a:p>
            <a:r>
              <a:rPr lang="cs-CZ" altLang="cs-CZ" dirty="0"/>
              <a:t>Vliv jídel: po luštěninách, kapustě,..</a:t>
            </a:r>
          </a:p>
          <a:p>
            <a:r>
              <a:rPr lang="cs-CZ" altLang="cs-CZ" dirty="0"/>
              <a:t>Vliv </a:t>
            </a:r>
            <a:r>
              <a:rPr lang="cs-CZ" altLang="cs-CZ" dirty="0" err="1"/>
              <a:t>chir.výkonů</a:t>
            </a:r>
            <a:r>
              <a:rPr lang="cs-CZ" altLang="cs-CZ" dirty="0"/>
              <a:t> – anestetika, vlastní výkon</a:t>
            </a:r>
          </a:p>
          <a:p>
            <a:r>
              <a:rPr lang="cs-CZ" altLang="cs-CZ" dirty="0"/>
              <a:t>Dietní změny, chyby</a:t>
            </a:r>
          </a:p>
          <a:p>
            <a:r>
              <a:rPr lang="cs-CZ" altLang="cs-CZ" dirty="0"/>
              <a:t>Strach, úzkost</a:t>
            </a:r>
          </a:p>
        </p:txBody>
      </p:sp>
      <p:pic>
        <p:nvPicPr>
          <p:cNvPr id="8" name="Zvuk 1">
            <a:hlinkClick r:id="" action="ppaction://media"/>
            <a:extLst>
              <a:ext uri="{FF2B5EF4-FFF2-40B4-BE49-F238E27FC236}">
                <a16:creationId xmlns:a16="http://schemas.microsoft.com/office/drawing/2014/main" id="{E4FDF14F-4999-A532-2F33-B156908960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026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49"/>
    </mc:Choice>
    <mc:Fallback>
      <p:transition spd="slow" advTm="79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C03C07-6AF1-4E9F-DBEB-ADF285533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676" y="686180"/>
            <a:ext cx="10515600" cy="914330"/>
          </a:xfrm>
        </p:spPr>
        <p:txBody>
          <a:bodyPr/>
          <a:lstStyle/>
          <a:p>
            <a:r>
              <a:rPr lang="cs-CZ" altLang="cs-CZ" dirty="0">
                <a:solidFill>
                  <a:srgbClr val="C00000"/>
                </a:solidFill>
              </a:rPr>
              <a:t>Hemoroidy </a:t>
            </a:r>
            <a:endParaRPr lang="cs-CZ" dirty="0">
              <a:solidFill>
                <a:srgbClr val="C0000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BBD783-5AF5-F7C7-1DCD-EFE691E58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4434"/>
            <a:ext cx="12192000" cy="375331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6D11035E-9950-54EB-88D9-74680A7F2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44" y="222939"/>
            <a:ext cx="2743206" cy="719329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E72C6383-B8B6-9BA6-8AAD-E85177081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078" y="2100739"/>
            <a:ext cx="10515600" cy="3510366"/>
          </a:xfrm>
        </p:spPr>
        <p:txBody>
          <a:bodyPr/>
          <a:lstStyle/>
          <a:p>
            <a:r>
              <a:rPr lang="cs-CZ" altLang="cs-CZ" dirty="0">
                <a:solidFill>
                  <a:srgbClr val="C00000"/>
                </a:solidFill>
              </a:rPr>
              <a:t>Rozšířené žilky v anální oblasti</a:t>
            </a:r>
          </a:p>
          <a:p>
            <a:r>
              <a:rPr lang="cs-CZ" altLang="cs-CZ" dirty="0"/>
              <a:t>Vnitřní x vnější</a:t>
            </a:r>
          </a:p>
          <a:p>
            <a:r>
              <a:rPr lang="cs-CZ" altLang="cs-CZ" dirty="0"/>
              <a:t>Důsledek zvýšeného tlaku na anální oblast</a:t>
            </a:r>
          </a:p>
          <a:p>
            <a:pPr lvl="1"/>
            <a:r>
              <a:rPr lang="cs-CZ" altLang="cs-CZ" dirty="0"/>
              <a:t>u chronické zácpy, v těhotenství, při porodu, při obezitě</a:t>
            </a:r>
          </a:p>
          <a:p>
            <a:r>
              <a:rPr lang="cs-CZ" altLang="cs-CZ" dirty="0"/>
              <a:t>KO: bolest, svědění, krvácení</a:t>
            </a:r>
          </a:p>
          <a:p>
            <a:r>
              <a:rPr lang="cs-CZ" altLang="cs-CZ" dirty="0"/>
              <a:t>L: lokální anestetika – zmírnění bolesti, chirurgicky, laxancia</a:t>
            </a:r>
          </a:p>
        </p:txBody>
      </p:sp>
      <p:pic>
        <p:nvPicPr>
          <p:cNvPr id="12" name="Zvuk 1">
            <a:hlinkClick r:id="" action="ppaction://media"/>
            <a:extLst>
              <a:ext uri="{FF2B5EF4-FFF2-40B4-BE49-F238E27FC236}">
                <a16:creationId xmlns:a16="http://schemas.microsoft.com/office/drawing/2014/main" id="{C137BE10-2969-6E60-6F81-F939108580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776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49"/>
    </mc:Choice>
    <mc:Fallback>
      <p:transition spd="slow" advTm="79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5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C03C07-6AF1-4E9F-DBEB-ADF285533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078" y="906768"/>
            <a:ext cx="10515600" cy="914330"/>
          </a:xfrm>
        </p:spPr>
        <p:txBody>
          <a:bodyPr>
            <a:normAutofit fontScale="90000"/>
          </a:bodyPr>
          <a:lstStyle/>
          <a:p>
            <a:r>
              <a:rPr lang="cs-CZ" altLang="cs-CZ" sz="4400" dirty="0">
                <a:solidFill>
                  <a:srgbClr val="C00000"/>
                </a:solidFill>
              </a:rPr>
              <a:t>Zásady ošetřovatelské péče při zajištění vyprazdňování stolice</a:t>
            </a:r>
            <a:endParaRPr lang="cs-CZ" dirty="0">
              <a:solidFill>
                <a:srgbClr val="C0000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BBD783-5AF5-F7C7-1DCD-EFE691E58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4434"/>
            <a:ext cx="12192000" cy="375331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6D11035E-9950-54EB-88D9-74680A7F2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44" y="222939"/>
            <a:ext cx="2743206" cy="719329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38EAF9F2-3924-30CE-C864-B80765A6A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676" y="2090688"/>
            <a:ext cx="11162122" cy="410272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2400" dirty="0"/>
              <a:t>Podpora pravidelné defekace – </a:t>
            </a:r>
            <a:r>
              <a:rPr lang="cs-CZ" altLang="cs-CZ" sz="2400" u="sng" dirty="0"/>
              <a:t>soukromí</a:t>
            </a:r>
            <a:r>
              <a:rPr lang="cs-CZ" altLang="cs-CZ" sz="2400" dirty="0"/>
              <a:t>, výživa, tekutiny, cvičení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Zajistit způsob </a:t>
            </a:r>
            <a:r>
              <a:rPr lang="cs-CZ" altLang="cs-CZ" sz="2400" dirty="0" err="1"/>
              <a:t>vypr.stolice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Zhodnotit současný způsob vyprazdňování – anamnéza, informace týkající se vyprazdňování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Nácvik defekačního reflexu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Sledování a hodnocení stolice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Kontrola léků, které P. užívá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Dostatek pomůcek a hygienické péče o inkontinentní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Sledování soběstačnosti P. při vyprazdňování – podložní mísa, klozetový vozík, WC</a:t>
            </a:r>
          </a:p>
          <a:p>
            <a:pPr>
              <a:lnSpc>
                <a:spcPct val="90000"/>
              </a:lnSpc>
            </a:pPr>
            <a:endParaRPr lang="cs-CZ" altLang="cs-CZ" sz="2400" dirty="0"/>
          </a:p>
        </p:txBody>
      </p:sp>
      <p:pic>
        <p:nvPicPr>
          <p:cNvPr id="8" name="Zvuk 1">
            <a:hlinkClick r:id="" action="ppaction://media"/>
            <a:extLst>
              <a:ext uri="{FF2B5EF4-FFF2-40B4-BE49-F238E27FC236}">
                <a16:creationId xmlns:a16="http://schemas.microsoft.com/office/drawing/2014/main" id="{009A353E-DBF5-9153-7BB2-AD30D05E48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36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49"/>
    </mc:Choice>
    <mc:Fallback>
      <p:transition spd="slow" advTm="79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5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C03C07-6AF1-4E9F-DBEB-ADF285533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652" y="437399"/>
            <a:ext cx="10515600" cy="914330"/>
          </a:xfrm>
        </p:spPr>
        <p:txBody>
          <a:bodyPr>
            <a:normAutofit/>
          </a:bodyPr>
          <a:lstStyle/>
          <a:p>
            <a:r>
              <a:rPr lang="cs-CZ" altLang="cs-CZ" dirty="0">
                <a:solidFill>
                  <a:srgbClr val="C00000"/>
                </a:solidFill>
              </a:rPr>
              <a:t>Digitální vybavení stolice</a:t>
            </a:r>
            <a:endParaRPr lang="cs-CZ" dirty="0">
              <a:solidFill>
                <a:srgbClr val="C0000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BBD783-5AF5-F7C7-1DCD-EFE691E58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4434"/>
            <a:ext cx="12192000" cy="375331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6D11035E-9950-54EB-88D9-74680A7F2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44" y="222939"/>
            <a:ext cx="2743206" cy="719329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F14ADE59-9E30-D081-3D8E-3C4DA37976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766" y="1626097"/>
            <a:ext cx="11566689" cy="475425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000" u="sng" dirty="0">
                <a:solidFill>
                  <a:srgbClr val="C00000"/>
                </a:solidFill>
              </a:rPr>
              <a:t>Manuální vybavení tvrdé spečené stolice</a:t>
            </a:r>
            <a:r>
              <a:rPr lang="cs-CZ" altLang="cs-CZ" sz="2000" dirty="0">
                <a:solidFill>
                  <a:srgbClr val="C00000"/>
                </a:solidFill>
              </a:rPr>
              <a:t> (</a:t>
            </a:r>
            <a:r>
              <a:rPr lang="cs-CZ" altLang="cs-CZ" sz="2000" dirty="0" err="1">
                <a:solidFill>
                  <a:srgbClr val="C00000"/>
                </a:solidFill>
              </a:rPr>
              <a:t>skybala</a:t>
            </a:r>
            <a:r>
              <a:rPr lang="cs-CZ" altLang="cs-CZ" sz="2000" dirty="0">
                <a:solidFill>
                  <a:srgbClr val="C00000"/>
                </a:solidFill>
              </a:rPr>
              <a:t>), paradoxní průjem</a:t>
            </a:r>
          </a:p>
          <a:p>
            <a:pPr>
              <a:lnSpc>
                <a:spcPct val="80000"/>
              </a:lnSpc>
            </a:pPr>
            <a:r>
              <a:rPr lang="cs-CZ" altLang="cs-CZ" sz="2000" dirty="0">
                <a:solidFill>
                  <a:srgbClr val="C00000"/>
                </a:solidFill>
              </a:rPr>
              <a:t>Tlumit bolest – bolestivý výkon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Výkon provádí lékař nebo pověřená sestra</a:t>
            </a:r>
            <a:endParaRPr lang="cs-CZ" altLang="cs-CZ" sz="2000" b="1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b="1" dirty="0"/>
              <a:t>Pomůcky: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ochranné rukavice, lubrikační prostředek (vazelína), buničitá vata, emitní miska, ochranná absorpční rouška, podložní mísa</a:t>
            </a:r>
            <a:endParaRPr lang="cs-CZ" altLang="cs-CZ" sz="2000" b="1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b="1" dirty="0"/>
              <a:t>Postup: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poučení pacienta o výkonu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navléknutí rukavice - ukazovák pravé ruky natřít vazelínou a opatrně zasunout do konečníku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snažit stolici po kouskách vyjímat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úklid pomůcek a provedení záznamu o výkonu a do dokumentace 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dojde-li v průběhu výkonu k defekaci , necháme pacienta přirozeně vyprázdnit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při komplikacích výkon přerušíme a informujeme lékaře</a:t>
            </a:r>
          </a:p>
        </p:txBody>
      </p:sp>
      <p:pic>
        <p:nvPicPr>
          <p:cNvPr id="10" name="Zvuk 1">
            <a:hlinkClick r:id="" action="ppaction://media"/>
            <a:extLst>
              <a:ext uri="{FF2B5EF4-FFF2-40B4-BE49-F238E27FC236}">
                <a16:creationId xmlns:a16="http://schemas.microsoft.com/office/drawing/2014/main" id="{94662CB1-6C92-5E94-9C11-A388AC5F11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348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49"/>
    </mc:Choice>
    <mc:Fallback>
      <p:transition spd="slow" advTm="79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C03C07-6AF1-4E9F-DBEB-ADF285533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652" y="437399"/>
            <a:ext cx="10515600" cy="914330"/>
          </a:xfrm>
        </p:spPr>
        <p:txBody>
          <a:bodyPr>
            <a:normAutofit/>
          </a:bodyPr>
          <a:lstStyle/>
          <a:p>
            <a:r>
              <a:rPr lang="cs-CZ" altLang="cs-CZ" dirty="0">
                <a:solidFill>
                  <a:srgbClr val="C00000"/>
                </a:solidFill>
              </a:rPr>
              <a:t>Klyzma</a:t>
            </a:r>
            <a:endParaRPr lang="cs-CZ" dirty="0">
              <a:solidFill>
                <a:srgbClr val="C0000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BBD783-5AF5-F7C7-1DCD-EFE691E58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4434"/>
            <a:ext cx="12192000" cy="375331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6D11035E-9950-54EB-88D9-74680A7F2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44" y="222939"/>
            <a:ext cx="2743206" cy="719329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A6C6A192-38DD-6656-4205-14BEB6AA0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51" y="1985460"/>
            <a:ext cx="10766195" cy="3359538"/>
          </a:xfrm>
        </p:spPr>
        <p:txBody>
          <a:bodyPr/>
          <a:lstStyle/>
          <a:p>
            <a:r>
              <a:rPr lang="cs-CZ" altLang="cs-CZ" dirty="0">
                <a:solidFill>
                  <a:srgbClr val="C00000"/>
                </a:solidFill>
              </a:rPr>
              <a:t>Nálev tekutiny do konečníku a tlustého střeva</a:t>
            </a:r>
          </a:p>
          <a:p>
            <a:pPr lvl="1"/>
            <a:r>
              <a:rPr lang="cs-CZ" altLang="cs-CZ" dirty="0">
                <a:solidFill>
                  <a:srgbClr val="C00000"/>
                </a:solidFill>
              </a:rPr>
              <a:t>Očistné klyzma – vyplachuje střevo </a:t>
            </a:r>
          </a:p>
          <a:p>
            <a:pPr lvl="1"/>
            <a:r>
              <a:rPr lang="cs-CZ" altLang="cs-CZ" dirty="0">
                <a:solidFill>
                  <a:srgbClr val="C00000"/>
                </a:solidFill>
              </a:rPr>
              <a:t>Projímavé klyzma – změkčuje stolici </a:t>
            </a:r>
          </a:p>
          <a:p>
            <a:pPr lvl="1"/>
            <a:r>
              <a:rPr lang="cs-CZ" altLang="cs-CZ" dirty="0">
                <a:solidFill>
                  <a:srgbClr val="C00000"/>
                </a:solidFill>
              </a:rPr>
              <a:t>Léčebné klyzma – aplikace ordinovaného léku na sliznici tlustého střeva </a:t>
            </a:r>
          </a:p>
          <a:p>
            <a:pPr lvl="1"/>
            <a:r>
              <a:rPr lang="cs-CZ" altLang="cs-CZ" dirty="0">
                <a:solidFill>
                  <a:srgbClr val="C00000"/>
                </a:solidFill>
              </a:rPr>
              <a:t>Diagnostické klyzma – zavedení kontrastní látky do tlustého střeva </a:t>
            </a:r>
          </a:p>
          <a:p>
            <a:pPr lvl="1"/>
            <a:endParaRPr lang="cs-CZ" altLang="cs-CZ" dirty="0">
              <a:solidFill>
                <a:srgbClr val="C00000"/>
              </a:solidFill>
            </a:endParaRPr>
          </a:p>
          <a:p>
            <a:pPr lvl="1"/>
            <a:r>
              <a:rPr lang="cs-CZ" altLang="cs-CZ" dirty="0" err="1">
                <a:solidFill>
                  <a:srgbClr val="C00000"/>
                </a:solidFill>
              </a:rPr>
              <a:t>Mikroklyzma</a:t>
            </a:r>
            <a:r>
              <a:rPr lang="cs-CZ" altLang="cs-CZ" dirty="0">
                <a:solidFill>
                  <a:srgbClr val="C00000"/>
                </a:solidFill>
              </a:rPr>
              <a:t>, (kapénkové klyzma)</a:t>
            </a:r>
          </a:p>
          <a:p>
            <a:pPr lvl="1"/>
            <a:r>
              <a:rPr lang="cs-CZ" altLang="cs-CZ" dirty="0">
                <a:solidFill>
                  <a:srgbClr val="C00000"/>
                </a:solidFill>
              </a:rPr>
              <a:t>Klyzma do </a:t>
            </a:r>
            <a:r>
              <a:rPr lang="cs-CZ" altLang="cs-CZ" dirty="0" err="1">
                <a:solidFill>
                  <a:srgbClr val="C00000"/>
                </a:solidFill>
              </a:rPr>
              <a:t>stomie</a:t>
            </a:r>
            <a:endParaRPr lang="cs-CZ" altLang="cs-CZ" dirty="0">
              <a:solidFill>
                <a:srgbClr val="C00000"/>
              </a:solidFill>
            </a:endParaRPr>
          </a:p>
        </p:txBody>
      </p:sp>
      <p:pic>
        <p:nvPicPr>
          <p:cNvPr id="8" name="Zvuk 1">
            <a:hlinkClick r:id="" action="ppaction://media"/>
            <a:extLst>
              <a:ext uri="{FF2B5EF4-FFF2-40B4-BE49-F238E27FC236}">
                <a16:creationId xmlns:a16="http://schemas.microsoft.com/office/drawing/2014/main" id="{EE07F27E-3A30-FCE0-C844-DE26CCBC55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660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49"/>
    </mc:Choice>
    <mc:Fallback>
      <p:transition spd="slow" advTm="79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C03C07-6AF1-4E9F-DBEB-ADF285533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652" y="437399"/>
            <a:ext cx="10515600" cy="914330"/>
          </a:xfrm>
        </p:spPr>
        <p:txBody>
          <a:bodyPr>
            <a:normAutofit/>
          </a:bodyPr>
          <a:lstStyle/>
          <a:p>
            <a:r>
              <a:rPr lang="cs-CZ" altLang="cs-CZ" dirty="0">
                <a:solidFill>
                  <a:srgbClr val="C00000"/>
                </a:solidFill>
              </a:rPr>
              <a:t>Polohy nemocného při klyzmatu</a:t>
            </a:r>
            <a:endParaRPr lang="cs-CZ" dirty="0">
              <a:solidFill>
                <a:srgbClr val="C0000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BBD783-5AF5-F7C7-1DCD-EFE691E58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4434"/>
            <a:ext cx="12192000" cy="375331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6D11035E-9950-54EB-88D9-74680A7F2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44" y="222939"/>
            <a:ext cx="2743206" cy="719329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04D894B7-117F-1B16-3CDE-25C4EF5C1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384" y="2238945"/>
            <a:ext cx="10515600" cy="3806028"/>
          </a:xfrm>
        </p:spPr>
        <p:txBody>
          <a:bodyPr/>
          <a:lstStyle/>
          <a:p>
            <a:r>
              <a:rPr lang="cs-CZ" altLang="cs-CZ" dirty="0">
                <a:solidFill>
                  <a:srgbClr val="C00000"/>
                </a:solidFill>
              </a:rPr>
              <a:t>Poloha na </a:t>
            </a:r>
            <a:r>
              <a:rPr lang="cs-CZ" altLang="cs-CZ" b="1" dirty="0">
                <a:solidFill>
                  <a:srgbClr val="C00000"/>
                </a:solidFill>
              </a:rPr>
              <a:t>levém</a:t>
            </a:r>
            <a:r>
              <a:rPr lang="cs-CZ" altLang="cs-CZ" dirty="0">
                <a:solidFill>
                  <a:srgbClr val="C00000"/>
                </a:solidFill>
              </a:rPr>
              <a:t> boku s pokrčenými DK</a:t>
            </a:r>
          </a:p>
          <a:p>
            <a:pPr lvl="1"/>
            <a:r>
              <a:rPr lang="cs-CZ" altLang="cs-CZ" dirty="0"/>
              <a:t>Usnadňuje průtok tekutiny do střeva</a:t>
            </a:r>
          </a:p>
          <a:p>
            <a:r>
              <a:rPr lang="cs-CZ" altLang="cs-CZ" dirty="0"/>
              <a:t>(Poloha </a:t>
            </a:r>
            <a:r>
              <a:rPr lang="cs-CZ" altLang="cs-CZ" dirty="0" err="1"/>
              <a:t>kolenoprsní</a:t>
            </a:r>
            <a:r>
              <a:rPr lang="cs-CZ" altLang="cs-CZ" dirty="0"/>
              <a:t>)</a:t>
            </a:r>
          </a:p>
          <a:p>
            <a:r>
              <a:rPr lang="cs-CZ" altLang="cs-CZ" dirty="0">
                <a:solidFill>
                  <a:srgbClr val="C00000"/>
                </a:solidFill>
              </a:rPr>
              <a:t>Poloha na zádech </a:t>
            </a:r>
          </a:p>
          <a:p>
            <a:pPr lvl="1"/>
            <a:r>
              <a:rPr lang="cs-CZ" altLang="cs-CZ" dirty="0"/>
              <a:t>(na podložní míse) – pokud v sobě neudrží tekutinu</a:t>
            </a:r>
          </a:p>
          <a:p>
            <a:r>
              <a:rPr lang="cs-CZ" altLang="cs-CZ" dirty="0"/>
              <a:t>V sedě</a:t>
            </a:r>
          </a:p>
          <a:p>
            <a:pPr lvl="1"/>
            <a:r>
              <a:rPr lang="cs-CZ" altLang="cs-CZ" dirty="0"/>
              <a:t>u P. se </a:t>
            </a:r>
            <a:r>
              <a:rPr lang="cs-CZ" altLang="cs-CZ" dirty="0" err="1"/>
              <a:t>stomií</a:t>
            </a:r>
            <a:endParaRPr lang="cs-CZ" altLang="cs-CZ" dirty="0"/>
          </a:p>
        </p:txBody>
      </p:sp>
      <p:pic>
        <p:nvPicPr>
          <p:cNvPr id="12" name="Zvuk 1">
            <a:hlinkClick r:id="" action="ppaction://media"/>
            <a:extLst>
              <a:ext uri="{FF2B5EF4-FFF2-40B4-BE49-F238E27FC236}">
                <a16:creationId xmlns:a16="http://schemas.microsoft.com/office/drawing/2014/main" id="{D144FF78-492C-D255-AC95-2DC1A1ED5C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  <p:pic>
        <p:nvPicPr>
          <p:cNvPr id="13" name="Obrázek 1">
            <a:extLst>
              <a:ext uri="{FF2B5EF4-FFF2-40B4-BE49-F238E27FC236}">
                <a16:creationId xmlns:a16="http://schemas.microsoft.com/office/drawing/2014/main" id="{0C7FD13E-853D-2A4F-B946-A9290583B7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662" y="2174408"/>
            <a:ext cx="2987675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2214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49"/>
    </mc:Choice>
    <mc:Fallback>
      <p:transition spd="slow" advTm="79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0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C03C07-6AF1-4E9F-DBEB-ADF285533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652" y="437399"/>
            <a:ext cx="10515600" cy="914330"/>
          </a:xfrm>
        </p:spPr>
        <p:txBody>
          <a:bodyPr>
            <a:normAutofit/>
          </a:bodyPr>
          <a:lstStyle/>
          <a:p>
            <a:r>
              <a:rPr lang="cs-CZ" altLang="cs-CZ" dirty="0">
                <a:solidFill>
                  <a:srgbClr val="C00000"/>
                </a:solidFill>
              </a:rPr>
              <a:t>Pomůcky</a:t>
            </a:r>
            <a:endParaRPr lang="cs-CZ" dirty="0">
              <a:solidFill>
                <a:srgbClr val="C0000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BBD783-5AF5-F7C7-1DCD-EFE691E58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4434"/>
            <a:ext cx="12192000" cy="375331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6D11035E-9950-54EB-88D9-74680A7F2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44" y="222939"/>
            <a:ext cx="2743206" cy="719329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2075B681-6A1F-514B-96E2-CBABCCF05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55" y="2069263"/>
            <a:ext cx="6222476" cy="415242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cs-CZ" altLang="cs-CZ" sz="2800" dirty="0"/>
              <a:t>ochranné rukavice 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irigátor, event. </a:t>
            </a:r>
            <a:r>
              <a:rPr lang="cs-CZ" altLang="cs-CZ" sz="2800" dirty="0" err="1"/>
              <a:t>Janetova</a:t>
            </a:r>
            <a:r>
              <a:rPr lang="cs-CZ" altLang="cs-CZ" sz="2800" dirty="0"/>
              <a:t> stříkačka 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sterilní rektální rourka 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lubrikační prostředek (vazelína)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roztok  k nálevu (vlažná voda, oleje)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stojan 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peán, tlačka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buničitá vata 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podložní mísa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absorpční ochranná rouška</a:t>
            </a:r>
          </a:p>
          <a:p>
            <a:pPr>
              <a:lnSpc>
                <a:spcPct val="90000"/>
              </a:lnSpc>
            </a:pPr>
            <a:endParaRPr lang="cs-CZ" altLang="cs-CZ" sz="2800" dirty="0"/>
          </a:p>
        </p:txBody>
      </p:sp>
      <p:pic>
        <p:nvPicPr>
          <p:cNvPr id="8" name="Picture 2" descr="Trubička koneč. PVC C otv. CH25, 8,3x200 ">
            <a:extLst>
              <a:ext uri="{FF2B5EF4-FFF2-40B4-BE49-F238E27FC236}">
                <a16:creationId xmlns:a16="http://schemas.microsoft.com/office/drawing/2014/main" id="{26D057C9-F4DE-83E3-9F4F-776378242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988" y="2272974"/>
            <a:ext cx="2680354" cy="235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Irigátor">
            <a:extLst>
              <a:ext uri="{FF2B5EF4-FFF2-40B4-BE49-F238E27FC236}">
                <a16:creationId xmlns:a16="http://schemas.microsoft.com/office/drawing/2014/main" id="{0AB04032-3CB4-8A80-0160-DEBA8555B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638" y="2151438"/>
            <a:ext cx="2182812" cy="245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Zvuk 1">
            <a:hlinkClick r:id="" action="ppaction://media"/>
            <a:extLst>
              <a:ext uri="{FF2B5EF4-FFF2-40B4-BE49-F238E27FC236}">
                <a16:creationId xmlns:a16="http://schemas.microsoft.com/office/drawing/2014/main" id="{C5840A39-A7D3-CCC4-6D41-880CADCE6F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98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49"/>
    </mc:Choice>
    <mc:Fallback>
      <p:transition spd="slow" advTm="79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C03C07-6AF1-4E9F-DBEB-ADF285533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564" y="749939"/>
            <a:ext cx="10515600" cy="914330"/>
          </a:xfrm>
        </p:spPr>
        <p:txBody>
          <a:bodyPr/>
          <a:lstStyle/>
          <a:p>
            <a:r>
              <a:rPr lang="cs-CZ" altLang="cs-CZ" dirty="0">
                <a:solidFill>
                  <a:srgbClr val="C00000"/>
                </a:solidFill>
              </a:rPr>
              <a:t>Složení stolice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BBD783-5AF5-F7C7-1DCD-EFE691E58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2669"/>
            <a:ext cx="12192000" cy="375331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6D11035E-9950-54EB-88D9-74680A7F2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44" y="222939"/>
            <a:ext cx="2743206" cy="719329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74E8DCE7-17F6-DCF0-7B2A-2D675B003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850" y="2343679"/>
            <a:ext cx="10515600" cy="4009479"/>
          </a:xfrm>
        </p:spPr>
        <p:txBody>
          <a:bodyPr/>
          <a:lstStyle/>
          <a:p>
            <a:r>
              <a:rPr lang="cs-CZ" altLang="cs-CZ" dirty="0"/>
              <a:t>10 – 15% nestrávených zbytků</a:t>
            </a:r>
          </a:p>
          <a:p>
            <a:r>
              <a:rPr lang="cs-CZ" altLang="cs-CZ" dirty="0"/>
              <a:t>10 – 15 % hlenů a odloupaných </a:t>
            </a:r>
            <a:r>
              <a:rPr lang="cs-CZ" altLang="cs-CZ" dirty="0" err="1"/>
              <a:t>epitelií</a:t>
            </a:r>
            <a:endParaRPr lang="cs-CZ" altLang="cs-CZ" dirty="0"/>
          </a:p>
          <a:p>
            <a:r>
              <a:rPr lang="cs-CZ" altLang="cs-CZ" dirty="0"/>
              <a:t>75% vody</a:t>
            </a:r>
          </a:p>
        </p:txBody>
      </p:sp>
      <p:pic>
        <p:nvPicPr>
          <p:cNvPr id="6" name="Zvuk 1">
            <a:hlinkClick r:id="" action="ppaction://media"/>
            <a:extLst>
              <a:ext uri="{FF2B5EF4-FFF2-40B4-BE49-F238E27FC236}">
                <a16:creationId xmlns:a16="http://schemas.microsoft.com/office/drawing/2014/main" id="{47DC0EA6-9806-2D69-36FB-6BF3D9EC75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95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649"/>
    </mc:Choice>
    <mc:Fallback xmlns="">
      <p:transition spd="slow" advTm="79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C03C07-6AF1-4E9F-DBEB-ADF285533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475" y="641024"/>
            <a:ext cx="10515600" cy="914330"/>
          </a:xfrm>
        </p:spPr>
        <p:txBody>
          <a:bodyPr>
            <a:normAutofit/>
          </a:bodyPr>
          <a:lstStyle/>
          <a:p>
            <a:r>
              <a:rPr lang="cs-CZ" altLang="cs-CZ" dirty="0">
                <a:solidFill>
                  <a:srgbClr val="C00000"/>
                </a:solidFill>
              </a:rPr>
              <a:t>Pomůcky</a:t>
            </a:r>
            <a:endParaRPr lang="cs-CZ" dirty="0">
              <a:solidFill>
                <a:srgbClr val="C0000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BBD783-5AF5-F7C7-1DCD-EFE691E58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4434"/>
            <a:ext cx="12192000" cy="375331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6D11035E-9950-54EB-88D9-74680A7F2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44" y="222939"/>
            <a:ext cx="2743206" cy="719329"/>
          </a:xfrm>
          <a:prstGeom prst="rect">
            <a:avLst/>
          </a:prstGeom>
        </p:spPr>
      </p:pic>
      <p:pic>
        <p:nvPicPr>
          <p:cNvPr id="11" name="Zástupný symbol pro obsah 3">
            <a:extLst>
              <a:ext uri="{FF2B5EF4-FFF2-40B4-BE49-F238E27FC236}">
                <a16:creationId xmlns:a16="http://schemas.microsoft.com/office/drawing/2014/main" id="{00EFF4B9-E9ED-A716-027A-561E0DC0C3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1683" y="1571265"/>
            <a:ext cx="6332561" cy="4749421"/>
          </a:xfrm>
        </p:spPr>
      </p:pic>
      <p:pic>
        <p:nvPicPr>
          <p:cNvPr id="12" name="Zvuk 1">
            <a:hlinkClick r:id="" action="ppaction://media"/>
            <a:extLst>
              <a:ext uri="{FF2B5EF4-FFF2-40B4-BE49-F238E27FC236}">
                <a16:creationId xmlns:a16="http://schemas.microsoft.com/office/drawing/2014/main" id="{154ED0D1-7635-02E6-C777-3DBB466D88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891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49"/>
    </mc:Choice>
    <mc:Fallback>
      <p:transition spd="slow" advTm="79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1638995D-B572-D368-7CC8-7C6ACA9C2AC9}"/>
              </a:ext>
            </a:extLst>
          </p:cNvPr>
          <p:cNvSpPr txBox="1">
            <a:spLocks/>
          </p:cNvSpPr>
          <p:nvPr/>
        </p:nvSpPr>
        <p:spPr>
          <a:xfrm>
            <a:off x="489320" y="1899869"/>
            <a:ext cx="5379635" cy="4202351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sz="2600" b="1" dirty="0">
                <a:latin typeface="+mn-lt"/>
              </a:rPr>
              <a:t>Obsah balení:</a:t>
            </a:r>
          </a:p>
          <a:p>
            <a:r>
              <a:rPr lang="cs-CZ" altLang="cs-CZ" sz="2600" dirty="0">
                <a:latin typeface="+mn-lt"/>
              </a:rPr>
              <a:t>Kalibrovaný sáček z PVC (1750 ml)</a:t>
            </a:r>
          </a:p>
          <a:p>
            <a:r>
              <a:rPr lang="cs-CZ" altLang="cs-CZ" sz="2600" dirty="0">
                <a:latin typeface="+mn-lt"/>
              </a:rPr>
              <a:t>Šňůrka pro zavěšení</a:t>
            </a:r>
          </a:p>
          <a:p>
            <a:r>
              <a:rPr lang="cs-CZ" altLang="cs-CZ" sz="2600" dirty="0">
                <a:latin typeface="+mn-lt"/>
              </a:rPr>
              <a:t>Set spojený s rekt. rourkou a dvěma otvory – potřený vazelínou</a:t>
            </a:r>
          </a:p>
          <a:p>
            <a:r>
              <a:rPr lang="cs-CZ" altLang="cs-CZ" sz="2600" dirty="0">
                <a:latin typeface="+mn-lt"/>
              </a:rPr>
              <a:t>Posuvná svorka</a:t>
            </a:r>
          </a:p>
          <a:p>
            <a:r>
              <a:rPr lang="cs-CZ" altLang="cs-CZ" sz="2600" dirty="0">
                <a:latin typeface="+mn-lt"/>
              </a:rPr>
              <a:t>Ubrousek</a:t>
            </a:r>
          </a:p>
          <a:p>
            <a:r>
              <a:rPr lang="cs-CZ" altLang="cs-CZ" sz="2600" dirty="0">
                <a:latin typeface="+mn-lt"/>
              </a:rPr>
              <a:t>Změkčovací gel</a:t>
            </a:r>
          </a:p>
          <a:p>
            <a:r>
              <a:rPr lang="cs-CZ" altLang="cs-CZ" sz="2600" dirty="0">
                <a:latin typeface="+mn-lt"/>
              </a:rPr>
              <a:t>Rukavice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5C03C07-6AF1-4E9F-DBEB-ADF285533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475" y="641024"/>
            <a:ext cx="10515600" cy="914330"/>
          </a:xfrm>
        </p:spPr>
        <p:txBody>
          <a:bodyPr>
            <a:normAutofit/>
          </a:bodyPr>
          <a:lstStyle/>
          <a:p>
            <a:r>
              <a:rPr lang="cs-CZ" altLang="cs-CZ" dirty="0">
                <a:solidFill>
                  <a:srgbClr val="C00000"/>
                </a:solidFill>
              </a:rPr>
              <a:t>Jednorázová sada na klyzma</a:t>
            </a:r>
            <a:endParaRPr lang="cs-CZ" dirty="0">
              <a:solidFill>
                <a:srgbClr val="C0000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BBD783-5AF5-F7C7-1DCD-EFE691E58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4434"/>
            <a:ext cx="12192000" cy="375331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6D11035E-9950-54EB-88D9-74680A7F2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44" y="222939"/>
            <a:ext cx="2743206" cy="719329"/>
          </a:xfrm>
          <a:prstGeom prst="rect">
            <a:avLst/>
          </a:prstGeom>
        </p:spPr>
      </p:pic>
      <p:pic>
        <p:nvPicPr>
          <p:cNvPr id="8" name="Zástupný symbol pro obsah 1">
            <a:extLst>
              <a:ext uri="{FF2B5EF4-FFF2-40B4-BE49-F238E27FC236}">
                <a16:creationId xmlns:a16="http://schemas.microsoft.com/office/drawing/2014/main" id="{642783E6-8725-7971-BC7C-1075E654A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33788" y="1360353"/>
            <a:ext cx="4210050" cy="4210050"/>
          </a:xfrm>
          <a:prstGeom prst="rect">
            <a:avLst/>
          </a:prstGeom>
        </p:spPr>
      </p:pic>
      <p:pic>
        <p:nvPicPr>
          <p:cNvPr id="9" name="Zvuk 1">
            <a:hlinkClick r:id="" action="ppaction://media"/>
            <a:extLst>
              <a:ext uri="{FF2B5EF4-FFF2-40B4-BE49-F238E27FC236}">
                <a16:creationId xmlns:a16="http://schemas.microsoft.com/office/drawing/2014/main" id="{C456BD0E-28B2-1ED1-EAD7-F932C5E7D4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17562" y="60254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63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49"/>
    </mc:Choice>
    <mc:Fallback>
      <p:transition spd="slow" advTm="79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C03C07-6AF1-4E9F-DBEB-ADF285533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279" y="263243"/>
            <a:ext cx="10515600" cy="914330"/>
          </a:xfrm>
        </p:spPr>
        <p:txBody>
          <a:bodyPr>
            <a:normAutofit/>
          </a:bodyPr>
          <a:lstStyle/>
          <a:p>
            <a:r>
              <a:rPr lang="cs-CZ" altLang="cs-CZ" sz="4800" dirty="0">
                <a:solidFill>
                  <a:srgbClr val="C00000"/>
                </a:solidFill>
              </a:rPr>
              <a:t>Postup</a:t>
            </a:r>
            <a:endParaRPr lang="cs-CZ" dirty="0">
              <a:solidFill>
                <a:srgbClr val="C0000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BBD783-5AF5-F7C7-1DCD-EFE691E58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4434"/>
            <a:ext cx="12192000" cy="375331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6D11035E-9950-54EB-88D9-74680A7F2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44" y="222939"/>
            <a:ext cx="2743206" cy="719329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FE8D5865-C373-99F5-AE50-0388A7D58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462" y="1412877"/>
            <a:ext cx="11462994" cy="489365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800" dirty="0"/>
              <a:t>Poučení pacienta, zajištění jeho spolupráce</a:t>
            </a:r>
          </a:p>
          <a:p>
            <a:pPr lvl="1">
              <a:lnSpc>
                <a:spcPct val="80000"/>
              </a:lnSpc>
            </a:pPr>
            <a:r>
              <a:rPr lang="cs-CZ" altLang="cs-CZ" sz="2400" dirty="0"/>
              <a:t>Pokud ucítí velké nucení na stolici – zhluboka dýchat</a:t>
            </a:r>
          </a:p>
          <a:p>
            <a:pPr>
              <a:lnSpc>
                <a:spcPct val="80000"/>
              </a:lnSpc>
            </a:pPr>
            <a:r>
              <a:rPr lang="cs-CZ" altLang="cs-CZ" sz="2800" dirty="0"/>
              <a:t>Zajištění intimity při výkonu</a:t>
            </a:r>
          </a:p>
          <a:p>
            <a:pPr>
              <a:lnSpc>
                <a:spcPct val="80000"/>
              </a:lnSpc>
            </a:pPr>
            <a:r>
              <a:rPr lang="cs-CZ" altLang="cs-CZ" sz="2800" dirty="0"/>
              <a:t>Uložení pacienta do vhodné polohy – </a:t>
            </a:r>
            <a:r>
              <a:rPr lang="cs-CZ" altLang="cs-CZ" sz="2800" u="sng" dirty="0"/>
              <a:t>levý bok</a:t>
            </a:r>
          </a:p>
          <a:p>
            <a:pPr>
              <a:lnSpc>
                <a:spcPct val="80000"/>
              </a:lnSpc>
            </a:pPr>
            <a:r>
              <a:rPr lang="cs-CZ" altLang="cs-CZ" sz="2800" dirty="0"/>
              <a:t>Překrytí lehátka nebo lůžka absorpční ochrannou rouškou</a:t>
            </a:r>
          </a:p>
          <a:p>
            <a:pPr>
              <a:lnSpc>
                <a:spcPct val="80000"/>
              </a:lnSpc>
            </a:pPr>
            <a:r>
              <a:rPr lang="cs-CZ" altLang="cs-CZ" sz="2800" dirty="0"/>
              <a:t>Příprava irigační tekutiny (cca 1 – 1,5 l vody o teplotě 36-37°C), u </a:t>
            </a:r>
            <a:r>
              <a:rPr lang="cs-CZ" altLang="cs-CZ" sz="2800" dirty="0" err="1"/>
              <a:t>mikroklyzma</a:t>
            </a:r>
            <a:r>
              <a:rPr lang="cs-CZ" altLang="cs-CZ" sz="2800" dirty="0"/>
              <a:t> dle ordinace lékaře</a:t>
            </a:r>
          </a:p>
          <a:p>
            <a:pPr>
              <a:lnSpc>
                <a:spcPct val="80000"/>
              </a:lnSpc>
            </a:pPr>
            <a:r>
              <a:rPr lang="cs-CZ" altLang="cs-CZ" sz="2800" u="sng" dirty="0">
                <a:solidFill>
                  <a:srgbClr val="C00000"/>
                </a:solidFill>
              </a:rPr>
              <a:t>Pokud se dávají více než 3 x – FR</a:t>
            </a:r>
            <a:r>
              <a:rPr lang="cs-CZ" altLang="cs-CZ" sz="2800" dirty="0">
                <a:solidFill>
                  <a:srgbClr val="C00000"/>
                </a:solidFill>
              </a:rPr>
              <a:t> (riziko </a:t>
            </a:r>
            <a:r>
              <a:rPr lang="cs-CZ" altLang="cs-CZ" sz="2800" dirty="0" err="1">
                <a:solidFill>
                  <a:srgbClr val="C00000"/>
                </a:solidFill>
              </a:rPr>
              <a:t>miner</a:t>
            </a:r>
            <a:r>
              <a:rPr lang="cs-CZ" altLang="cs-CZ" sz="2800" dirty="0">
                <a:solidFill>
                  <a:srgbClr val="C00000"/>
                </a:solidFill>
              </a:rPr>
              <a:t>. rozvratu)</a:t>
            </a:r>
          </a:p>
          <a:p>
            <a:pPr>
              <a:lnSpc>
                <a:spcPct val="80000"/>
              </a:lnSpc>
            </a:pPr>
            <a:r>
              <a:rPr lang="cs-CZ" altLang="cs-CZ" sz="2800" dirty="0"/>
              <a:t>Nádoba ve výšce 30cm nad konečníkem</a:t>
            </a:r>
          </a:p>
          <a:p>
            <a:pPr>
              <a:lnSpc>
                <a:spcPct val="80000"/>
              </a:lnSpc>
            </a:pPr>
            <a:r>
              <a:rPr lang="cs-CZ" altLang="cs-CZ" sz="2800" dirty="0"/>
              <a:t>Sledujeme odtok vody v irigátoru</a:t>
            </a:r>
          </a:p>
          <a:p>
            <a:pPr>
              <a:lnSpc>
                <a:spcPct val="80000"/>
              </a:lnSpc>
            </a:pPr>
            <a:r>
              <a:rPr lang="cs-CZ" altLang="cs-CZ" sz="2800" dirty="0"/>
              <a:t>Vypuštění části roztoku přes hadici a rektální rourku (odstranění vzduchu)</a:t>
            </a:r>
          </a:p>
        </p:txBody>
      </p:sp>
      <p:pic>
        <p:nvPicPr>
          <p:cNvPr id="6" name="Zvuk 1">
            <a:hlinkClick r:id="" action="ppaction://media"/>
            <a:extLst>
              <a:ext uri="{FF2B5EF4-FFF2-40B4-BE49-F238E27FC236}">
                <a16:creationId xmlns:a16="http://schemas.microsoft.com/office/drawing/2014/main" id="{E2EDA9C2-A967-366B-B828-B96445FC67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78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49"/>
    </mc:Choice>
    <mc:Fallback>
      <p:transition spd="slow" advTm="79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8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C03C07-6AF1-4E9F-DBEB-ADF285533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279" y="263243"/>
            <a:ext cx="10515600" cy="914330"/>
          </a:xfrm>
        </p:spPr>
        <p:txBody>
          <a:bodyPr>
            <a:normAutofit/>
          </a:bodyPr>
          <a:lstStyle/>
          <a:p>
            <a:r>
              <a:rPr lang="cs-CZ" altLang="cs-CZ" sz="4800" dirty="0">
                <a:solidFill>
                  <a:srgbClr val="C00000"/>
                </a:solidFill>
              </a:rPr>
              <a:t>Postup</a:t>
            </a:r>
            <a:endParaRPr lang="cs-CZ" dirty="0">
              <a:solidFill>
                <a:srgbClr val="C0000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BBD783-5AF5-F7C7-1DCD-EFE691E58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2669"/>
            <a:ext cx="12192000" cy="375331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6D11035E-9950-54EB-88D9-74680A7F2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44" y="222939"/>
            <a:ext cx="2743206" cy="719329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FD7539BF-AB2F-6C78-BBC5-9E688983A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279" y="1270109"/>
            <a:ext cx="10515600" cy="488471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cs-CZ" altLang="cs-CZ" sz="2300" dirty="0"/>
              <a:t>Natření konce rektální rourky vazelínou</a:t>
            </a:r>
          </a:p>
          <a:p>
            <a:pPr>
              <a:lnSpc>
                <a:spcPct val="90000"/>
              </a:lnSpc>
            </a:pPr>
            <a:r>
              <a:rPr lang="cs-CZ" altLang="cs-CZ" sz="2300" dirty="0"/>
              <a:t>Zasunutí rektální rourky cca 8 cm do rekta, napojení na připravený irigátor (zavádět přímo s nasazenou rourkou)</a:t>
            </a:r>
          </a:p>
          <a:p>
            <a:pPr>
              <a:lnSpc>
                <a:spcPct val="90000"/>
              </a:lnSpc>
            </a:pPr>
            <a:r>
              <a:rPr lang="cs-CZ" altLang="cs-CZ" sz="2300" dirty="0" err="1"/>
              <a:t>Korigace</a:t>
            </a:r>
            <a:r>
              <a:rPr lang="cs-CZ" altLang="cs-CZ" sz="2300" dirty="0"/>
              <a:t> rychlosti nálevu dle pocitů pacienta</a:t>
            </a:r>
          </a:p>
          <a:p>
            <a:pPr>
              <a:lnSpc>
                <a:spcPct val="90000"/>
              </a:lnSpc>
            </a:pPr>
            <a:r>
              <a:rPr lang="cs-CZ" altLang="cs-CZ" sz="2300" dirty="0"/>
              <a:t>Při stížnostech na bolesti či křeče doporučíme hluboké nadechnutí a výdech (několikrát opakovat) </a:t>
            </a:r>
          </a:p>
          <a:p>
            <a:pPr>
              <a:lnSpc>
                <a:spcPct val="90000"/>
              </a:lnSpc>
            </a:pPr>
            <a:r>
              <a:rPr lang="cs-CZ" altLang="cs-CZ" sz="2300" dirty="0"/>
              <a:t>Po ukončení výkonu poučte pacienta o nutnosti zadržet nálev co nejdéle (do 10 – 20min)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300" dirty="0"/>
          </a:p>
          <a:p>
            <a:pPr>
              <a:lnSpc>
                <a:spcPct val="90000"/>
              </a:lnSpc>
            </a:pPr>
            <a:r>
              <a:rPr lang="cs-CZ" altLang="cs-CZ" sz="2300" b="1" dirty="0">
                <a:solidFill>
                  <a:srgbClr val="C00000"/>
                </a:solidFill>
              </a:rPr>
              <a:t>Kontraindikací</a:t>
            </a:r>
            <a:r>
              <a:rPr lang="cs-CZ" altLang="cs-CZ" sz="2300" dirty="0">
                <a:solidFill>
                  <a:srgbClr val="C00000"/>
                </a:solidFill>
              </a:rPr>
              <a:t> podání je akutní divertikulitida, perforace střev, pooperační období u nízké resekce tlustého střeva</a:t>
            </a:r>
          </a:p>
          <a:p>
            <a:pPr>
              <a:lnSpc>
                <a:spcPct val="90000"/>
              </a:lnSpc>
            </a:pPr>
            <a:r>
              <a:rPr lang="cs-CZ" altLang="cs-CZ" sz="2300" dirty="0">
                <a:solidFill>
                  <a:srgbClr val="C00000"/>
                </a:solidFill>
              </a:rPr>
              <a:t>Možné </a:t>
            </a:r>
            <a:r>
              <a:rPr lang="cs-CZ" altLang="cs-CZ" sz="2300" b="1" dirty="0">
                <a:solidFill>
                  <a:srgbClr val="C00000"/>
                </a:solidFill>
              </a:rPr>
              <a:t>komplikace (</a:t>
            </a:r>
            <a:r>
              <a:rPr lang="cs-CZ" altLang="cs-CZ" sz="2300" dirty="0">
                <a:solidFill>
                  <a:srgbClr val="C00000"/>
                </a:solidFill>
              </a:rPr>
              <a:t>krvácení, nedostatečné vyprázdnění) hlásíme ošetřujícímu lékaři</a:t>
            </a:r>
          </a:p>
        </p:txBody>
      </p:sp>
      <p:pic>
        <p:nvPicPr>
          <p:cNvPr id="10" name="Zvuk 1">
            <a:hlinkClick r:id="" action="ppaction://media"/>
            <a:extLst>
              <a:ext uri="{FF2B5EF4-FFF2-40B4-BE49-F238E27FC236}">
                <a16:creationId xmlns:a16="http://schemas.microsoft.com/office/drawing/2014/main" id="{8CB64AC5-F48D-4871-70BA-50CE11313D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959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49"/>
    </mc:Choice>
    <mc:Fallback>
      <p:transition spd="slow" advTm="79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C03C07-6AF1-4E9F-DBEB-ADF285533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279" y="263243"/>
            <a:ext cx="10515600" cy="914330"/>
          </a:xfrm>
        </p:spPr>
        <p:txBody>
          <a:bodyPr>
            <a:normAutofit/>
          </a:bodyPr>
          <a:lstStyle/>
          <a:p>
            <a:r>
              <a:rPr lang="cs-CZ" altLang="cs-CZ" sz="4000" dirty="0">
                <a:solidFill>
                  <a:srgbClr val="C00000"/>
                </a:solidFill>
              </a:rPr>
              <a:t>Firemně vyráběné očistné klyzma</a:t>
            </a:r>
            <a:endParaRPr lang="cs-CZ" dirty="0">
              <a:solidFill>
                <a:srgbClr val="C0000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BBD783-5AF5-F7C7-1DCD-EFE691E58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2669"/>
            <a:ext cx="12192000" cy="375331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6D11035E-9950-54EB-88D9-74680A7F2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44" y="222939"/>
            <a:ext cx="2743206" cy="719329"/>
          </a:xfrm>
          <a:prstGeom prst="rect">
            <a:avLst/>
          </a:prstGeom>
        </p:spPr>
      </p:pic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6D08DADF-8D6A-D8E5-89D1-281AB85C2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468" y="1249431"/>
            <a:ext cx="10515600" cy="4082722"/>
          </a:xfrm>
        </p:spPr>
        <p:txBody>
          <a:bodyPr/>
          <a:lstStyle/>
          <a:p>
            <a:endParaRPr lang="cs-CZ" altLang="cs-CZ" dirty="0"/>
          </a:p>
          <a:p>
            <a:r>
              <a:rPr lang="cs-CZ" altLang="cs-CZ" dirty="0"/>
              <a:t>Před porodem, </a:t>
            </a:r>
            <a:r>
              <a:rPr lang="cs-CZ" altLang="cs-CZ" dirty="0" err="1"/>
              <a:t>chi</a:t>
            </a:r>
            <a:r>
              <a:rPr lang="cs-CZ" altLang="cs-CZ" dirty="0"/>
              <a:t>. výkony</a:t>
            </a:r>
          </a:p>
          <a:p>
            <a:r>
              <a:rPr lang="cs-CZ" altLang="cs-CZ" dirty="0" err="1"/>
              <a:t>Yal</a:t>
            </a:r>
            <a:r>
              <a:rPr lang="cs-CZ" altLang="cs-CZ" dirty="0"/>
              <a:t> nebo jiný prázdnící roztok</a:t>
            </a:r>
          </a:p>
        </p:txBody>
      </p:sp>
      <p:pic>
        <p:nvPicPr>
          <p:cNvPr id="8" name="Picture 2" descr="http://img.alibaba.com/photo/101684472/2.jpg">
            <a:hlinkClick r:id="rId6"/>
            <a:extLst>
              <a:ext uri="{FF2B5EF4-FFF2-40B4-BE49-F238E27FC236}">
                <a16:creationId xmlns:a16="http://schemas.microsoft.com/office/drawing/2014/main" id="{C1BCA294-CFE1-1AF1-75EF-B57E36BDF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235" y="2806831"/>
            <a:ext cx="5076825" cy="336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1">
            <a:extLst>
              <a:ext uri="{FF2B5EF4-FFF2-40B4-BE49-F238E27FC236}">
                <a16:creationId xmlns:a16="http://schemas.microsoft.com/office/drawing/2014/main" id="{712B7CD9-AE88-6964-F172-40A0D8E54A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6" r="34497"/>
          <a:stretch>
            <a:fillRect/>
          </a:stretch>
        </p:blipFill>
        <p:spPr bwMode="auto">
          <a:xfrm>
            <a:off x="7870090" y="855388"/>
            <a:ext cx="1697037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Zvuk 1">
            <a:hlinkClick r:id="" action="ppaction://media"/>
            <a:extLst>
              <a:ext uri="{FF2B5EF4-FFF2-40B4-BE49-F238E27FC236}">
                <a16:creationId xmlns:a16="http://schemas.microsoft.com/office/drawing/2014/main" id="{4D41FEBE-9B8A-ED1A-B71C-703E350AD2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445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49"/>
    </mc:Choice>
    <mc:Fallback>
      <p:transition spd="slow" advTm="79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9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8BBD783-5AF5-F7C7-1DCD-EFE691E58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2669"/>
            <a:ext cx="12192000" cy="375331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6D11035E-9950-54EB-88D9-74680A7F2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44" y="222939"/>
            <a:ext cx="2743206" cy="719329"/>
          </a:xfrm>
          <a:prstGeom prst="rect">
            <a:avLst/>
          </a:prstGeom>
        </p:spPr>
      </p:pic>
      <p:pic>
        <p:nvPicPr>
          <p:cNvPr id="14" name="Zástupný symbol pro obsah 3">
            <a:extLst>
              <a:ext uri="{FF2B5EF4-FFF2-40B4-BE49-F238E27FC236}">
                <a16:creationId xmlns:a16="http://schemas.microsoft.com/office/drawing/2014/main" id="{54B0528C-AB82-D675-B562-D4E09E4FB3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3171" y="720057"/>
            <a:ext cx="7535159" cy="5653136"/>
          </a:xfrm>
        </p:spPr>
      </p:pic>
      <p:pic>
        <p:nvPicPr>
          <p:cNvPr id="15" name="Zvuk 1">
            <a:hlinkClick r:id="" action="ppaction://media"/>
            <a:extLst>
              <a:ext uri="{FF2B5EF4-FFF2-40B4-BE49-F238E27FC236}">
                <a16:creationId xmlns:a16="http://schemas.microsoft.com/office/drawing/2014/main" id="{6BDD041C-CF84-65DD-39C6-EF0D4E57C5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11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49"/>
    </mc:Choice>
    <mc:Fallback>
      <p:transition spd="slow" advTm="79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2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C03C07-6AF1-4E9F-DBEB-ADF285533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474" y="319804"/>
            <a:ext cx="10515600" cy="914330"/>
          </a:xfrm>
        </p:spPr>
        <p:txBody>
          <a:bodyPr>
            <a:normAutofit/>
          </a:bodyPr>
          <a:lstStyle/>
          <a:p>
            <a:r>
              <a:rPr lang="cs-CZ" altLang="cs-CZ" sz="4000" dirty="0" err="1">
                <a:solidFill>
                  <a:srgbClr val="C00000"/>
                </a:solidFill>
              </a:rPr>
              <a:t>Mikroklyzma</a:t>
            </a:r>
            <a:endParaRPr lang="cs-CZ" sz="5400" dirty="0">
              <a:solidFill>
                <a:srgbClr val="C0000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BBD783-5AF5-F7C7-1DCD-EFE691E58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2669"/>
            <a:ext cx="12192000" cy="375331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6D11035E-9950-54EB-88D9-74680A7F2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44" y="222939"/>
            <a:ext cx="2743206" cy="719329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AA7D5A0C-DA89-205B-8F32-D3629D0FB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817" y="1425267"/>
            <a:ext cx="11217897" cy="498495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cs-CZ" altLang="cs-CZ" dirty="0"/>
              <a:t>klyzma s malým objemem tekutiny 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většinou firemně vyráběné přípravky</a:t>
            </a:r>
          </a:p>
          <a:p>
            <a:r>
              <a:rPr lang="cs-CZ" altLang="cs-CZ" dirty="0"/>
              <a:t>ve speciálním obalu se zavaděčem</a:t>
            </a:r>
          </a:p>
          <a:p>
            <a:pPr lvl="1"/>
            <a:r>
              <a:rPr lang="cs-CZ" altLang="cs-CZ" dirty="0"/>
              <a:t>Diazepam (5-10mg), </a:t>
            </a:r>
            <a:r>
              <a:rPr lang="cs-CZ" altLang="cs-CZ" dirty="0" err="1"/>
              <a:t>Salofalk</a:t>
            </a:r>
            <a:r>
              <a:rPr lang="cs-CZ" altLang="cs-CZ" dirty="0"/>
              <a:t> 60ml</a:t>
            </a:r>
          </a:p>
          <a:p>
            <a:pPr lvl="1"/>
            <a:r>
              <a:rPr lang="cs-CZ" altLang="cs-CZ" dirty="0" err="1"/>
              <a:t>Easylax</a:t>
            </a:r>
            <a:r>
              <a:rPr lang="cs-CZ" altLang="cs-CZ" dirty="0"/>
              <a:t> – </a:t>
            </a:r>
            <a:r>
              <a:rPr lang="cs-CZ" altLang="cs-CZ" dirty="0" err="1"/>
              <a:t>laxantivum</a:t>
            </a:r>
            <a:r>
              <a:rPr lang="cs-CZ" altLang="cs-CZ" dirty="0"/>
              <a:t> pro děti</a:t>
            </a:r>
          </a:p>
          <a:p>
            <a:pPr>
              <a:lnSpc>
                <a:spcPct val="90000"/>
              </a:lnSpc>
            </a:pPr>
            <a:endParaRPr lang="cs-CZ" altLang="cs-CZ" b="1" dirty="0"/>
          </a:p>
          <a:p>
            <a:pPr>
              <a:lnSpc>
                <a:spcPct val="90000"/>
              </a:lnSpc>
              <a:buFontTx/>
              <a:buNone/>
            </a:pPr>
            <a:endParaRPr lang="cs-CZ" altLang="cs-CZ" b="1" dirty="0"/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b="1" dirty="0"/>
              <a:t>Pomůcky:</a:t>
            </a:r>
            <a:endParaRPr lang="cs-CZ" altLang="cs-CZ" dirty="0"/>
          </a:p>
          <a:p>
            <a:pPr>
              <a:lnSpc>
                <a:spcPct val="90000"/>
              </a:lnSpc>
            </a:pPr>
            <a:r>
              <a:rPr lang="cs-CZ" altLang="cs-CZ" sz="2000" dirty="0"/>
              <a:t>Ricinový olej, glycerín - </a:t>
            </a:r>
            <a:r>
              <a:rPr lang="cs-CZ" altLang="cs-CZ" sz="2000" dirty="0" err="1"/>
              <a:t>Janetova</a:t>
            </a:r>
            <a:r>
              <a:rPr lang="cs-CZ" altLang="cs-CZ" sz="2000" dirty="0"/>
              <a:t> stříkačka (100-200ml) </a:t>
            </a:r>
          </a:p>
          <a:p>
            <a:pPr>
              <a:lnSpc>
                <a:spcPct val="90000"/>
              </a:lnSpc>
            </a:pPr>
            <a:r>
              <a:rPr lang="cs-CZ" altLang="cs-CZ" sz="2000" dirty="0"/>
              <a:t>Postup:</a:t>
            </a:r>
          </a:p>
          <a:p>
            <a:pPr lvl="1">
              <a:lnSpc>
                <a:spcPct val="90000"/>
              </a:lnSpc>
            </a:pPr>
            <a:r>
              <a:rPr lang="cs-CZ" altLang="cs-CZ" sz="2000" dirty="0"/>
              <a:t>Do stříkačky natáhneme ordinované množství oleje, nasadíme stříkačku na zavedenou rektální rourku, pomalu vstřikujeme</a:t>
            </a:r>
          </a:p>
          <a:p>
            <a:pPr>
              <a:lnSpc>
                <a:spcPct val="90000"/>
              </a:lnSpc>
            </a:pPr>
            <a:r>
              <a:rPr lang="cs-CZ" altLang="cs-CZ" sz="2000" dirty="0"/>
              <a:t>+ ostatní pomůcky viz. klyzma</a:t>
            </a:r>
          </a:p>
        </p:txBody>
      </p:sp>
      <p:pic>
        <p:nvPicPr>
          <p:cNvPr id="14" name="Obrázek 1">
            <a:extLst>
              <a:ext uri="{FF2B5EF4-FFF2-40B4-BE49-F238E27FC236}">
                <a16:creationId xmlns:a16="http://schemas.microsoft.com/office/drawing/2014/main" id="{329EE076-F5A5-F7E4-E136-46713CA98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6" b="18764"/>
          <a:stretch>
            <a:fillRect/>
          </a:stretch>
        </p:blipFill>
        <p:spPr bwMode="auto">
          <a:xfrm>
            <a:off x="5535822" y="484776"/>
            <a:ext cx="2888877" cy="1786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2">
            <a:extLst>
              <a:ext uri="{FF2B5EF4-FFF2-40B4-BE49-F238E27FC236}">
                <a16:creationId xmlns:a16="http://schemas.microsoft.com/office/drawing/2014/main" id="{B182BF91-CC39-630F-7B7A-0441F99CE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36" b="9351"/>
          <a:stretch>
            <a:fillRect/>
          </a:stretch>
        </p:blipFill>
        <p:spPr bwMode="auto">
          <a:xfrm>
            <a:off x="6837527" y="2462288"/>
            <a:ext cx="4251173" cy="2508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Zvuk 1">
            <a:hlinkClick r:id="" action="ppaction://media"/>
            <a:extLst>
              <a:ext uri="{FF2B5EF4-FFF2-40B4-BE49-F238E27FC236}">
                <a16:creationId xmlns:a16="http://schemas.microsoft.com/office/drawing/2014/main" id="{3F5A23B3-EF30-D4AB-3124-28900532D0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278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49"/>
    </mc:Choice>
    <mc:Fallback>
      <p:transition spd="slow" advTm="79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7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C03C07-6AF1-4E9F-DBEB-ADF285533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474" y="319804"/>
            <a:ext cx="10515600" cy="914330"/>
          </a:xfrm>
        </p:spPr>
        <p:txBody>
          <a:bodyPr>
            <a:normAutofit/>
          </a:bodyPr>
          <a:lstStyle/>
          <a:p>
            <a:r>
              <a:rPr lang="cs-CZ" altLang="cs-CZ" sz="3600" dirty="0">
                <a:solidFill>
                  <a:srgbClr val="C00000"/>
                </a:solidFill>
              </a:rPr>
              <a:t>(Kapénkové klyzma)</a:t>
            </a:r>
            <a:endParaRPr lang="cs-CZ" sz="6000" dirty="0">
              <a:solidFill>
                <a:srgbClr val="C0000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BBD783-5AF5-F7C7-1DCD-EFE691E58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2669"/>
            <a:ext cx="12192000" cy="375331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6D11035E-9950-54EB-88D9-74680A7F2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44" y="222939"/>
            <a:ext cx="2743206" cy="719329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11A4EADE-BBEB-50F1-E957-86FA2347A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433" y="1536799"/>
            <a:ext cx="9521858" cy="4351338"/>
          </a:xfrm>
        </p:spPr>
        <p:txBody>
          <a:bodyPr>
            <a:normAutofit/>
          </a:bodyPr>
          <a:lstStyle/>
          <a:p>
            <a:r>
              <a:rPr lang="cs-CZ" altLang="cs-CZ" sz="2800" dirty="0"/>
              <a:t>Podávání léčebného roztoku do střeva po kapkách pomocí infuzního setu</a:t>
            </a:r>
          </a:p>
          <a:p>
            <a:r>
              <a:rPr lang="cs-CZ" altLang="cs-CZ" sz="2800" dirty="0"/>
              <a:t>Pomůcky:</a:t>
            </a:r>
          </a:p>
          <a:p>
            <a:pPr lvl="1"/>
            <a:r>
              <a:rPr lang="cs-CZ" altLang="cs-CZ" sz="2400" dirty="0"/>
              <a:t>Infuzní roztok (FR, G 40% - výživné) – zahřátý na TT, infuzní set, dezinfekční roztok, buničina, infuzní stojan, leukoplast, nůžky, slabá rektální rourka nebo </a:t>
            </a:r>
            <a:r>
              <a:rPr lang="cs-CZ" altLang="cs-CZ" sz="2400" dirty="0" err="1"/>
              <a:t>Nelatonův</a:t>
            </a:r>
            <a:r>
              <a:rPr lang="cs-CZ" altLang="cs-CZ" sz="2400" dirty="0"/>
              <a:t> katetr, permanentní katétr ….</a:t>
            </a:r>
          </a:p>
          <a:p>
            <a:r>
              <a:rPr lang="cs-CZ" altLang="cs-CZ" sz="2800" dirty="0"/>
              <a:t>Poloha na boku– pohodlná – 60min.</a:t>
            </a:r>
          </a:p>
          <a:p>
            <a:r>
              <a:rPr lang="cs-CZ" altLang="cs-CZ" sz="2800" dirty="0"/>
              <a:t>Postup:</a:t>
            </a:r>
          </a:p>
          <a:p>
            <a:pPr lvl="1"/>
            <a:r>
              <a:rPr lang="cs-CZ" altLang="cs-CZ" sz="2400" dirty="0"/>
              <a:t>Rukavice, zavedeme rektální rourku, napojíme na infuzní set, počet kapek 60/min., připevnění rourky leukoplastí na hýždě.</a:t>
            </a:r>
          </a:p>
        </p:txBody>
      </p:sp>
      <p:pic>
        <p:nvPicPr>
          <p:cNvPr id="9" name="Obrázek 8" descr="Obsah obrázku kabel, venku, světlo&#10;&#10;Popis byl vytvořen automaticky">
            <a:extLst>
              <a:ext uri="{FF2B5EF4-FFF2-40B4-BE49-F238E27FC236}">
                <a16:creationId xmlns:a16="http://schemas.microsoft.com/office/drawing/2014/main" id="{20C937DE-BA59-3645-8286-8B7EA6848D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249" y="1421754"/>
            <a:ext cx="1743318" cy="1343212"/>
          </a:xfrm>
          <a:prstGeom prst="rect">
            <a:avLst/>
          </a:prstGeom>
        </p:spPr>
      </p:pic>
      <p:pic>
        <p:nvPicPr>
          <p:cNvPr id="10" name="Zvuk 1">
            <a:hlinkClick r:id="" action="ppaction://media"/>
            <a:extLst>
              <a:ext uri="{FF2B5EF4-FFF2-40B4-BE49-F238E27FC236}">
                <a16:creationId xmlns:a16="http://schemas.microsoft.com/office/drawing/2014/main" id="{A8BB44C8-EA2E-EE84-385C-EEA79E3F7F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4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49"/>
    </mc:Choice>
    <mc:Fallback>
      <p:transition spd="slow" advTm="79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8BBD783-5AF5-F7C7-1DCD-EFE691E58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2669"/>
            <a:ext cx="12192000" cy="375331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6D11035E-9950-54EB-88D9-74680A7F2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44" y="222939"/>
            <a:ext cx="2743206" cy="719329"/>
          </a:xfrm>
          <a:prstGeom prst="rect">
            <a:avLst/>
          </a:prstGeom>
        </p:spPr>
      </p:pic>
      <p:pic>
        <p:nvPicPr>
          <p:cNvPr id="12" name="Obrázek 1">
            <a:extLst>
              <a:ext uri="{FF2B5EF4-FFF2-40B4-BE49-F238E27FC236}">
                <a16:creationId xmlns:a16="http://schemas.microsoft.com/office/drawing/2014/main" id="{4B4751C1-2863-FBC3-73F0-29CC0384F6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637" y="1347609"/>
            <a:ext cx="4485813" cy="4425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Zástupný symbol pro obsah 3">
            <a:extLst>
              <a:ext uri="{FF2B5EF4-FFF2-40B4-BE49-F238E27FC236}">
                <a16:creationId xmlns:a16="http://schemas.microsoft.com/office/drawing/2014/main" id="{2D464561-5A19-0DC2-D1DE-DE76C8EF7A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016" y="1177339"/>
            <a:ext cx="6355659" cy="4765863"/>
          </a:xfrm>
        </p:spPr>
      </p:pic>
      <p:pic>
        <p:nvPicPr>
          <p:cNvPr id="14" name="Zvuk 1">
            <a:hlinkClick r:id="" action="ppaction://media"/>
            <a:extLst>
              <a:ext uri="{FF2B5EF4-FFF2-40B4-BE49-F238E27FC236}">
                <a16:creationId xmlns:a16="http://schemas.microsoft.com/office/drawing/2014/main" id="{6B846938-CF41-859D-5A23-A5CE3880EE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55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49"/>
    </mc:Choice>
    <mc:Fallback>
      <p:transition spd="slow" advTm="79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8BBD783-5AF5-F7C7-1DCD-EFE691E58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2669"/>
            <a:ext cx="12192000" cy="375331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6D11035E-9950-54EB-88D9-74680A7F2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44" y="222939"/>
            <a:ext cx="2743206" cy="719329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1B12E6E2-E111-CD08-54CE-E21E6C682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550" y="697584"/>
            <a:ext cx="7138987" cy="1143000"/>
          </a:xfrm>
        </p:spPr>
        <p:txBody>
          <a:bodyPr/>
          <a:lstStyle/>
          <a:p>
            <a:r>
              <a:rPr lang="cs-CZ" altLang="cs-CZ" dirty="0"/>
              <a:t>Literatura </a:t>
            </a:r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1E6B467D-71AE-C0E5-F1D6-E78D078C4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982" y="2473913"/>
            <a:ext cx="10515600" cy="2237748"/>
          </a:xfrm>
        </p:spPr>
        <p:txBody>
          <a:bodyPr/>
          <a:lstStyle/>
          <a:p>
            <a:pPr marL="457200" indent="-457200">
              <a:defRPr/>
            </a:pPr>
            <a:r>
              <a:rPr lang="cs-CZ" altLang="cs-CZ" dirty="0" err="1"/>
              <a:t>Dingová</a:t>
            </a:r>
            <a:r>
              <a:rPr lang="cs-CZ" altLang="cs-CZ" dirty="0"/>
              <a:t> </a:t>
            </a:r>
            <a:r>
              <a:rPr lang="cs-CZ" altLang="cs-CZ" dirty="0" err="1"/>
              <a:t>Šliková</a:t>
            </a:r>
            <a:r>
              <a:rPr lang="cs-CZ" altLang="cs-CZ" dirty="0"/>
              <a:t> M. Základy ošetřovatelství a ošetřovatelských postupů pro ZZ, 2018</a:t>
            </a:r>
          </a:p>
          <a:p>
            <a:pPr marL="457200" indent="-457200">
              <a:defRPr/>
            </a:pPr>
            <a:r>
              <a:rPr lang="cs-CZ" altLang="cs-CZ" dirty="0"/>
              <a:t>Veverková, E. ošetřovatelské postupy pro ZZ II, 2019.</a:t>
            </a:r>
          </a:p>
          <a:p>
            <a:pPr marL="457200" indent="-457200">
              <a:defRPr/>
            </a:pPr>
            <a:r>
              <a:rPr lang="cs-CZ" altLang="cs-CZ" dirty="0"/>
              <a:t>Kapounová, G. Ošetřovatelství v intenzivní péči, 2020</a:t>
            </a:r>
          </a:p>
          <a:p>
            <a:pPr>
              <a:defRPr/>
            </a:pPr>
            <a:endParaRPr lang="cs-CZ" altLang="cs-CZ" dirty="0"/>
          </a:p>
        </p:txBody>
      </p:sp>
      <p:pic>
        <p:nvPicPr>
          <p:cNvPr id="8" name="Zvuk 1">
            <a:hlinkClick r:id="" action="ppaction://media"/>
            <a:extLst>
              <a:ext uri="{FF2B5EF4-FFF2-40B4-BE49-F238E27FC236}">
                <a16:creationId xmlns:a16="http://schemas.microsoft.com/office/drawing/2014/main" id="{A66A8298-54E3-9337-8CD0-D54A91B7E4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806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49"/>
    </mc:Choice>
    <mc:Fallback>
      <p:transition spd="slow" advTm="79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C03C07-6AF1-4E9F-DBEB-ADF285533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564" y="749939"/>
            <a:ext cx="10515600" cy="914330"/>
          </a:xfrm>
        </p:spPr>
        <p:txBody>
          <a:bodyPr/>
          <a:lstStyle/>
          <a:p>
            <a:r>
              <a:rPr lang="cs-CZ" altLang="cs-CZ" dirty="0">
                <a:solidFill>
                  <a:srgbClr val="C00000"/>
                </a:solidFill>
              </a:rPr>
              <a:t>Faktory ovlivňující defekaci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BBD783-5AF5-F7C7-1DCD-EFE691E58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2669"/>
            <a:ext cx="12192000" cy="375331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6D11035E-9950-54EB-88D9-74680A7F2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44" y="222939"/>
            <a:ext cx="2743206" cy="719329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4D9A8BFC-1DBB-1A27-314B-D6392E8EF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8582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cs-CZ" altLang="cs-CZ" sz="2800" b="1" dirty="0"/>
              <a:t>Věk</a:t>
            </a:r>
            <a:r>
              <a:rPr lang="cs-CZ" altLang="cs-CZ" sz="2800" dirty="0"/>
              <a:t>  - kojenci – neschopnost ovlivňovat vyprazdňování střeva, staří lidé – poruchy svěračů – inkontinence, zpomalená peristaltika – zácpa.</a:t>
            </a:r>
          </a:p>
          <a:p>
            <a:r>
              <a:rPr lang="cs-CZ" altLang="cs-CZ" sz="2800" b="1" dirty="0"/>
              <a:t>Strava</a:t>
            </a:r>
            <a:r>
              <a:rPr lang="cs-CZ" altLang="cs-CZ" sz="2800" dirty="0"/>
              <a:t> – pravidelný příjem stravy, příjem vláknin, (celulózy), dráždivá strava – kořeněná jídla.</a:t>
            </a:r>
          </a:p>
          <a:p>
            <a:r>
              <a:rPr lang="cs-CZ" altLang="cs-CZ" sz="2800" b="1" dirty="0"/>
              <a:t>Tekutiny</a:t>
            </a:r>
            <a:r>
              <a:rPr lang="cs-CZ" altLang="cs-CZ" sz="2800" dirty="0"/>
              <a:t> </a:t>
            </a:r>
          </a:p>
          <a:p>
            <a:pPr lvl="1"/>
            <a:r>
              <a:rPr lang="cs-CZ" altLang="cs-CZ" sz="2400" dirty="0"/>
              <a:t>2000 – 3000 ml/ 24 hod pro fyziologické vyprazdňování </a:t>
            </a:r>
          </a:p>
          <a:p>
            <a:r>
              <a:rPr lang="cs-CZ" altLang="cs-CZ" sz="2800" b="1" dirty="0"/>
              <a:t>Aktivita</a:t>
            </a:r>
            <a:r>
              <a:rPr lang="cs-CZ" altLang="cs-CZ" sz="2800" dirty="0"/>
              <a:t> – stimulace peristaltiky</a:t>
            </a:r>
          </a:p>
          <a:p>
            <a:r>
              <a:rPr lang="cs-CZ" altLang="cs-CZ" sz="2800" b="1" dirty="0"/>
              <a:t>Způsob života</a:t>
            </a:r>
            <a:r>
              <a:rPr lang="cs-CZ" altLang="cs-CZ" sz="2800" dirty="0"/>
              <a:t> </a:t>
            </a:r>
          </a:p>
          <a:p>
            <a:pPr lvl="1"/>
            <a:r>
              <a:rPr lang="cs-CZ" altLang="cs-CZ" sz="2400" dirty="0"/>
              <a:t>nácvik pravidelných návyků defekace , vliv dostupnosti WC, zajištění dostatečného soukromí</a:t>
            </a:r>
          </a:p>
        </p:txBody>
      </p:sp>
      <p:pic>
        <p:nvPicPr>
          <p:cNvPr id="10" name="Zvuk 1">
            <a:hlinkClick r:id="" action="ppaction://media"/>
            <a:extLst>
              <a:ext uri="{FF2B5EF4-FFF2-40B4-BE49-F238E27FC236}">
                <a16:creationId xmlns:a16="http://schemas.microsoft.com/office/drawing/2014/main" id="{9021A22B-62C1-9CB0-BAEE-31F816F363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8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649"/>
    </mc:Choice>
    <mc:Fallback xmlns="">
      <p:transition spd="slow" advTm="79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86DD6EF-A401-460D-B32E-A1424035A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188" y="1507197"/>
            <a:ext cx="949362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Toto dílo podléhá licenci 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Creative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Commons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BY 4.0. 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 zobrazení licenčních podmínek navštivte 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https://creativecommons.org/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licenses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/by-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sa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/4.0/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cs-CZ" alt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Obrázek 2">
            <a:extLst>
              <a:ext uri="{FF2B5EF4-FFF2-40B4-BE49-F238E27FC236}">
                <a16:creationId xmlns:a16="http://schemas.microsoft.com/office/drawing/2014/main" id="{DFABD95D-AFB5-40C4-9F20-E293414E5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378" y="2464870"/>
            <a:ext cx="1762094" cy="6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29F088DA-029E-4CBA-80E4-2E3B78198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" y="57785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DBB602F-99DC-4FB5-9889-F3DFDBB0117E}"/>
              </a:ext>
            </a:extLst>
          </p:cNvPr>
          <p:cNvSpPr txBox="1"/>
          <p:nvPr/>
        </p:nvSpPr>
        <p:spPr>
          <a:xfrm>
            <a:off x="1380565" y="433168"/>
            <a:ext cx="975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Vytvořeno v rámci projektu: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DANTE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č.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NPO_UPCE_MSMT-16591/2022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16BCEFB-B24A-4349-8972-703CCE6BE2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53" y="4018505"/>
            <a:ext cx="11007894" cy="26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533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744B480-A0E0-4560-8F1E-214DABF1E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513" y="4249967"/>
            <a:ext cx="5129748" cy="2253446"/>
          </a:xfrm>
        </p:spPr>
        <p:txBody>
          <a:bodyPr/>
          <a:lstStyle/>
          <a:p>
            <a:r>
              <a:rPr lang="cs-CZ" dirty="0"/>
              <a:t>Děkuji za pozornost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1523A6B-72DA-8C54-6C93-26440FB1B108}"/>
              </a:ext>
            </a:extLst>
          </p:cNvPr>
          <p:cNvSpPr txBox="1">
            <a:spLocks/>
          </p:cNvSpPr>
          <p:nvPr/>
        </p:nvSpPr>
        <p:spPr>
          <a:xfrm>
            <a:off x="7942997" y="4184664"/>
            <a:ext cx="4249003" cy="22534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200" b="1" dirty="0">
                <a:latin typeface="+mn-lt"/>
                <a:cs typeface="Times New Roman" panose="02020603050405020304" pitchFamily="18" charset="0"/>
              </a:rPr>
              <a:t>Kontakty</a:t>
            </a:r>
          </a:p>
          <a:p>
            <a:pPr algn="l"/>
            <a:r>
              <a:rPr lang="cs-CZ" sz="2000" dirty="0">
                <a:latin typeface="+mn-lt"/>
                <a:cs typeface="Times New Roman" panose="02020603050405020304" pitchFamily="18" charset="0"/>
              </a:rPr>
              <a:t>Mgr. Marie Holubová, Ph.D.</a:t>
            </a:r>
          </a:p>
          <a:p>
            <a:pPr algn="l"/>
            <a:r>
              <a:rPr lang="cs-CZ" sz="2000" dirty="0">
                <a:latin typeface="+mn-lt"/>
                <a:cs typeface="Times New Roman" panose="02020603050405020304" pitchFamily="18" charset="0"/>
              </a:rPr>
              <a:t>marie.holubova@upce.cz</a:t>
            </a:r>
          </a:p>
          <a:p>
            <a:pPr algn="l"/>
            <a:endParaRPr lang="cs-CZ" sz="2000" dirty="0">
              <a:latin typeface="+mn-lt"/>
              <a:cs typeface="Times New Roman" panose="02020603050405020304" pitchFamily="18" charset="0"/>
            </a:endParaRPr>
          </a:p>
          <a:p>
            <a:pPr algn="l"/>
            <a:endParaRPr lang="cs-CZ" sz="2000" dirty="0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15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C03C07-6AF1-4E9F-DBEB-ADF285533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564" y="749939"/>
            <a:ext cx="10515600" cy="914330"/>
          </a:xfrm>
        </p:spPr>
        <p:txBody>
          <a:bodyPr/>
          <a:lstStyle/>
          <a:p>
            <a:r>
              <a:rPr lang="cs-CZ" altLang="cs-CZ" sz="4400" dirty="0">
                <a:solidFill>
                  <a:srgbClr val="C00000"/>
                </a:solidFill>
              </a:rPr>
              <a:t>Hodnocení vyprazdňování stolice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BBD783-5AF5-F7C7-1DCD-EFE691E58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4434"/>
            <a:ext cx="12192000" cy="375331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6D11035E-9950-54EB-88D9-74680A7F2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44" y="222939"/>
            <a:ext cx="2743206" cy="719329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CC8FF7BD-2F05-B04E-C4E7-EBBA0E041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8582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</a:pPr>
            <a:r>
              <a:rPr lang="cs-CZ" altLang="cs-CZ" sz="2800" dirty="0">
                <a:solidFill>
                  <a:srgbClr val="C00000"/>
                </a:solidFill>
              </a:rPr>
              <a:t>Počet stolic za den</a:t>
            </a:r>
          </a:p>
          <a:p>
            <a:pPr>
              <a:lnSpc>
                <a:spcPct val="80000"/>
              </a:lnSpc>
            </a:pPr>
            <a:r>
              <a:rPr lang="cs-CZ" altLang="cs-CZ" sz="2800" dirty="0">
                <a:solidFill>
                  <a:srgbClr val="C00000"/>
                </a:solidFill>
              </a:rPr>
              <a:t>Množství (100 – 150 g/24 hod)</a:t>
            </a:r>
          </a:p>
          <a:p>
            <a:pPr>
              <a:lnSpc>
                <a:spcPct val="80000"/>
              </a:lnSpc>
            </a:pPr>
            <a:r>
              <a:rPr lang="cs-CZ" altLang="cs-CZ" sz="2800" dirty="0">
                <a:solidFill>
                  <a:srgbClr val="C00000"/>
                </a:solidFill>
              </a:rPr>
              <a:t>Kdy (ráno, večer, po jídle,..)</a:t>
            </a:r>
          </a:p>
          <a:p>
            <a:pPr>
              <a:lnSpc>
                <a:spcPct val="80000"/>
              </a:lnSpc>
            </a:pPr>
            <a:r>
              <a:rPr lang="cs-CZ" altLang="cs-CZ" sz="2800" dirty="0">
                <a:solidFill>
                  <a:srgbClr val="C00000"/>
                </a:solidFill>
              </a:rPr>
              <a:t>Konzistence</a:t>
            </a:r>
          </a:p>
          <a:p>
            <a:pPr>
              <a:lnSpc>
                <a:spcPct val="80000"/>
              </a:lnSpc>
            </a:pPr>
            <a:r>
              <a:rPr lang="cs-CZ" altLang="cs-CZ" sz="2800" dirty="0">
                <a:solidFill>
                  <a:srgbClr val="C00000"/>
                </a:solidFill>
              </a:rPr>
              <a:t>Tvar</a:t>
            </a:r>
          </a:p>
          <a:p>
            <a:pPr>
              <a:lnSpc>
                <a:spcPct val="80000"/>
              </a:lnSpc>
            </a:pPr>
            <a:r>
              <a:rPr lang="cs-CZ" altLang="cs-CZ" sz="2800" dirty="0">
                <a:solidFill>
                  <a:srgbClr val="C00000"/>
                </a:solidFill>
              </a:rPr>
              <a:t>Barva</a:t>
            </a:r>
          </a:p>
          <a:p>
            <a:pPr>
              <a:lnSpc>
                <a:spcPct val="80000"/>
              </a:lnSpc>
            </a:pPr>
            <a:r>
              <a:rPr lang="cs-CZ" altLang="cs-CZ" sz="2800" dirty="0">
                <a:solidFill>
                  <a:srgbClr val="C00000"/>
                </a:solidFill>
              </a:rPr>
              <a:t>Příměsi</a:t>
            </a:r>
          </a:p>
          <a:p>
            <a:pPr>
              <a:lnSpc>
                <a:spcPct val="80000"/>
              </a:lnSpc>
            </a:pPr>
            <a:r>
              <a:rPr lang="cs-CZ" altLang="cs-CZ" sz="2800" dirty="0">
                <a:solidFill>
                  <a:srgbClr val="C00000"/>
                </a:solidFill>
              </a:rPr>
              <a:t>Zápach</a:t>
            </a:r>
          </a:p>
          <a:p>
            <a:pPr>
              <a:lnSpc>
                <a:spcPct val="80000"/>
              </a:lnSpc>
            </a:pPr>
            <a:r>
              <a:rPr lang="cs-CZ" altLang="cs-CZ" sz="2800" dirty="0">
                <a:solidFill>
                  <a:srgbClr val="C00000"/>
                </a:solidFill>
              </a:rPr>
              <a:t>Okolnosti </a:t>
            </a:r>
          </a:p>
          <a:p>
            <a:pPr>
              <a:lnSpc>
                <a:spcPct val="80000"/>
              </a:lnSpc>
            </a:pPr>
            <a:endParaRPr lang="cs-CZ" altLang="cs-CZ" sz="2800" dirty="0"/>
          </a:p>
          <a:p>
            <a:pPr>
              <a:lnSpc>
                <a:spcPct val="80000"/>
              </a:lnSpc>
            </a:pPr>
            <a:r>
              <a:rPr lang="cs-CZ" altLang="cs-CZ" sz="2800" dirty="0"/>
              <a:t>Záznam do dokumentace</a:t>
            </a:r>
          </a:p>
        </p:txBody>
      </p:sp>
      <p:pic>
        <p:nvPicPr>
          <p:cNvPr id="12" name="Zvuk 1">
            <a:hlinkClick r:id="" action="ppaction://media"/>
            <a:extLst>
              <a:ext uri="{FF2B5EF4-FFF2-40B4-BE49-F238E27FC236}">
                <a16:creationId xmlns:a16="http://schemas.microsoft.com/office/drawing/2014/main" id="{DBCAC089-A1F5-9B3E-3193-2BE6FB2E11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649"/>
    </mc:Choice>
    <mc:Fallback xmlns="">
      <p:transition spd="slow" advTm="79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2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C03C07-6AF1-4E9F-DBEB-ADF285533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564" y="749939"/>
            <a:ext cx="10515600" cy="914330"/>
          </a:xfrm>
        </p:spPr>
        <p:txBody>
          <a:bodyPr/>
          <a:lstStyle/>
          <a:p>
            <a:r>
              <a:rPr lang="cs-CZ" altLang="cs-CZ" dirty="0">
                <a:solidFill>
                  <a:srgbClr val="C00000"/>
                </a:solidFill>
              </a:rPr>
              <a:t>Konzistence stolice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BBD783-5AF5-F7C7-1DCD-EFE691E58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4434"/>
            <a:ext cx="12192000" cy="375331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6D11035E-9950-54EB-88D9-74680A7F2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44" y="222939"/>
            <a:ext cx="2743206" cy="719329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34C798A0-7215-6E54-3E31-80CEFDB67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518" y="2742456"/>
            <a:ext cx="10515600" cy="3177643"/>
          </a:xfrm>
        </p:spPr>
        <p:txBody>
          <a:bodyPr/>
          <a:lstStyle/>
          <a:p>
            <a:r>
              <a:rPr lang="cs-CZ" altLang="cs-CZ" dirty="0"/>
              <a:t>Vodnatá  - 90 % vody</a:t>
            </a:r>
          </a:p>
          <a:p>
            <a:r>
              <a:rPr lang="cs-CZ" altLang="cs-CZ" dirty="0"/>
              <a:t>Kašovitá – 85 % vody</a:t>
            </a:r>
          </a:p>
          <a:p>
            <a:r>
              <a:rPr lang="cs-CZ" altLang="cs-CZ" dirty="0"/>
              <a:t>Měkká – 80 % vody</a:t>
            </a:r>
          </a:p>
          <a:p>
            <a:r>
              <a:rPr lang="cs-CZ" altLang="cs-CZ" dirty="0"/>
              <a:t>Tuhá – 75 % vody</a:t>
            </a:r>
          </a:p>
        </p:txBody>
      </p:sp>
      <p:pic>
        <p:nvPicPr>
          <p:cNvPr id="8" name="Zvuk 1">
            <a:hlinkClick r:id="" action="ppaction://media"/>
            <a:extLst>
              <a:ext uri="{FF2B5EF4-FFF2-40B4-BE49-F238E27FC236}">
                <a16:creationId xmlns:a16="http://schemas.microsoft.com/office/drawing/2014/main" id="{BA7B6675-CD0D-136E-E0DD-ECCF2BAA95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74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649"/>
    </mc:Choice>
    <mc:Fallback xmlns="">
      <p:transition spd="slow" advTm="79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C03C07-6AF1-4E9F-DBEB-ADF285533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564" y="749939"/>
            <a:ext cx="10515600" cy="914330"/>
          </a:xfrm>
        </p:spPr>
        <p:txBody>
          <a:bodyPr/>
          <a:lstStyle/>
          <a:p>
            <a:r>
              <a:rPr lang="cs-CZ" altLang="cs-CZ" dirty="0">
                <a:solidFill>
                  <a:srgbClr val="C00000"/>
                </a:solidFill>
              </a:rPr>
              <a:t>Tvar stolice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BBD783-5AF5-F7C7-1DCD-EFE691E58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4434"/>
            <a:ext cx="12192000" cy="375331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6D11035E-9950-54EB-88D9-74680A7F2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44" y="222939"/>
            <a:ext cx="2743206" cy="719329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DA2FB1AA-A6AA-39E1-3B01-472747653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2866"/>
            <a:ext cx="10515600" cy="3629634"/>
          </a:xfrm>
        </p:spPr>
        <p:txBody>
          <a:bodyPr/>
          <a:lstStyle/>
          <a:p>
            <a:r>
              <a:rPr lang="cs-CZ" altLang="cs-CZ" dirty="0">
                <a:solidFill>
                  <a:srgbClr val="C00000"/>
                </a:solidFill>
              </a:rPr>
              <a:t>Stužkovitá </a:t>
            </a:r>
            <a:r>
              <a:rPr lang="cs-CZ" altLang="cs-CZ" dirty="0"/>
              <a:t>– tvar úzké pásky – u dráždivého tračníku, TU rekta</a:t>
            </a:r>
          </a:p>
          <a:p>
            <a:r>
              <a:rPr lang="cs-CZ" altLang="cs-CZ" dirty="0">
                <a:solidFill>
                  <a:srgbClr val="C00000"/>
                </a:solidFill>
              </a:rPr>
              <a:t>Bobkovitá </a:t>
            </a:r>
            <a:r>
              <a:rPr lang="cs-CZ" altLang="cs-CZ" dirty="0"/>
              <a:t> - u spastické zácpy </a:t>
            </a:r>
          </a:p>
          <a:p>
            <a:r>
              <a:rPr lang="cs-CZ" altLang="cs-CZ" dirty="0" err="1">
                <a:solidFill>
                  <a:srgbClr val="C00000"/>
                </a:solidFill>
              </a:rPr>
              <a:t>Skybala</a:t>
            </a:r>
            <a:r>
              <a:rPr lang="cs-CZ" altLang="cs-CZ" dirty="0">
                <a:solidFill>
                  <a:srgbClr val="C00000"/>
                </a:solidFill>
              </a:rPr>
              <a:t> – velmi tuhá stolice</a:t>
            </a:r>
          </a:p>
        </p:txBody>
      </p:sp>
      <p:pic>
        <p:nvPicPr>
          <p:cNvPr id="10" name="Zvuk 1">
            <a:hlinkClick r:id="" action="ppaction://media"/>
            <a:extLst>
              <a:ext uri="{FF2B5EF4-FFF2-40B4-BE49-F238E27FC236}">
                <a16:creationId xmlns:a16="http://schemas.microsoft.com/office/drawing/2014/main" id="{0E13A4A6-2FF1-751E-128F-74E10BC2B7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77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649"/>
    </mc:Choice>
    <mc:Fallback xmlns="">
      <p:transition spd="slow" advTm="79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8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C03C07-6AF1-4E9F-DBEB-ADF285533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564" y="749939"/>
            <a:ext cx="10515600" cy="914330"/>
          </a:xfrm>
        </p:spPr>
        <p:txBody>
          <a:bodyPr/>
          <a:lstStyle/>
          <a:p>
            <a:r>
              <a:rPr lang="cs-CZ" altLang="cs-CZ" dirty="0">
                <a:solidFill>
                  <a:srgbClr val="C00000"/>
                </a:solidFill>
              </a:rPr>
              <a:t>Barva stolice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BBD783-5AF5-F7C7-1DCD-EFE691E58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4434"/>
            <a:ext cx="12192000" cy="375331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6D11035E-9950-54EB-88D9-74680A7F2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44" y="222939"/>
            <a:ext cx="2743206" cy="719329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C1EB1A12-F01F-E293-C968-15844EF06BAA}"/>
              </a:ext>
            </a:extLst>
          </p:cNvPr>
          <p:cNvSpPr txBox="1">
            <a:spLocks/>
          </p:cNvSpPr>
          <p:nvPr/>
        </p:nvSpPr>
        <p:spPr>
          <a:xfrm>
            <a:off x="1240632" y="2488676"/>
            <a:ext cx="8642350" cy="3799002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b="1" dirty="0"/>
              <a:t>Fyziologická</a:t>
            </a:r>
          </a:p>
          <a:p>
            <a:pPr lvl="1"/>
            <a:r>
              <a:rPr lang="cs-CZ" altLang="cs-CZ" dirty="0"/>
              <a:t>Žlutá (míchaná vajíčka) – kojenci</a:t>
            </a:r>
          </a:p>
          <a:p>
            <a:pPr lvl="1"/>
            <a:r>
              <a:rPr lang="cs-CZ" altLang="cs-CZ" dirty="0"/>
              <a:t>Černá – borůvky, čokoláda, léky s </a:t>
            </a:r>
            <a:r>
              <a:rPr lang="cs-CZ" altLang="cs-CZ" dirty="0" err="1"/>
              <a:t>Fe</a:t>
            </a:r>
            <a:endParaRPr lang="cs-CZ" altLang="cs-CZ" dirty="0"/>
          </a:p>
          <a:p>
            <a:pPr lvl="1"/>
            <a:r>
              <a:rPr lang="cs-CZ" altLang="cs-CZ" dirty="0"/>
              <a:t>Zelená – špenát, zelenina</a:t>
            </a:r>
          </a:p>
        </p:txBody>
      </p:sp>
      <p:pic>
        <p:nvPicPr>
          <p:cNvPr id="8" name="Zvuk 1">
            <a:hlinkClick r:id="" action="ppaction://media"/>
            <a:extLst>
              <a:ext uri="{FF2B5EF4-FFF2-40B4-BE49-F238E27FC236}">
                <a16:creationId xmlns:a16="http://schemas.microsoft.com/office/drawing/2014/main" id="{3E7AFD18-0071-D806-D581-BF994D1D41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7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649"/>
    </mc:Choice>
    <mc:Fallback xmlns="">
      <p:transition spd="slow" advTm="79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1">
  <a:themeElements>
    <a:clrScheme name="barvy uni.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D1C24"/>
      </a:accent1>
      <a:accent2>
        <a:srgbClr val="000000"/>
      </a:accent2>
      <a:accent3>
        <a:srgbClr val="C00000"/>
      </a:accent3>
      <a:accent4>
        <a:srgbClr val="BFBFBF"/>
      </a:accent4>
      <a:accent5>
        <a:srgbClr val="F2F2F2"/>
      </a:accent5>
      <a:accent6>
        <a:srgbClr val="7F7F7F"/>
      </a:accent6>
      <a:hlink>
        <a:srgbClr val="ED1C24"/>
      </a:hlink>
      <a:folHlink>
        <a:srgbClr val="A5A5A5"/>
      </a:folHlink>
    </a:clrScheme>
    <a:fontScheme name="Vlastní 4">
      <a:majorFont>
        <a:latin typeface="Calibri bol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tiv1" id="{0F2FD30A-2C7C-4561-82C2-A336B0253433}" vid="{11952E64-41F6-4E0F-B408-C85F643D9A4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FBA16DC1D41B9458EDD8A910D3E354D" ma:contentTypeVersion="15" ma:contentTypeDescription="Vytvoří nový dokument" ma:contentTypeScope="" ma:versionID="c5b873a473a0e6df79c258333ab629d6">
  <xsd:schema xmlns:xsd="http://www.w3.org/2001/XMLSchema" xmlns:xs="http://www.w3.org/2001/XMLSchema" xmlns:p="http://schemas.microsoft.com/office/2006/metadata/properties" xmlns:ns2="2e0e0ae4-c6cc-4c48-bace-70c0a0899ea7" xmlns:ns3="31a92456-c2f2-434a-85cc-ab7e2215b0f4" targetNamespace="http://schemas.microsoft.com/office/2006/metadata/properties" ma:root="true" ma:fieldsID="8cbe106a7ca1bc95a1a4ee1a58ccc70f" ns2:_="" ns3:_="">
    <xsd:import namespace="2e0e0ae4-c6cc-4c48-bace-70c0a0899ea7"/>
    <xsd:import namespace="31a92456-c2f2-434a-85cc-ab7e2215b0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0e0ae4-c6cc-4c48-bace-70c0a0899e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Značky obrázků" ma:readOnly="false" ma:fieldId="{5cf76f15-5ced-4ddc-b409-7134ff3c332f}" ma:taxonomyMulti="true" ma:sspId="d9e86051-c9c6-4c0f-b4d0-568baeb249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a92456-c2f2-434a-85cc-ab7e2215b0f4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d2867269-3e73-4580-afbc-a9a4f194e055}" ma:internalName="TaxCatchAll" ma:showField="CatchAllData" ma:web="31a92456-c2f2-434a-85cc-ab7e2215b0f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1a92456-c2f2-434a-85cc-ab7e2215b0f4" xsi:nil="true"/>
    <lcf76f155ced4ddcb4097134ff3c332f xmlns="2e0e0ae4-c6cc-4c48-bace-70c0a0899ea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C77236A-B0AD-4D7A-9021-A6F52A56681D}"/>
</file>

<file path=customXml/itemProps2.xml><?xml version="1.0" encoding="utf-8"?>
<ds:datastoreItem xmlns:ds="http://schemas.openxmlformats.org/officeDocument/2006/customXml" ds:itemID="{7A4126DD-C33C-4ABA-8DAC-9D9CA3408E2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4951AAA-7F16-4E32-84B0-A4A1BDBA3214}">
  <ds:schemaRefs>
    <ds:schemaRef ds:uri="2caaad2d-d6ed-4c7a-ad81-62f3e150d4d7"/>
    <ds:schemaRef ds:uri="ce060694-29e2-4868-84d6-d709e931cedb"/>
    <ds:schemaRef ds:uri="http://purl.org/dc/dcmitype/"/>
    <ds:schemaRef ds:uri="http://purl.org/dc/terms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</TotalTime>
  <Words>2382</Words>
  <Application>Microsoft Office PowerPoint</Application>
  <PresentationFormat>Širokoúhlá obrazovka</PresentationFormat>
  <Paragraphs>349</Paragraphs>
  <Slides>51</Slides>
  <Notes>0</Notes>
  <HiddenSlides>0</HiddenSlides>
  <MMClips>49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6" baseType="lpstr">
      <vt:lpstr>Arial</vt:lpstr>
      <vt:lpstr>Calibri</vt:lpstr>
      <vt:lpstr>Calibri bold</vt:lpstr>
      <vt:lpstr>Times New Roman</vt:lpstr>
      <vt:lpstr>Motiv1</vt:lpstr>
      <vt:lpstr>Prezentace aplikace PowerPoint</vt:lpstr>
      <vt:lpstr>Vyprazdňování stolice - defekace</vt:lpstr>
      <vt:lpstr>Řízení defekace</vt:lpstr>
      <vt:lpstr>Složení stolice</vt:lpstr>
      <vt:lpstr>Faktory ovlivňující defekaci</vt:lpstr>
      <vt:lpstr>Hodnocení vyprazdňování stolice</vt:lpstr>
      <vt:lpstr>Konzistence stolice</vt:lpstr>
      <vt:lpstr>Tvar stolice</vt:lpstr>
      <vt:lpstr>Barva stolice</vt:lpstr>
      <vt:lpstr>Barva stolice</vt:lpstr>
      <vt:lpstr>Příměsi ve stolici</vt:lpstr>
      <vt:lpstr>Zápach stolice</vt:lpstr>
      <vt:lpstr>Patologické změny při vyprazdňování stolice</vt:lpstr>
      <vt:lpstr>Obstipace - zácpa</vt:lpstr>
      <vt:lpstr>Obstipace - zácpa</vt:lpstr>
      <vt:lpstr>Faktory ovlivňující vznik zácpy</vt:lpstr>
      <vt:lpstr>Faktory ovlivňující vznik zácpy</vt:lpstr>
      <vt:lpstr>Řešení zácpy</vt:lpstr>
      <vt:lpstr>Druhy laxantiv</vt:lpstr>
      <vt:lpstr>Paradoxní vyprazdňování stolice</vt:lpstr>
      <vt:lpstr>Paradoxní vyprazdňování stolice</vt:lpstr>
      <vt:lpstr>Průjem - diarrhoea</vt:lpstr>
      <vt:lpstr>Průjem - diarrhoea</vt:lpstr>
      <vt:lpstr>Průjem - diarrhoea</vt:lpstr>
      <vt:lpstr>Zásady ošetřování pacienta s průjmem</vt:lpstr>
      <vt:lpstr>Inkontinence stolice</vt:lpstr>
      <vt:lpstr>Inkontinence stolice</vt:lpstr>
      <vt:lpstr>Pomůcky pro nemocné s inkontinencí stolice</vt:lpstr>
      <vt:lpstr>Rektální katétry</vt:lpstr>
      <vt:lpstr>Flexi – Seal - rektální katétr</vt:lpstr>
      <vt:lpstr>Flexi – Seal - zavedení a naplnění balónku</vt:lpstr>
      <vt:lpstr>ActiFlo – rektální katétr</vt:lpstr>
      <vt:lpstr>Plynatost</vt:lpstr>
      <vt:lpstr>Hemoroidy </vt:lpstr>
      <vt:lpstr>Zásady ošetřovatelské péče při zajištění vyprazdňování stolice</vt:lpstr>
      <vt:lpstr>Digitální vybavení stolice</vt:lpstr>
      <vt:lpstr>Klyzma</vt:lpstr>
      <vt:lpstr>Polohy nemocného při klyzmatu</vt:lpstr>
      <vt:lpstr>Pomůcky</vt:lpstr>
      <vt:lpstr>Pomůcky</vt:lpstr>
      <vt:lpstr>Jednorázová sada na klyzma</vt:lpstr>
      <vt:lpstr>Postup</vt:lpstr>
      <vt:lpstr>Postup</vt:lpstr>
      <vt:lpstr>Firemně vyráběné očistné klyzma</vt:lpstr>
      <vt:lpstr>Prezentace aplikace PowerPoint</vt:lpstr>
      <vt:lpstr>Mikroklyzma</vt:lpstr>
      <vt:lpstr>(Kapénkové klyzma)</vt:lpstr>
      <vt:lpstr>Prezentace aplikace PowerPoint</vt:lpstr>
      <vt:lpstr>Literatura </vt:lpstr>
      <vt:lpstr>Prezentace aplikace PowerPoint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Horakova Denisa</dc:creator>
  <cp:lastModifiedBy>Horakova Denisa</cp:lastModifiedBy>
  <cp:revision>1</cp:revision>
  <dcterms:created xsi:type="dcterms:W3CDTF">2024-07-02T06:34:14Z</dcterms:created>
  <dcterms:modified xsi:type="dcterms:W3CDTF">2024-07-02T09:07:30Z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0x010100F6268B718C600C4D8632F039CC460D09</vt:lpwstr>
  </property>
  <property fmtid="{D5CDD505-2E9C-101B-9397-08002B2CF9AE}" pid="3" name="MediaServiceImageTags">
    <vt:lpwstr/>
  </property>
</Properties>
</file>