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72"/>
  </p:notesMasterIdLst>
  <p:sldIdLst>
    <p:sldId id="429" r:id="rId7"/>
    <p:sldId id="418" r:id="rId8"/>
    <p:sldId id="419" r:id="rId9"/>
    <p:sldId id="420" r:id="rId10"/>
    <p:sldId id="421" r:id="rId11"/>
    <p:sldId id="404" r:id="rId12"/>
    <p:sldId id="349" r:id="rId13"/>
    <p:sldId id="350" r:id="rId14"/>
    <p:sldId id="351" r:id="rId15"/>
    <p:sldId id="352" r:id="rId16"/>
    <p:sldId id="353" r:id="rId17"/>
    <p:sldId id="354" r:id="rId18"/>
    <p:sldId id="405" r:id="rId19"/>
    <p:sldId id="406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422" r:id="rId28"/>
    <p:sldId id="423" r:id="rId29"/>
    <p:sldId id="424" r:id="rId30"/>
    <p:sldId id="425" r:id="rId31"/>
    <p:sldId id="369" r:id="rId32"/>
    <p:sldId id="370" r:id="rId33"/>
    <p:sldId id="407" r:id="rId34"/>
    <p:sldId id="371" r:id="rId35"/>
    <p:sldId id="408" r:id="rId36"/>
    <p:sldId id="411" r:id="rId37"/>
    <p:sldId id="372" r:id="rId38"/>
    <p:sldId id="373" r:id="rId39"/>
    <p:sldId id="394" r:id="rId40"/>
    <p:sldId id="399" r:id="rId41"/>
    <p:sldId id="395" r:id="rId42"/>
    <p:sldId id="409" r:id="rId43"/>
    <p:sldId id="377" r:id="rId44"/>
    <p:sldId id="378" r:id="rId45"/>
    <p:sldId id="416" r:id="rId46"/>
    <p:sldId id="414" r:id="rId47"/>
    <p:sldId id="417" r:id="rId48"/>
    <p:sldId id="379" r:id="rId49"/>
    <p:sldId id="397" r:id="rId50"/>
    <p:sldId id="412" r:id="rId51"/>
    <p:sldId id="413" r:id="rId52"/>
    <p:sldId id="415" r:id="rId53"/>
    <p:sldId id="396" r:id="rId54"/>
    <p:sldId id="381" r:id="rId55"/>
    <p:sldId id="402" r:id="rId56"/>
    <p:sldId id="401" r:id="rId57"/>
    <p:sldId id="410" r:id="rId58"/>
    <p:sldId id="389" r:id="rId59"/>
    <p:sldId id="398" r:id="rId60"/>
    <p:sldId id="392" r:id="rId61"/>
    <p:sldId id="391" r:id="rId62"/>
    <p:sldId id="390" r:id="rId63"/>
    <p:sldId id="383" r:id="rId64"/>
    <p:sldId id="426" r:id="rId65"/>
    <p:sldId id="427" r:id="rId66"/>
    <p:sldId id="385" r:id="rId67"/>
    <p:sldId id="386" r:id="rId68"/>
    <p:sldId id="428" r:id="rId69"/>
    <p:sldId id="256" r:id="rId70"/>
    <p:sldId id="430" r:id="rId7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9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70AAFF4-CA7A-48FD-9B8E-BE4E576C31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EE01B4D-B7AC-4F71-B850-C1BADDCFE38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4B8A807-5AA2-4C32-82FD-29BFCA57D932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E3DF906D-2FA3-4731-8AA3-E9BB0A9E98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794405C4-B430-4D97-83E4-580FF5B51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782B2C-E266-4BD8-AACB-C2BBF39C13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6F74CF-ECC9-4098-91DC-43222C2F8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1AA0BD-4DC4-462B-AEA0-8F0AE1FF55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AA0BD-4DC4-462B-AEA0-8F0AE1FF5514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17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564F31-F326-4C01-89E0-1FC967F22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9B2B-36D6-447D-933C-E41C4A6DB290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7C3FEC-4FBE-40A0-A519-07468EB2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6D3976-E827-454F-94C2-2AFEA8B9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6A963-3C6C-4FCD-8B2F-0D257715DD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276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D4AD46-3634-4953-9ED2-57C9988E1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8144C-576F-4838-8B49-70E12A3D08C2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831276-2955-45DE-93C7-0C99E7F2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BE3542-6D61-4F1D-A227-31B0E1DA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93688-B53E-4A0A-A531-C41AD1C09F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502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967EE3-EC8B-4758-9FFE-6106681F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E3B9-1146-4FE6-A278-7F821670D6D2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423145-C98E-4270-876E-DE310B1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86D23C-52B0-458E-8D8D-90D7FBDF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A5C0E-D006-4BA6-B3F6-4F21D31148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862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34E989-9837-46C7-AF0B-C0CAC785A3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A9C2B5-7F89-4493-A302-D12B1D978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C24515-86EA-45F9-8502-90C2400056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3B126-5834-467D-A908-92835FEE30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940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05A498-BA70-47DA-A4E0-A41B1257F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BFA0A7-8D7C-4877-B7C9-9918DE88A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1493FC-B108-48E6-8E80-157CEC28C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55FC6-1B8E-4357-9316-3FB82E5D06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2409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7464CD-E82C-4421-9E96-8E1815B824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68E38C-02D1-4038-B627-91362624F0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CBB908-EAE2-4D4F-B673-AAFD3ECA2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EA0BA-EEC1-4329-BBEF-BEFE4B85DE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9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3D554-062D-4259-A6C5-957E398F76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38C32-419F-43A2-9151-B964EE53D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A99D9-1336-4523-A0E6-70FF100C1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60990-E187-4F8F-8586-E9E38799DD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094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96A5EA-60A9-4611-87A5-C3F1BF6E5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0670D1-C4A5-4D80-89C1-D80FD35403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E64E14-0FBA-487D-8C43-C49FFC651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F2B50-D0F6-413E-BA99-9E7F956CD3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758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D4102A-8D47-4DEC-90B7-A8451ECCF0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2BCFDF-DD41-4E2E-AB85-4EE6D6FF1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2890FE-191A-4659-B314-D071338E27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53417-E606-4A1F-A750-80B5EAEDAA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5878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61338F-E562-440E-AA3E-E15F43674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2A6881-2199-43CC-A1D7-CC3CEA370B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83EC00-41A5-4CF8-8AD2-A52848455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11988-BBA9-4106-9FE1-598F6375F6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403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345750-0B85-482F-B93B-24B04FFA1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E91E2D-A6FE-49CA-9115-744077639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3867A-4D36-46BD-9450-1B8BC500D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82AEB-A1CF-4BAC-BB20-2595EBCDE3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129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galenicamedical.cz/fotky9176/fotos/_vyr_225_vyr_224foley_deti.jpg">
            <a:extLst>
              <a:ext uri="{FF2B5EF4-FFF2-40B4-BE49-F238E27FC236}">
                <a16:creationId xmlns:a16="http://schemas.microsoft.com/office/drawing/2014/main" id="{6935F4EB-A7C3-42E4-A217-98E64C2C5A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-7938"/>
            <a:ext cx="13319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3" y="0"/>
            <a:ext cx="7344817" cy="114300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0ED810E-85E9-416C-AB8A-10D20606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AF1F2-F74B-47CD-8DAF-055D509B65F4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C5F544C-4B10-4A90-B488-8A3E075B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1CF5466-9B5F-4E3D-A027-AF993998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77579-7776-48E6-AED7-21E57FEDDF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3277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99028-1432-41E8-9493-BA73028934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823ACE-CE5C-49D9-B2E5-65260AF47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E7A11-AEFE-4C76-A911-13EC2395B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4AECC-8FA7-4990-B88F-A24D9A013C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989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0354EF-8490-4DCB-913A-EDC7A9849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5C579C-996D-443B-A293-9FA8145A36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CE5EE9-FDE4-480D-B15D-7E86DBB749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CD00-DC67-4D0B-9016-D0D509B188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5741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2171700" cy="63547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6362700" cy="63547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EBEE0D-F2B6-4644-8904-D3EA70FB8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4092E6-F2FB-4DDE-89D0-DE6C59AB90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6C049-5009-4535-9C32-92350E20F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A5EF6-37A1-4A59-90D9-B61D217BAB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3398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28600" y="1447800"/>
            <a:ext cx="4267200" cy="51816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1816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73D99-C009-4F17-A4B2-801AC004C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C9CE46-C234-47C7-9323-20F93484A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C1FCE-E231-474D-91BD-37A58936D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F6AD7-1752-49B0-8737-C6F85EAD90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770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BB07CA-2B81-4867-ABED-0B85B2932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07CB-57E9-4551-9F0B-CCF2A62FCCB8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40E53B-8A78-4994-A010-8295246D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D15A7C-F658-45C9-9AA2-24D9E05F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BA23B-BFDD-4F16-AA98-FB01D7953A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214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1C6947C-267D-4A0F-B53D-E2D685A9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09C0-7A3B-4181-AE60-567DEF4DB206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80881CF-5D63-4C26-8921-DC8C673A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A6CB7E5-2DF7-4E24-A6A1-2DD97AFC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FB9F-7BBE-45A6-A6B3-DC3481380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004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D520086-FF6C-43D8-96EE-02A01FD32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151DE-C485-4B78-BB82-177554BF9BC1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42031C25-7E53-4BEA-8F3B-B2F8B273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FADB5D4-A9B6-45E4-A123-A39E693D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E243-6A42-47FF-8FA8-05ECC6816C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111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46AC4567-04ED-4B80-A9DC-093D652E1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1849-C929-45E7-ABAA-28C986F95BD6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D3977C6-9D38-45AE-9F1F-ABE23EFB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BDD5410-7934-49CB-9D4C-3EFF3386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205F7-6DE4-43D1-A04B-D823D46C05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921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C3D6E500-1B65-4CE2-BB36-74EC93AA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8FA69-A6B4-4E72-B37D-B6F8ABEE4BE0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D837D793-70D8-4B05-A4DB-AB73001DE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0BFE2EB-07E5-4950-994B-845E05B0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CCDE2-DA8C-4018-BAEF-2916A5FF31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440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CD76683-EEEA-4E77-A571-444F364A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C14AA-C5EA-4E48-9EF6-89CDEAF7307A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AC71F33-76E5-45D9-97BA-B5411FE3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C8F228D-8281-428D-ABF7-A87C0E57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19EAE-57D7-4CC9-BA7C-152F4AA17B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244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4890BF6-66BF-4750-8CD7-206807AA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4DF8F-B878-4302-A477-2EFD882FD2F1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50C10D7-BB7B-46F6-8035-11B54B054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3CF2A56-26CC-483E-AE60-BAFDB15A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0108D-F239-4267-86B9-6D4E04362B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462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9000">
              <a:srgbClr val="FFFFFF"/>
            </a:gs>
            <a:gs pos="100000">
              <a:srgbClr val="604A7B"/>
            </a:gs>
          </a:gsLst>
          <a:lin ang="4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6D75B800-34DA-4151-BEF6-2AD6D6AD92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69A36708-314D-4B55-B525-E08EBA2C14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89DC25-7D97-4D7F-AF5C-FFEF4ACE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86E693-FAFF-4DCD-92AE-125BBDB28CF4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2C6454-B965-4D0C-8B7D-F930CE8A8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7A90F6-D78C-4B97-879B-7359177F3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DB930E-B1B4-4FF7-AB8D-DB526A1AED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82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9000">
              <a:srgbClr val="FFFFFF"/>
            </a:gs>
            <a:gs pos="100000">
              <a:srgbClr val="000000"/>
            </a:gs>
          </a:gsLst>
          <a:lin ang="4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C015727-490A-46FA-AD71-1A4AFD17D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DCD5530-E371-4B25-AB01-FB31F96D7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86F625C7-5445-4C6A-B1D0-B314B39A1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E78EEE49-E6F3-4666-ACE4-3B5181BF69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52CF8C1B-5A8A-4BF2-9CF0-242C175B12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240C611-C019-4EBF-96E5-7275773AA5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  <p:sldLayoutId id="21474843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z.hartmann.info/CZ/78963.htm" TargetMode="Externa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12" Type="http://schemas.openxmlformats.org/officeDocument/2006/relationships/hyperlink" Target="http://cz.hartmann.info/27750.php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://cz.hartmann.info/27766.php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hyperlink" Target="http://cz.hartmann.info/MoliPants.php" TargetMode="External"/><Relationship Id="rId4" Type="http://schemas.openxmlformats.org/officeDocument/2006/relationships/hyperlink" Target="http://cz.hartmann.info/27763.php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hyperlink" Target="http://www.google.cz/url?sa=i&amp;rct=j&amp;q=&amp;esrc=s&amp;frm=1&amp;source=images&amp;cd=&amp;cad=rja&amp;docid=YqlxeM23voJh5M&amp;tbnid=BeSK_8rOyv6OKM:&amp;ved=0CAUQjRw&amp;url=http%3A%2F%2Fwww.galenicamedical.cz%2Fgalenicamedical%2Feshop%2F4-1-MOCOVE-KATETRY-A-DALSI&amp;ei=BeigUtXSGoLZswbuloHQAQ&amp;bvm=bv.57155469,d.Yms&amp;psig=AFQjCNGviZhFFbrF5CldN-0pYzZfEI572Q&amp;ust=1386363194349661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google.cz/url?sa=i&amp;rct=j&amp;q=&amp;esrc=s&amp;frm=1&amp;source=images&amp;cd=&amp;cad=rja&amp;docid=997K3ymWRbBQJM&amp;tbnid=tmTML-o7fKvt2M:&amp;ved=0CAUQjRw&amp;url=http%3A%2F%2Fwww.zbynekmlcoch.cz%2Finformace%2Fmedicina%2Fvideo-fotografie-obrazek%2Fcevkovani-postup-zavadeni-permanentniho-mocoveho-katetru-pmk-video&amp;ei=xOegUt7CKYTDtAbQ14GYAw&amp;bvm=bv.57155469,d.Yms&amp;psig=AFQjCNGviZhFFbrF5CldN-0pYzZfEI572Q&amp;ust=138636319434966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hyperlink" Target="http://www.google.cz/url?sa=i&amp;rct=j&amp;q=&amp;esrc=s&amp;frm=1&amp;source=images&amp;cd=&amp;cad=rja&amp;docid=50zfoqZ7qFs3zM&amp;tbnid=RVEtofNFaEjy_M:&amp;ved=0CAUQjRw&amp;url=http%3A%2F%2Fwww.galenicamedical.cz%2Fgalenicamedical%2Feshop%2F4-1-MOCOVE-KATETRY-A-DALSI%2F34-2-Moc-sacky-uzavery-lahve&amp;ei=jRuiUp_fIYOVtQauw4DwBQ&amp;psig=AFQjCNFJEGYlGFR6iiu2OsHc2CDDs0J-Bg&amp;ust=1386441922307066" TargetMode="External"/><Relationship Id="rId4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://www.google.cz/url?sa=i&amp;rct=j&amp;q=&amp;esrc=s&amp;frm=1&amp;source=images&amp;cd=&amp;cad=rja&amp;docid=ecClAH4hbPLPEM&amp;tbnid=PP9sVrndKGDAFM:&amp;ved=0CAUQjRw&amp;url=http%3A%2F%2Fwww.dahlhausen.cz%2Fkatalog%2Fzdravotnicky-material%2Furopri-600-souprava-pro-mereni-hodinove-diurezy-1126%2F&amp;ei=shyiUqyXHcPVtQbdjIHICA&amp;psig=AFQjCNHmVF_UsbFuGUwrHDSFAhKEG_N7IA&amp;ust=138644222371719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frm=1&amp;source=images&amp;cd=&amp;cad=rja&amp;docid=TS8TLOYOF_Gu_M&amp;tbnid=RlrvOC55o8Ql3M:&amp;ved=0CAUQjRw&amp;url=http%3A%2F%2Fwww.zelenahvezda.cz%2Fzdravotnicke-potreby%2Factreen-mini&amp;ei=KOWgUo3aMIO0tAa2wYBg&amp;bvm=bv.57155469,d.Yms&amp;psig=AFQjCNHnNguU6ZSsHGBTe-bEon4JdHfTSw&amp;ust=138636241856757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hyperlink" Target="http://www.google.cz/url?sa=i&amp;rct=j&amp;q=&amp;esrc=s&amp;frm=1&amp;source=images&amp;cd=&amp;cad=rja&amp;docid=sLNwzt99XlZAVM&amp;tbnid=SiUjkl1CFaUgUM:&amp;ved=0CAUQjRw&amp;url=http%3A%2F%2Fbraunoviny.bbraun.cz%2Fclanky%2Factreenz-lite-mini-lubrikovane-mocove-katetry-pro-zeny%2F&amp;ei=XuWgUsDrHYmatAb-9oCYAQ&amp;psig=AFQjCNGvx2Vt6_FUoajg5DmYRtwk-1lcAw&amp;ust=1386362585122191" TargetMode="External"/><Relationship Id="rId5" Type="http://schemas.openxmlformats.org/officeDocument/2006/relationships/image" Target="../media/image35.jpeg"/><Relationship Id="rId10" Type="http://schemas.openxmlformats.org/officeDocument/2006/relationships/image" Target="../media/image3.pn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www.youtube.com/watch?v=oucaBGjNDRQ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ruh&#10;&#10;Popis byl vytvořen automaticky">
            <a:extLst>
              <a:ext uri="{FF2B5EF4-FFF2-40B4-BE49-F238E27FC236}">
                <a16:creationId xmlns:a16="http://schemas.microsoft.com/office/drawing/2014/main" id="{5C795DCA-9C96-033E-2270-8974FBCBC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2">
            <a:hlinkClick r:id="" action="ppaction://media"/>
            <a:extLst>
              <a:ext uri="{FF2B5EF4-FFF2-40B4-BE49-F238E27FC236}">
                <a16:creationId xmlns:a16="http://schemas.microsoft.com/office/drawing/2014/main" id="{CC1B0861-5D5A-1549-7D1A-830B21F76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14DE723-0023-4FD9-A20A-F53E076C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Hustota moči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89B8C08-45DE-4D33-A4F0-51DC75BD4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endParaRPr lang="cs-CZ" altLang="cs-CZ"/>
          </a:p>
          <a:p>
            <a:r>
              <a:rPr lang="cs-CZ" altLang="cs-CZ"/>
              <a:t>Závislá na množství moči a přítomnosti látek v ní obsažených</a:t>
            </a:r>
          </a:p>
          <a:p>
            <a:r>
              <a:rPr lang="cs-CZ" altLang="cs-CZ">
                <a:solidFill>
                  <a:srgbClr val="C00000"/>
                </a:solidFill>
              </a:rPr>
              <a:t>1016 – 1026  kg/m</a:t>
            </a:r>
            <a:r>
              <a:rPr lang="cs-CZ" altLang="cs-CZ" baseline="30000">
                <a:solidFill>
                  <a:srgbClr val="C00000"/>
                </a:solidFill>
              </a:rPr>
              <a:t>3</a:t>
            </a:r>
          </a:p>
          <a:p>
            <a:pPr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160CB9-68DC-4514-B77A-F22DDFB6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5FB56E8-D70D-4237-A517-19B19D97E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8541B2E-CFB9-4B91-8571-85ACDAD5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Poruchy při močení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C966435-8F98-4C90-973F-40BCBC3F7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endParaRPr lang="cs-CZ" altLang="cs-CZ"/>
          </a:p>
          <a:p>
            <a:r>
              <a:rPr lang="cs-CZ" altLang="cs-CZ">
                <a:solidFill>
                  <a:srgbClr val="C00000"/>
                </a:solidFill>
              </a:rPr>
              <a:t>Poruchy tvorby moče</a:t>
            </a:r>
          </a:p>
          <a:p>
            <a:endParaRPr lang="cs-CZ" altLang="cs-CZ">
              <a:solidFill>
                <a:srgbClr val="C00000"/>
              </a:solidFill>
            </a:endParaRPr>
          </a:p>
          <a:p>
            <a:r>
              <a:rPr lang="cs-CZ" altLang="cs-CZ">
                <a:solidFill>
                  <a:srgbClr val="C00000"/>
                </a:solidFill>
              </a:rPr>
              <a:t>Poruchy vyprazdňování moče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90B70B-67D7-4AFC-8C33-CF06BF19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ECE344C-EC6E-4B8F-BC5A-90D509338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0422650-D249-454D-ACCD-B6D8E90E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Poruchy tvorby moče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8D6F4F4-84C7-466D-A393-4A4AA60D5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Polyurie</a:t>
            </a:r>
            <a:r>
              <a:rPr lang="cs-CZ" altLang="cs-CZ"/>
              <a:t> – 2500 ml/24 hod (</a:t>
            </a:r>
            <a:r>
              <a:rPr lang="cs-CZ" altLang="cs-CZ">
                <a:cs typeface="Times New Roman" panose="02020603050405020304" pitchFamily="18" charset="0"/>
              </a:rPr>
              <a:t>↑tvorba</a:t>
            </a:r>
            <a:r>
              <a:rPr lang="cs-CZ" altLang="cs-CZ"/>
              <a:t>)</a:t>
            </a:r>
          </a:p>
          <a:p>
            <a:pPr lvl="1"/>
            <a:r>
              <a:rPr lang="cs-CZ" altLang="cs-CZ"/>
              <a:t>Zvýšený příjem tekutin, DM</a:t>
            </a:r>
          </a:p>
          <a:p>
            <a:pPr lvl="1"/>
            <a:endParaRPr lang="cs-CZ" altLang="cs-CZ"/>
          </a:p>
          <a:p>
            <a:r>
              <a:rPr lang="cs-CZ" altLang="cs-CZ">
                <a:solidFill>
                  <a:srgbClr val="C00000"/>
                </a:solidFill>
              </a:rPr>
              <a:t>Oligurie</a:t>
            </a:r>
            <a:r>
              <a:rPr lang="cs-CZ" altLang="cs-CZ"/>
              <a:t> – 100 – 500 ml/24hod</a:t>
            </a:r>
          </a:p>
          <a:p>
            <a:pPr lvl="1"/>
            <a:r>
              <a:rPr lang="cs-CZ" altLang="cs-CZ"/>
              <a:t>Nízký příjem tekutin, horečka, pocení</a:t>
            </a:r>
          </a:p>
          <a:p>
            <a:pPr lvl="1"/>
            <a:endParaRPr lang="cs-CZ" altLang="cs-CZ"/>
          </a:p>
          <a:p>
            <a:r>
              <a:rPr lang="cs-CZ" altLang="cs-CZ">
                <a:solidFill>
                  <a:srgbClr val="C00000"/>
                </a:solidFill>
              </a:rPr>
              <a:t>Anurie </a:t>
            </a:r>
            <a:r>
              <a:rPr lang="cs-CZ" altLang="cs-CZ"/>
              <a:t>– pod 100 (50) ml/24hod</a:t>
            </a:r>
          </a:p>
          <a:p>
            <a:pPr lvl="1"/>
            <a:r>
              <a:rPr lang="cs-CZ" altLang="cs-CZ"/>
              <a:t>Onemocnění ledvin</a:t>
            </a:r>
            <a:r>
              <a:rPr lang="en-US" altLang="cs-CZ"/>
              <a:t> - selhávání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83D2B3F-0C9E-4AC0-B725-461F025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F01A4EB-520D-444E-B9B6-70959AC2D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1C996E87-EF92-4FB8-8D9B-6453106E18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Poruchy vyprazdňování moče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088571-0CC5-4B0B-8FC6-35D6A49C6D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78B297-E023-4AA8-B680-C9970FA9F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B15A542-B078-4984-BC63-34D927083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35888F5A-55BF-4861-BEED-3BF7F5B4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Poruchy vyprazdňování moče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F7765AC8-547A-414A-A756-9B9C724A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Retence</a:t>
            </a:r>
          </a:p>
          <a:p>
            <a:r>
              <a:rPr lang="cs-CZ" altLang="cs-CZ">
                <a:solidFill>
                  <a:srgbClr val="C00000"/>
                </a:solidFill>
              </a:rPr>
              <a:t>Nykturie</a:t>
            </a:r>
          </a:p>
          <a:p>
            <a:r>
              <a:rPr lang="cs-CZ" altLang="cs-CZ">
                <a:solidFill>
                  <a:srgbClr val="C00000"/>
                </a:solidFill>
              </a:rPr>
              <a:t>Enureza, enuresis nokturna</a:t>
            </a:r>
          </a:p>
          <a:p>
            <a:r>
              <a:rPr lang="cs-CZ" altLang="cs-CZ">
                <a:solidFill>
                  <a:srgbClr val="C00000"/>
                </a:solidFill>
              </a:rPr>
              <a:t>Dysurie, strangurie, cystalgie</a:t>
            </a:r>
          </a:p>
          <a:p>
            <a:r>
              <a:rPr lang="cs-CZ" altLang="cs-CZ">
                <a:solidFill>
                  <a:srgbClr val="C00000"/>
                </a:solidFill>
              </a:rPr>
              <a:t>Polakysurie</a:t>
            </a:r>
          </a:p>
          <a:p>
            <a:r>
              <a:rPr lang="cs-CZ" altLang="cs-CZ">
                <a:solidFill>
                  <a:srgbClr val="C00000"/>
                </a:solidFill>
              </a:rPr>
              <a:t>Močení protrahované, retardované, dribling</a:t>
            </a:r>
          </a:p>
          <a:p>
            <a:r>
              <a:rPr lang="cs-CZ" altLang="cs-CZ">
                <a:solidFill>
                  <a:srgbClr val="C00000"/>
                </a:solidFill>
              </a:rPr>
              <a:t>Urgence, inkontinence</a:t>
            </a:r>
          </a:p>
          <a:p>
            <a:r>
              <a:rPr lang="cs-CZ" altLang="cs-CZ">
                <a:solidFill>
                  <a:srgbClr val="C00000"/>
                </a:solidFill>
              </a:rPr>
              <a:t>Paradoxní ischurie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956370-6E69-4E87-8273-60B47E843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60105EA-BD0F-4249-82A7-D7CC31478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D2446E0-F28C-481B-BCAE-8BA9DBBC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Poruchy vylučování moče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589ADDB-AFB5-40F4-9396-D6F3F25A2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Retence </a:t>
            </a:r>
          </a:p>
          <a:p>
            <a:pPr lvl="1">
              <a:lnSpc>
                <a:spcPct val="90000"/>
              </a:lnSpc>
            </a:pPr>
            <a:r>
              <a:rPr lang="cs-CZ" altLang="cs-CZ" u="sng">
                <a:solidFill>
                  <a:srgbClr val="C00000"/>
                </a:solidFill>
              </a:rPr>
              <a:t>zadržení moči v m.m., moč se fyziolog.tvoří, ale nemůže se vyprázdnit </a:t>
            </a:r>
            <a:r>
              <a:rPr lang="cs-CZ" altLang="cs-CZ"/>
              <a:t>– zástava močení, stagnace moči v m.m.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KO: bolest v pubické oblasti, distenze m.m., nervozita, zvýšená potřeba močení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Stenóza prostatické části uretry, po CA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Nykturie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Noční močení, více moči se vyloučí v noci než přes den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při onemocnění m.cest, hypertrofii prostaty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4D1B1AB-4448-43C3-AE7C-327C59C4E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87B049F-E032-4793-8CDD-298FF7392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24F840A-542A-41A6-90D0-95A29FB1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Poruchy vylučování moče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C32A4DB-1D75-427A-A6C1-3B29BB06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Enuréza </a:t>
            </a:r>
          </a:p>
          <a:p>
            <a:pPr lvl="1"/>
            <a:r>
              <a:rPr lang="cs-CZ" altLang="cs-CZ"/>
              <a:t>opakované mimovolní pomočování u starších dětí, které už vůlí ovládají m.m.</a:t>
            </a:r>
          </a:p>
          <a:p>
            <a:pPr lvl="1"/>
            <a:r>
              <a:rPr lang="cs-CZ" altLang="cs-CZ" u="sng">
                <a:solidFill>
                  <a:srgbClr val="C00000"/>
                </a:solidFill>
              </a:rPr>
              <a:t>Primární</a:t>
            </a:r>
            <a:r>
              <a:rPr lang="cs-CZ" altLang="cs-CZ"/>
              <a:t> – nebylo období bez pomočování</a:t>
            </a:r>
          </a:p>
          <a:p>
            <a:pPr lvl="1"/>
            <a:r>
              <a:rPr lang="cs-CZ" altLang="cs-CZ" u="sng">
                <a:solidFill>
                  <a:srgbClr val="C00000"/>
                </a:solidFill>
              </a:rPr>
              <a:t>Sekundárn</a:t>
            </a:r>
            <a:r>
              <a:rPr lang="cs-CZ" altLang="cs-CZ" u="sng"/>
              <a:t>í</a:t>
            </a:r>
            <a:r>
              <a:rPr lang="cs-CZ" altLang="cs-CZ"/>
              <a:t> – vyskytne se po jednoroční nepřítomnosti pomočování </a:t>
            </a:r>
          </a:p>
          <a:p>
            <a:pPr lvl="2"/>
            <a:r>
              <a:rPr lang="cs-CZ" altLang="cs-CZ"/>
              <a:t>Přes den, ale častěji noční pomočování – </a:t>
            </a:r>
            <a:r>
              <a:rPr lang="cs-CZ" altLang="cs-CZ" b="1">
                <a:solidFill>
                  <a:srgbClr val="C00000"/>
                </a:solidFill>
              </a:rPr>
              <a:t>enurésis nocturna</a:t>
            </a:r>
          </a:p>
          <a:p>
            <a:pPr lvl="1"/>
            <a:r>
              <a:rPr lang="cs-CZ" altLang="cs-CZ"/>
              <a:t>Většinou u chlapců – 3 - 15R</a:t>
            </a:r>
          </a:p>
          <a:p>
            <a:pPr lvl="1"/>
            <a:r>
              <a:rPr lang="cs-CZ" altLang="cs-CZ"/>
              <a:t>Psychické problémy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70324E-D489-41E3-9E53-AC46208B9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89136ED-76C5-421C-814F-A64C37DFB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F9294FB-6FA3-4E8C-ABE7-0F4ECA5D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Poruchy vylučování moče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45E53AD-B9E0-4DA2-8C18-3A7C2EE81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143000"/>
            <a:ext cx="8642350" cy="545465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Dysurie</a:t>
            </a:r>
          </a:p>
          <a:p>
            <a:pPr lvl="1"/>
            <a:r>
              <a:rPr lang="cs-CZ" altLang="cs-CZ"/>
              <a:t>Obtíže při močení, bolestivé, pálení, řezání</a:t>
            </a:r>
          </a:p>
          <a:p>
            <a:pPr lvl="1"/>
            <a:r>
              <a:rPr lang="cs-CZ" altLang="cs-CZ"/>
              <a:t>Strangurie – řezání při močení</a:t>
            </a:r>
            <a:endParaRPr lang="en-US" altLang="cs-CZ"/>
          </a:p>
          <a:p>
            <a:pPr lvl="1"/>
            <a:r>
              <a:rPr lang="en-US" altLang="cs-CZ"/>
              <a:t>Cystalgie – bolest v závěru mikce</a:t>
            </a:r>
            <a:endParaRPr lang="cs-CZ" altLang="cs-CZ"/>
          </a:p>
          <a:p>
            <a:r>
              <a:rPr lang="cs-CZ" altLang="cs-CZ">
                <a:solidFill>
                  <a:srgbClr val="C00000"/>
                </a:solidFill>
              </a:rPr>
              <a:t>Polakisurie</a:t>
            </a:r>
          </a:p>
          <a:p>
            <a:pPr lvl="1"/>
            <a:r>
              <a:rPr lang="cs-CZ" altLang="cs-CZ"/>
              <a:t>Časté močení po malých dávkách, při nezvětšeném množství moči</a:t>
            </a:r>
          </a:p>
          <a:p>
            <a:pPr lvl="1"/>
            <a:r>
              <a:rPr lang="cs-CZ" altLang="cs-CZ"/>
              <a:t>Rozčilení, strach, zánětlivé onemocnění moč.cest, dráždivý m.m.</a:t>
            </a:r>
          </a:p>
          <a:p>
            <a:pPr lvl="1"/>
            <a:r>
              <a:rPr lang="cs-CZ" altLang="cs-CZ"/>
              <a:t>= urgentní močení = silný pocit na močení, při malé náplní m.m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CB6091-BC13-4D87-A976-8D81326E2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B97BAC1-E215-4F7D-951C-CD1456968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E233D9E4-3AC2-4981-B7EE-27D06AA4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Poruchy vylučování moče</a:t>
            </a:r>
            <a:endParaRPr lang="en-US" altLang="cs-CZ">
              <a:solidFill>
                <a:srgbClr val="C00000"/>
              </a:solidFill>
            </a:endParaRP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A97B9141-FAE9-4DFD-B049-1B21C19A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en-US" altLang="cs-CZ">
                <a:solidFill>
                  <a:srgbClr val="C00000"/>
                </a:solidFill>
              </a:rPr>
              <a:t>Retardované močení</a:t>
            </a:r>
          </a:p>
          <a:p>
            <a:pPr lvl="1"/>
            <a:r>
              <a:rPr lang="en-US" altLang="cs-CZ"/>
              <a:t>Opožděný nástup mikce, nutnost tlačit</a:t>
            </a:r>
          </a:p>
          <a:p>
            <a:r>
              <a:rPr lang="en-US" altLang="cs-CZ">
                <a:solidFill>
                  <a:srgbClr val="C00000"/>
                </a:solidFill>
              </a:rPr>
              <a:t>Protrahované močení</a:t>
            </a:r>
          </a:p>
          <a:p>
            <a:pPr lvl="1"/>
            <a:r>
              <a:rPr lang="en-US" altLang="cs-CZ"/>
              <a:t>Delší doba mikce, pro</a:t>
            </a:r>
            <a:r>
              <a:rPr lang="cs-CZ" altLang="cs-CZ"/>
              <a:t>u</a:t>
            </a:r>
            <a:r>
              <a:rPr lang="en-US" altLang="cs-CZ"/>
              <a:t>d moči je slabý nebo přerušovaný</a:t>
            </a:r>
          </a:p>
          <a:p>
            <a:r>
              <a:rPr lang="en-US" altLang="cs-CZ">
                <a:solidFill>
                  <a:srgbClr val="C00000"/>
                </a:solidFill>
              </a:rPr>
              <a:t>Dribling</a:t>
            </a:r>
          </a:p>
          <a:p>
            <a:pPr lvl="1"/>
            <a:r>
              <a:rPr lang="en-US" altLang="cs-CZ"/>
              <a:t>Odkapávání moči po ukončení mikce</a:t>
            </a:r>
          </a:p>
          <a:p>
            <a:r>
              <a:rPr lang="en-US" altLang="cs-CZ">
                <a:solidFill>
                  <a:srgbClr val="C00000"/>
                </a:solidFill>
              </a:rPr>
              <a:t>Reziduum</a:t>
            </a:r>
          </a:p>
          <a:p>
            <a:pPr lvl="1"/>
            <a:r>
              <a:rPr lang="en-US" altLang="cs-CZ"/>
              <a:t>Množtsví moči, které zbyde v MM po vymočení (zjištění cévkováním nebo spec. UZ)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A49D92-46FD-4AC0-A2FA-457534C5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E1BA385-4D8F-4573-AD2B-69B0433B6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E28663-4CCC-4DAD-A3F2-FB2C1482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Poruchy vylučování moče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417B8CC-0CB7-47A5-963B-FFF63020B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836613"/>
            <a:ext cx="8229600" cy="4895850"/>
          </a:xfrm>
        </p:spPr>
        <p:txBody>
          <a:bodyPr/>
          <a:lstStyle/>
          <a:p>
            <a:r>
              <a:rPr lang="en-US" altLang="cs-CZ">
                <a:solidFill>
                  <a:srgbClr val="C00000"/>
                </a:solidFill>
              </a:rPr>
              <a:t>Urgence </a:t>
            </a:r>
          </a:p>
          <a:p>
            <a:pPr lvl="1"/>
            <a:r>
              <a:rPr lang="en-US" altLang="cs-CZ"/>
              <a:t>neodkladná mikce s vymočením jen několika málo ml</a:t>
            </a:r>
          </a:p>
          <a:p>
            <a:r>
              <a:rPr lang="cs-CZ" altLang="cs-CZ">
                <a:solidFill>
                  <a:srgbClr val="C00000"/>
                </a:solidFill>
              </a:rPr>
              <a:t>Paradoxní ischurie</a:t>
            </a:r>
          </a:p>
          <a:p>
            <a:pPr lvl="1"/>
            <a:r>
              <a:rPr lang="cs-CZ" altLang="cs-CZ"/>
              <a:t>Stav, kdy m.m. úplně přeplněn, nemůže se již více roztáhnout – moč samovolně odkapává z m.trubice</a:t>
            </a:r>
          </a:p>
          <a:p>
            <a:pPr lvl="1"/>
            <a:r>
              <a:rPr lang="cs-CZ" altLang="cs-CZ"/>
              <a:t>Při hypertrofii prostaty (překonání překážky v otoku)</a:t>
            </a:r>
          </a:p>
          <a:p>
            <a:pPr lvl="1"/>
            <a:r>
              <a:rPr lang="cs-CZ" altLang="cs-CZ"/>
              <a:t>Snadno zaměnitelné s inkontinencí </a:t>
            </a:r>
          </a:p>
          <a:p>
            <a:r>
              <a:rPr lang="cs-CZ" altLang="cs-CZ">
                <a:solidFill>
                  <a:srgbClr val="C00000"/>
                </a:solidFill>
              </a:rPr>
              <a:t>Inkontinence </a:t>
            </a:r>
          </a:p>
          <a:p>
            <a:pPr lvl="1"/>
            <a:r>
              <a:rPr lang="cs-CZ" altLang="cs-CZ">
                <a:solidFill>
                  <a:srgbClr val="C00000"/>
                </a:solidFill>
              </a:rPr>
              <a:t>Spontánní – samovolný odchod moči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EE8123-E51F-4E66-8932-CA3A58EA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EBB4821-C8BD-4B73-9F1E-925EDC8FE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0E19FA3-BEA8-47F8-AC07-E65E0774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Močení - mikce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FDE6EF6-C44A-48CF-9176-46C9E7FCB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 sz="2800"/>
              <a:t>= vyprázdnění m. m.</a:t>
            </a:r>
          </a:p>
          <a:p>
            <a:r>
              <a:rPr lang="cs-CZ" altLang="cs-CZ" sz="2800"/>
              <a:t>Zajišťuje vylučovací systém (zopakovat anatomii)</a:t>
            </a:r>
          </a:p>
          <a:p>
            <a:r>
              <a:rPr lang="cs-CZ" altLang="cs-CZ" sz="2800">
                <a:solidFill>
                  <a:srgbClr val="C00000"/>
                </a:solidFill>
              </a:rPr>
              <a:t>Naplnění m.m. – (dospělí – 250 – 500 ml, dítě 50 – 200ml)</a:t>
            </a:r>
            <a:r>
              <a:rPr lang="cs-CZ" altLang="cs-CZ" sz="2800"/>
              <a:t> - </a:t>
            </a:r>
            <a:r>
              <a:rPr lang="cs-CZ" altLang="cs-CZ" sz="2800">
                <a:cs typeface="Times New Roman" panose="02020603050405020304" pitchFamily="18" charset="0"/>
              </a:rPr>
              <a:t>↑ tlaku – stimulace nerv. zakončení v jeho stěně</a:t>
            </a:r>
          </a:p>
          <a:p>
            <a:r>
              <a:rPr lang="cs-CZ" altLang="cs-CZ" sz="2800">
                <a:cs typeface="Times New Roman" panose="02020603050405020304" pitchFamily="18" charset="0"/>
              </a:rPr>
              <a:t>impulzy vedou do centra v sakrální míše S2 – S4 (2-4L.obratel), některé pokračují dále do centra močení v m.kůře (pont, hypotalamus, mezencefalon)</a:t>
            </a:r>
          </a:p>
          <a:p>
            <a:pPr lvl="1"/>
            <a:r>
              <a:rPr lang="cs-CZ" altLang="cs-CZ" sz="2400">
                <a:cs typeface="Times New Roman" panose="02020603050405020304" pitchFamily="18" charset="0"/>
              </a:rPr>
              <a:t>Porucha S.oblasti – nemožnost vyprázdnit m.m., neschopnost udržet moč</a:t>
            </a:r>
          </a:p>
          <a:p>
            <a:endParaRPr lang="cs-CZ" altLang="cs-CZ" sz="2800">
              <a:cs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FA79A5A-B25A-4912-A613-A3B045A14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AFE1CA0-4317-40DE-AC0A-94521688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Inkontinence</a:t>
            </a:r>
            <a:r>
              <a:rPr lang="cs-CZ" altLang="cs-CZ"/>
              <a:t>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E79794A-17E1-4CDE-816D-DC91BE6DD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1. </a:t>
            </a:r>
            <a:r>
              <a:rPr lang="cs-CZ" altLang="cs-CZ" sz="2800">
                <a:solidFill>
                  <a:srgbClr val="C00000"/>
                </a:solidFill>
              </a:rPr>
              <a:t>Reflexní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Bezděčný odchod moči u P. s </a:t>
            </a:r>
            <a:r>
              <a:rPr lang="cs-CZ" altLang="cs-CZ" sz="2400" b="1"/>
              <a:t>patologickým neurologickým nálezem </a:t>
            </a:r>
            <a:r>
              <a:rPr lang="cs-CZ" altLang="cs-CZ" sz="2400"/>
              <a:t>– k odtoku moči dochází bez předchozího pocitu na močení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P. si potřebu močení neuvědomuje (degenerativní onem. mozku, demence)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vymizení pocitu naplněného m.m. - fraktury obratlů, neuropatie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2. </a:t>
            </a:r>
            <a:r>
              <a:rPr lang="cs-CZ" altLang="cs-CZ" sz="2800">
                <a:solidFill>
                  <a:srgbClr val="C00000"/>
                </a:solidFill>
              </a:rPr>
              <a:t>Stresová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/>
              <a:t>Nedostatečnost svalů pánevního dna,</a:t>
            </a:r>
            <a:r>
              <a:rPr lang="cs-CZ" altLang="cs-CZ" sz="2400"/>
              <a:t> ztráta elasticity m.m, ztráta pohlavních hormonů Ž – estrogenů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Při zvýšení nitrobřišního TK - zakašlání, smíchu, zvedání břemen, chůzi do schodů - Ž</a:t>
            </a:r>
          </a:p>
          <a:p>
            <a:pPr lvl="1">
              <a:lnSpc>
                <a:spcPct val="90000"/>
              </a:lnSpc>
            </a:pPr>
            <a:endParaRPr lang="cs-CZ" alt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8B8CF26-FCC3-4268-86B8-0A97D4EB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132F901-77D4-48D4-8D54-364104E38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0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84915C9-6BBB-484B-8700-01A35BD4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Inkontinence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D4D32A1-DA9A-4945-ACCB-E9BEB347E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3. </a:t>
            </a:r>
            <a:r>
              <a:rPr lang="cs-CZ" altLang="cs-CZ" sz="2800">
                <a:solidFill>
                  <a:srgbClr val="C00000"/>
                </a:solidFill>
              </a:rPr>
              <a:t>Urgentní 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Stav, kdy dochází k nechtěnému úniku moči ve spojení s naléhavým nucením na močení (nestihne doběhnout)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Urgence motorická – </a:t>
            </a:r>
            <a:r>
              <a:rPr lang="cs-CZ" altLang="cs-CZ" sz="2400" b="1"/>
              <a:t>porucha mechanismů účastnících se vylučování moče </a:t>
            </a:r>
            <a:r>
              <a:rPr lang="cs-CZ" altLang="cs-CZ" sz="2400"/>
              <a:t>– hypersenzitivita receptorů detruzoru (nádory, záněty m.m)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C00000"/>
                </a:solidFill>
              </a:rPr>
              <a:t>Je možné zařadit paradoxní ischurii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Přetékání m.m při jeho zvýšeném naplnění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C00000"/>
                </a:solidFill>
              </a:rPr>
              <a:t>Psychogenní 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Změna prostředí – hospitalizace u starých lidí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C00000"/>
                </a:solidFill>
              </a:rPr>
              <a:t>Inkontinence po dlouhodobém zavedení permanentního katetru, nebo výkonu na uro traktu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Ochabnutí m.m – pocit plného m.m. již při malém naplnění, u mužů - kolíčkování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A0356E-3048-4CB1-8BD2-D6B4D544C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B55C066-CA61-4E2B-9D42-27267469B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2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4EE0A7F-C130-46B6-A773-E1FF880A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Péče o inkontinentní P.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C54DA8B-6A18-4A80-BEED-EA4775B8A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Dostatek hygienických pomůcek – jednorázové použití</a:t>
            </a:r>
          </a:p>
          <a:p>
            <a:r>
              <a:rPr lang="cs-CZ" altLang="cs-CZ"/>
              <a:t>Zvýšená hygiena</a:t>
            </a:r>
          </a:p>
          <a:p>
            <a:r>
              <a:rPr lang="cs-CZ" altLang="cs-CZ"/>
              <a:t>Prevence opruzenin</a:t>
            </a:r>
          </a:p>
          <a:p>
            <a:r>
              <a:rPr lang="cs-CZ" altLang="cs-CZ"/>
              <a:t>Ochranné pasty, krémy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2D9522-CA94-400E-91BC-4D180F5D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546D3ED-B4FC-48E8-9FC7-BF40C0570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7C30169F-C344-42EC-9738-20762E59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-100013"/>
            <a:ext cx="7138987" cy="1143001"/>
          </a:xfrm>
        </p:spPr>
        <p:txBody>
          <a:bodyPr/>
          <a:lstStyle/>
          <a:p>
            <a:r>
              <a:rPr lang="cs-CZ" altLang="cs-CZ" sz="4000"/>
              <a:t>Pomůcky pro inkontinentní P.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7A2A59F-55E6-423B-8263-5038EADEA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6613"/>
            <a:ext cx="8229600" cy="5688012"/>
          </a:xfrm>
        </p:spPr>
        <p:txBody>
          <a:bodyPr/>
          <a:lstStyle/>
          <a:p>
            <a:r>
              <a:rPr lang="cs-CZ" altLang="cs-CZ" sz="2800"/>
              <a:t>Plenkové kalhotky pro trvalý únik moči</a:t>
            </a:r>
          </a:p>
          <a:p>
            <a:r>
              <a:rPr lang="cs-CZ" altLang="cs-CZ" sz="2800"/>
              <a:t>Kalhotky pro mobilní inkontinentní P.</a:t>
            </a:r>
          </a:p>
          <a:p>
            <a:r>
              <a:rPr lang="cs-CZ" altLang="cs-CZ" sz="2800"/>
              <a:t>Vložné pleny pro častý únik moči + síťové kalhotky</a:t>
            </a:r>
          </a:p>
          <a:p>
            <a:r>
              <a:rPr lang="cs-CZ" altLang="cs-CZ" sz="2800"/>
              <a:t>3 stupně savosti, 3 velikosti</a:t>
            </a:r>
          </a:p>
        </p:txBody>
      </p:sp>
      <p:pic>
        <p:nvPicPr>
          <p:cNvPr id="28676" name="Picture 2" descr="http://cz.hartmann.info/images/MoliCare_Premium_01_250.jpg">
            <a:hlinkClick r:id="rId4"/>
            <a:extLst>
              <a:ext uri="{FF2B5EF4-FFF2-40B4-BE49-F238E27FC236}">
                <a16:creationId xmlns:a16="http://schemas.microsoft.com/office/drawing/2014/main" id="{0E2E9576-6920-4705-ADA8-85A429901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970213"/>
            <a:ext cx="26638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http://cz.hartmann.info/images/molicare_mobile_250_59696.jpg">
            <a:hlinkClick r:id="rId6"/>
            <a:extLst>
              <a:ext uri="{FF2B5EF4-FFF2-40B4-BE49-F238E27FC236}">
                <a16:creationId xmlns:a16="http://schemas.microsoft.com/office/drawing/2014/main" id="{78E52694-3DD7-45C5-866B-E9D1D6862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70213"/>
            <a:ext cx="2420937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 descr="70_moliform_teaser">
            <a:hlinkClick r:id="rId8"/>
            <a:extLst>
              <a:ext uri="{FF2B5EF4-FFF2-40B4-BE49-F238E27FC236}">
                <a16:creationId xmlns:a16="http://schemas.microsoft.com/office/drawing/2014/main" id="{7EE7DF4A-77C1-42E3-83EA-2460142B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20938"/>
            <a:ext cx="24479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 descr="http://cz.hartmann.info/images/MoliPants_soft_01_250.jpg">
            <a:hlinkClick r:id="rId10"/>
            <a:extLst>
              <a:ext uri="{FF2B5EF4-FFF2-40B4-BE49-F238E27FC236}">
                <a16:creationId xmlns:a16="http://schemas.microsoft.com/office/drawing/2014/main" id="{75AC0A3F-19C0-4386-8F80-5EB7CFEA3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4902200"/>
            <a:ext cx="25749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" descr="http://cz.hartmann.info/images/molinea_plus_a.jpg">
            <a:hlinkClick r:id="rId12"/>
            <a:extLst>
              <a:ext uri="{FF2B5EF4-FFF2-40B4-BE49-F238E27FC236}">
                <a16:creationId xmlns:a16="http://schemas.microsoft.com/office/drawing/2014/main" id="{6371B39B-06FF-4E8C-9DD7-D2F3E043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903788"/>
            <a:ext cx="2484437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89B1B8-1670-43BD-9AD4-F912D97E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6A22116-6D17-46B5-A638-39D4C884E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BC2FEAB-0135-4890-89EC-3F6A9AC0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98438"/>
            <a:ext cx="7138988" cy="1143000"/>
          </a:xfrm>
        </p:spPr>
        <p:txBody>
          <a:bodyPr/>
          <a:lstStyle/>
          <a:p>
            <a:r>
              <a:rPr lang="cs-CZ" altLang="cs-CZ" sz="4000"/>
              <a:t>Pomůcky pro vyprazdňování moče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85AC38C-45BF-4EF7-9D85-694C969C2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Močová láhev</a:t>
            </a:r>
          </a:p>
          <a:p>
            <a:r>
              <a:rPr lang="cs-CZ" altLang="cs-CZ"/>
              <a:t>Podložní mísa</a:t>
            </a:r>
          </a:p>
          <a:p>
            <a:r>
              <a:rPr lang="cs-CZ" altLang="cs-CZ"/>
              <a:t>Klozetové křeslo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Permanentní katétr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95BD706-5AB0-4233-A5B0-273430B2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F1F453E-6941-4588-AD7D-017606384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5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40018E8-1A51-42B4-9207-F65996CE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Cévkování , katetrizace m.m.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624DA50-FE77-449C-A55E-B8301373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96975"/>
            <a:ext cx="8229600" cy="5327650"/>
          </a:xfrm>
        </p:spPr>
        <p:txBody>
          <a:bodyPr/>
          <a:lstStyle/>
          <a:p>
            <a:r>
              <a:rPr lang="cs-CZ" altLang="cs-CZ"/>
              <a:t>Zavedení sterilní cévky močovou trubicí do m.m.</a:t>
            </a:r>
          </a:p>
          <a:p>
            <a:r>
              <a:rPr lang="cs-CZ" altLang="cs-CZ" u="sng"/>
              <a:t>Pouze v nejnutnějším případě a po nezbytně nutnou dobu </a:t>
            </a:r>
            <a:r>
              <a:rPr lang="cs-CZ" altLang="cs-CZ"/>
              <a:t>– riziko vzniku infekce, při dlouhodobém zavedení dekubity v oblasti ústí močové trubice</a:t>
            </a:r>
          </a:p>
          <a:p>
            <a:endParaRPr lang="cs-CZ" altLang="cs-CZ" b="1"/>
          </a:p>
          <a:p>
            <a:r>
              <a:rPr lang="cs-CZ" altLang="cs-CZ" b="1">
                <a:solidFill>
                  <a:srgbClr val="C00000"/>
                </a:solidFill>
              </a:rPr>
              <a:t>Jednorázové</a:t>
            </a:r>
          </a:p>
          <a:p>
            <a:r>
              <a:rPr lang="cs-CZ" altLang="cs-CZ" b="1">
                <a:solidFill>
                  <a:srgbClr val="C00000"/>
                </a:solidFill>
              </a:rPr>
              <a:t>Intermitentní</a:t>
            </a:r>
          </a:p>
          <a:p>
            <a:r>
              <a:rPr lang="cs-CZ" altLang="cs-CZ" b="1">
                <a:solidFill>
                  <a:srgbClr val="C00000"/>
                </a:solidFill>
              </a:rPr>
              <a:t>Permanentní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7F8A03F-4D53-4E5D-82F2-0D82C83A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7CB9C61-5137-4C29-978A-2A472AD90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3EE72D5A-063C-40ED-ADDB-0D4727E0C307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96265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6730E6E-BEB6-41AD-B736-9084D23A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B9EFC0F-107E-4A3B-A047-DA647C47E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05BBACE1-CDED-4280-877C-FE582880937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0350"/>
            <a:ext cx="8229600" cy="586581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DC59245-A8D6-4F86-9696-CDA4461A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5A8920B-989F-45D2-9D94-D7B0C8FAA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8CE914BB-B8FB-48F9-90C4-8598AA11B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Indikace k cévkování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D265A7-DCE5-4815-A911-228DAE0A88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CD8C7C-F3FE-42CF-873A-6B4536B5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AC816D-2657-4922-987F-C0007893B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961CBE5-3E7F-4AAA-9AA8-AE82EAB5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Indikace k cévkování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FEFEEE4-3D98-423E-AC0E-8E1C1601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08050"/>
            <a:ext cx="8229600" cy="5616575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P. s retencí moče </a:t>
            </a:r>
          </a:p>
          <a:p>
            <a:pPr lvl="1"/>
            <a:r>
              <a:rPr lang="cs-CZ" altLang="cs-CZ"/>
              <a:t>anatomická nebo fyziologická obstrukce - po operacích, po CA, po úrazech</a:t>
            </a:r>
          </a:p>
          <a:p>
            <a:r>
              <a:rPr lang="cs-CZ" altLang="cs-CZ"/>
              <a:t>Pro zjištění objemu </a:t>
            </a:r>
            <a:r>
              <a:rPr lang="cs-CZ" altLang="cs-CZ" u="sng">
                <a:solidFill>
                  <a:srgbClr val="C00000"/>
                </a:solidFill>
              </a:rPr>
              <a:t>reziduální moči </a:t>
            </a:r>
            <a:r>
              <a:rPr lang="cs-CZ" altLang="cs-CZ"/>
              <a:t>= moč zbylá v m.m. těsně po vymočení</a:t>
            </a:r>
          </a:p>
          <a:p>
            <a:r>
              <a:rPr lang="cs-CZ" altLang="cs-CZ"/>
              <a:t>Přechodně u nemocných s inkontinencí moče</a:t>
            </a:r>
          </a:p>
          <a:p>
            <a:r>
              <a:rPr lang="cs-CZ" altLang="cs-CZ"/>
              <a:t>Odběr sterilní moče na mikrobiologické vyšetření</a:t>
            </a:r>
          </a:p>
          <a:p>
            <a:r>
              <a:rPr lang="cs-CZ" altLang="cs-CZ"/>
              <a:t>Výplachy m.m., instilace léků (cytostatika), instilace kontrastní látky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8766F55-F4BA-45F1-8EBB-700974BF4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4F6D896-E83A-4E20-9130-7781A737C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B4D2793-EF04-4F1F-8FD1-31C209BE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Močení - mikce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42329FC-42D8-407A-AA10-E9109BB7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Volní ovládání močení </a:t>
            </a:r>
          </a:p>
          <a:p>
            <a:pPr lvl="1"/>
            <a:r>
              <a:rPr lang="cs-CZ" altLang="cs-CZ">
                <a:cs typeface="Times New Roman" panose="02020603050405020304" pitchFamily="18" charset="0"/>
              </a:rPr>
              <a:t>zevní svěrač, břišní lis – centrum zejména v čelních lalocích mozku</a:t>
            </a:r>
          </a:p>
          <a:p>
            <a:pPr lvl="1"/>
            <a:r>
              <a:rPr lang="cs-CZ" altLang="cs-CZ">
                <a:cs typeface="Times New Roman" panose="02020603050405020304" pitchFamily="18" charset="0"/>
              </a:rPr>
              <a:t>zahájení a přerušení mikce</a:t>
            </a:r>
          </a:p>
          <a:p>
            <a:pPr lvl="1"/>
            <a:endParaRPr lang="cs-CZ" altLang="cs-CZ">
              <a:cs typeface="Times New Roman" panose="02020603050405020304" pitchFamily="18" charset="0"/>
            </a:endParaRPr>
          </a:p>
          <a:p>
            <a:r>
              <a:rPr lang="cs-CZ" altLang="cs-CZ">
                <a:solidFill>
                  <a:srgbClr val="C00000"/>
                </a:solidFill>
                <a:cs typeface="Times New Roman" panose="02020603050405020304" pitchFamily="18" charset="0"/>
              </a:rPr>
              <a:t>Diuréza = množství moče za 24hod</a:t>
            </a:r>
          </a:p>
          <a:p>
            <a:pPr lvl="1"/>
            <a:r>
              <a:rPr lang="cs-CZ" altLang="cs-CZ">
                <a:cs typeface="Times New Roman" panose="02020603050405020304" pitchFamily="18" charset="0"/>
              </a:rPr>
              <a:t>1500 – 2000 ml (dle P) – P/V</a:t>
            </a:r>
          </a:p>
          <a:p>
            <a:pPr lvl="1"/>
            <a:r>
              <a:rPr lang="cs-CZ" altLang="cs-CZ">
                <a:cs typeface="Times New Roman" panose="02020603050405020304" pitchFamily="18" charset="0"/>
              </a:rPr>
              <a:t>5 – 7 x denně</a:t>
            </a:r>
            <a:endParaRPr lang="en-US" altLang="cs-CZ">
              <a:cs typeface="Times New Roman" panose="02020603050405020304" pitchFamily="18" charset="0"/>
            </a:endParaRPr>
          </a:p>
          <a:p>
            <a:pPr lvl="1"/>
            <a:r>
              <a:rPr lang="en-US" altLang="cs-CZ">
                <a:solidFill>
                  <a:srgbClr val="C00000"/>
                </a:solidFill>
                <a:cs typeface="Times New Roman" panose="02020603050405020304" pitchFamily="18" charset="0"/>
              </a:rPr>
              <a:t>Hodinová diuréza </a:t>
            </a:r>
            <a:r>
              <a:rPr lang="en-US" altLang="cs-CZ">
                <a:cs typeface="Times New Roman" panose="02020603050405020304" pitchFamily="18" charset="0"/>
              </a:rPr>
              <a:t>(ARO, JIP)</a:t>
            </a:r>
            <a:endParaRPr lang="cs-CZ" altLang="cs-CZ"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270BC6-7B37-43DE-8CCE-05C712CC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BF45CD4-81D1-40E7-9DD8-36E6D0F69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5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AE769AB5-C571-45A5-872B-8BF3D9B3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Indikace k cévkování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4ED2ECF3-C5B9-48F4-8929-337B1871E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Pro plynulé a přesné sledování diurézy u pacientů  v kritických stavech (bezvědomí, popáleniny, …) - PK</a:t>
            </a:r>
          </a:p>
          <a:p>
            <a:r>
              <a:rPr lang="cs-CZ" altLang="cs-CZ"/>
              <a:t>Peroperační a postoperační drenáž močového měchýře</a:t>
            </a:r>
          </a:p>
          <a:p>
            <a:r>
              <a:rPr lang="cs-CZ" altLang="cs-CZ"/>
              <a:t>Dilatace striktury uretry</a:t>
            </a:r>
          </a:p>
          <a:p>
            <a:r>
              <a:rPr lang="cs-CZ" altLang="cs-CZ"/>
              <a:t>Porušená funkce močového měchýře při neurogenních poruchách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24FE56-6649-4776-BBBA-E99FEA2F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EBEF507-A715-40D5-A313-A36CDB95A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2F66F37-B739-45C0-86B5-784111F3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Kontraindikace katetrizace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616F4B0C-AF58-4B24-8F4C-CDC8479EF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Poranění dolních cest močových</a:t>
            </a:r>
          </a:p>
          <a:p>
            <a:r>
              <a:rPr lang="cs-CZ" altLang="cs-CZ"/>
              <a:t>Suspektní traumatická ruptura uretry</a:t>
            </a:r>
          </a:p>
          <a:p>
            <a:r>
              <a:rPr lang="cs-CZ" altLang="cs-CZ"/>
              <a:t>Nesouhlas pacienta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61C06EA-587A-42EA-9910-7303018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46067F1-6460-484F-A143-DF9B5AAD0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EB9B107-98D0-4918-BD7C-74AA410F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Močové katétry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B2B8AC5-DCA9-4251-B4AC-773BF090D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196975"/>
            <a:ext cx="8642350" cy="56610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K jednorázovému zavedení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Nelatonův katétr 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rovný, zakončený válcovitým rovným zobákem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Použití u dětí, žen (mužů)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Thiemanův katétr (Mercierův)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Rovný, se zahnutým, kuželovitě protáhlým zobákem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U mužů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K permanentnímu zavedení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Folleyův katétr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Z pružného latexového, gumového nebo silikonového materiálu, zvláštní vstup do fixačního balónku, napojen na sběrný sáček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9D8290-5903-4F4B-A297-FBE2A5AE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831BBBA-9135-468F-8637-2353D72C7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CF44898-3334-4738-B264-684BF2E4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 sz="4000"/>
              <a:t>Jednorázové katétry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F772D14-C75A-4504-AFF5-5A8BA241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endParaRPr lang="en-US" altLang="cs-CZ"/>
          </a:p>
        </p:txBody>
      </p:sp>
      <p:pic>
        <p:nvPicPr>
          <p:cNvPr id="38916" name="Picture 5" descr="Nelatonův močový katetr">
            <a:extLst>
              <a:ext uri="{FF2B5EF4-FFF2-40B4-BE49-F238E27FC236}">
                <a16:creationId xmlns:a16="http://schemas.microsoft.com/office/drawing/2014/main" id="{3F37D932-B45D-4033-9253-93C74A159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3187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Tiemannův močový katetr">
            <a:extLst>
              <a:ext uri="{FF2B5EF4-FFF2-40B4-BE49-F238E27FC236}">
                <a16:creationId xmlns:a16="http://schemas.microsoft.com/office/drawing/2014/main" id="{DC9DF706-C23D-47C2-A4F8-52D09E64F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26606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672F83-D5FB-4C43-B900-06C248C1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DCB370C-E552-47A4-A32A-436EF1B36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DC56AA0C-0487-4616-AD5F-A31144A8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Jednorázové katétry</a:t>
            </a:r>
          </a:p>
        </p:txBody>
      </p:sp>
      <p:pic>
        <p:nvPicPr>
          <p:cNvPr id="39939" name="Picture 4" descr="Snímek 009">
            <a:extLst>
              <a:ext uri="{FF2B5EF4-FFF2-40B4-BE49-F238E27FC236}">
                <a16:creationId xmlns:a16="http://schemas.microsoft.com/office/drawing/2014/main" id="{FD37F032-8B9D-4AB2-9798-91D8C0C2CF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7663" y="1339850"/>
            <a:ext cx="6913562" cy="5170488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5006A860-D5B9-4FF5-B886-D3D1ADD7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04813"/>
            <a:ext cx="1628775" cy="291623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9">
            <a:extLst>
              <a:ext uri="{FF2B5EF4-FFF2-40B4-BE49-F238E27FC236}">
                <a16:creationId xmlns:a16="http://schemas.microsoft.com/office/drawing/2014/main" id="{4E36DFB8-C607-46FE-892F-4D5541BB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888"/>
            <a:ext cx="1644650" cy="29432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DDADE6C-8A9E-4F04-B552-0E8EC0CB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7AA28FC-1F6B-492B-8BC9-3418ECA76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5C693FF0-0C99-4334-9F27-D03AD807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40963" name="Zástupný symbol pro obsah 3">
            <a:extLst>
              <a:ext uri="{FF2B5EF4-FFF2-40B4-BE49-F238E27FC236}">
                <a16:creationId xmlns:a16="http://schemas.microsoft.com/office/drawing/2014/main" id="{891E3BA9-7320-414B-B966-512ACF3E2E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476250"/>
            <a:ext cx="8812213" cy="3783013"/>
          </a:xfrm>
        </p:spPr>
      </p:pic>
      <p:pic>
        <p:nvPicPr>
          <p:cNvPr id="40964" name="Obrázek 1">
            <a:extLst>
              <a:ext uri="{FF2B5EF4-FFF2-40B4-BE49-F238E27FC236}">
                <a16:creationId xmlns:a16="http://schemas.microsoft.com/office/drawing/2014/main" id="{FB3F798A-ABAA-4F50-8929-4F1945275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9598"/>
          <a:stretch>
            <a:fillRect/>
          </a:stretch>
        </p:blipFill>
        <p:spPr bwMode="auto">
          <a:xfrm>
            <a:off x="1833563" y="4259263"/>
            <a:ext cx="59531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D02CAF-4383-40DB-899C-216029EB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6B66971-7956-407E-AF51-25A45F943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49B7298B-9671-42A6-91AE-D11AAD7D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pPr marL="342900" indent="-342900"/>
            <a:r>
              <a:rPr lang="cs-CZ" altLang="cs-CZ"/>
              <a:t>Folleyův katétr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D53B25B6-543F-4736-9309-48C43B2FF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41988" name="Picture 2">
            <a:extLst>
              <a:ext uri="{FF2B5EF4-FFF2-40B4-BE49-F238E27FC236}">
                <a16:creationId xmlns:a16="http://schemas.microsoft.com/office/drawing/2014/main" id="{4AD313C7-F800-48CF-B5A7-59D617A9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79438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ED067A0-7A6D-4867-A2CA-D6F38FF4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E6C78FC-5E25-4D98-8B85-430B10D06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3D1F937F-E727-4873-ACF2-FC38868C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Typy katétrů</a:t>
            </a:r>
          </a:p>
        </p:txBody>
      </p:sp>
      <p:pic>
        <p:nvPicPr>
          <p:cNvPr id="43011" name="Zástupný symbol pro obsah 3">
            <a:extLst>
              <a:ext uri="{FF2B5EF4-FFF2-40B4-BE49-F238E27FC236}">
                <a16:creationId xmlns:a16="http://schemas.microsoft.com/office/drawing/2014/main" id="{A552C404-CEB2-4367-B1D5-99167CFA81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49363"/>
            <a:ext cx="5795963" cy="5629275"/>
          </a:xfr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29F6C34-766B-4684-86B1-BFF8461900B0}"/>
              </a:ext>
            </a:extLst>
          </p:cNvPr>
          <p:cNvSpPr/>
          <p:nvPr/>
        </p:nvSpPr>
        <p:spPr>
          <a:xfrm>
            <a:off x="5795963" y="2636838"/>
            <a:ext cx="3097212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 </a:t>
            </a:r>
          </a:p>
          <a:p>
            <a:pPr>
              <a:defRPr/>
            </a:pPr>
            <a:r>
              <a:rPr lang="cs-CZ" sz="2400" b="1" dirty="0">
                <a:latin typeface="+mj-lt"/>
              </a:rPr>
              <a:t>A: </a:t>
            </a:r>
            <a:r>
              <a:rPr lang="cs-CZ" sz="2400" b="1" dirty="0" err="1">
                <a:latin typeface="+mj-lt"/>
              </a:rPr>
              <a:t>Nelatonův</a:t>
            </a:r>
            <a:endParaRPr lang="cs-CZ" sz="2400" b="1" dirty="0">
              <a:latin typeface="+mj-lt"/>
            </a:endParaRPr>
          </a:p>
          <a:p>
            <a:pPr>
              <a:defRPr/>
            </a:pPr>
            <a:r>
              <a:rPr lang="cs-CZ" sz="2400" dirty="0">
                <a:latin typeface="+mj-lt"/>
              </a:rPr>
              <a:t>B: </a:t>
            </a:r>
            <a:r>
              <a:rPr lang="cs-CZ" sz="2400" dirty="0" err="1">
                <a:latin typeface="+mj-lt"/>
              </a:rPr>
              <a:t>Couvelaireův</a:t>
            </a:r>
            <a:r>
              <a:rPr lang="cs-CZ" sz="2400" dirty="0">
                <a:latin typeface="+mj-lt"/>
              </a:rPr>
              <a:t> (ne) </a:t>
            </a:r>
          </a:p>
          <a:p>
            <a:pPr>
              <a:defRPr/>
            </a:pPr>
            <a:r>
              <a:rPr lang="cs-CZ" sz="2400" b="1" dirty="0">
                <a:latin typeface="+mj-lt"/>
              </a:rPr>
              <a:t>C: </a:t>
            </a:r>
            <a:r>
              <a:rPr lang="cs-CZ" sz="2400" b="1" dirty="0" err="1">
                <a:latin typeface="+mj-lt"/>
              </a:rPr>
              <a:t>Thiemanův</a:t>
            </a:r>
            <a:r>
              <a:rPr lang="cs-CZ" sz="2400" b="1" dirty="0">
                <a:latin typeface="+mj-lt"/>
              </a:rPr>
              <a:t> </a:t>
            </a:r>
          </a:p>
          <a:p>
            <a:pPr>
              <a:defRPr/>
            </a:pPr>
            <a:r>
              <a:rPr lang="cs-CZ" sz="2400" dirty="0">
                <a:latin typeface="+mj-lt"/>
              </a:rPr>
              <a:t>D: </a:t>
            </a:r>
            <a:r>
              <a:rPr lang="cs-CZ" sz="2400" dirty="0" err="1">
                <a:latin typeface="+mj-lt"/>
              </a:rPr>
              <a:t>Malecotův</a:t>
            </a:r>
            <a:r>
              <a:rPr lang="cs-CZ" sz="2400" dirty="0">
                <a:latin typeface="+mj-lt"/>
              </a:rPr>
              <a:t> (ne)</a:t>
            </a:r>
          </a:p>
          <a:p>
            <a:pPr>
              <a:defRPr/>
            </a:pPr>
            <a:r>
              <a:rPr lang="cs-CZ" sz="2400" dirty="0">
                <a:latin typeface="+mj-lt"/>
              </a:rPr>
              <a:t>E: </a:t>
            </a:r>
            <a:r>
              <a:rPr lang="cs-CZ" sz="2400" dirty="0" err="1">
                <a:latin typeface="+mj-lt"/>
              </a:rPr>
              <a:t>Pezzerův</a:t>
            </a:r>
            <a:r>
              <a:rPr lang="cs-CZ" sz="2400" dirty="0">
                <a:latin typeface="+mj-lt"/>
              </a:rPr>
              <a:t> (ne)</a:t>
            </a:r>
          </a:p>
          <a:p>
            <a:pPr>
              <a:defRPr/>
            </a:pPr>
            <a:r>
              <a:rPr lang="cs-CZ" sz="2400" b="1" dirty="0">
                <a:latin typeface="+mj-lt"/>
              </a:rPr>
              <a:t>F: </a:t>
            </a:r>
            <a:r>
              <a:rPr lang="cs-CZ" sz="2400" b="1" dirty="0" err="1">
                <a:latin typeface="+mj-lt"/>
              </a:rPr>
              <a:t>Folleyův</a:t>
            </a:r>
            <a:r>
              <a:rPr lang="cs-CZ" sz="2400" b="1" dirty="0">
                <a:latin typeface="+mj-lt"/>
              </a:rPr>
              <a:t> </a:t>
            </a:r>
          </a:p>
          <a:p>
            <a:pPr>
              <a:defRPr/>
            </a:pPr>
            <a:r>
              <a:rPr lang="cs-CZ" dirty="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825B026-3776-4864-BF5E-B44944067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B9C38C38-5A1F-423E-B7EE-7928CE44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Folleyův katétr</a:t>
            </a: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7EAD1471-AD3E-48BA-BE7F-2908B1ED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Ze silikonizovaného latexu</a:t>
            </a:r>
          </a:p>
          <a:p>
            <a:pPr lvl="1"/>
            <a:r>
              <a:rPr lang="cs-CZ" altLang="cs-CZ"/>
              <a:t>Doba zvedení 5 – 7 dní (dle výrobce)</a:t>
            </a:r>
          </a:p>
          <a:p>
            <a:pPr lvl="1"/>
            <a:r>
              <a:rPr lang="cs-CZ" altLang="cs-CZ"/>
              <a:t>Krátkodobá až střednědobá katetrizace</a:t>
            </a:r>
          </a:p>
          <a:p>
            <a:r>
              <a:rPr lang="cs-CZ" altLang="cs-CZ">
                <a:solidFill>
                  <a:srgbClr val="C00000"/>
                </a:solidFill>
              </a:rPr>
              <a:t>Ze 100 % silikonu</a:t>
            </a:r>
          </a:p>
          <a:p>
            <a:pPr lvl="1"/>
            <a:r>
              <a:rPr lang="cs-CZ" altLang="cs-CZ"/>
              <a:t>Doba zavedení 14 – 20 dní (8 týdnů), dle výrobce</a:t>
            </a:r>
          </a:p>
          <a:p>
            <a:pPr lvl="1"/>
            <a:r>
              <a:rPr lang="cs-CZ" altLang="cs-CZ"/>
              <a:t>Střednědobá až dlouhodobá katetrizace</a:t>
            </a:r>
          </a:p>
          <a:p>
            <a:r>
              <a:rPr lang="cs-CZ" altLang="cs-CZ">
                <a:solidFill>
                  <a:srgbClr val="C00000"/>
                </a:solidFill>
              </a:rPr>
              <a:t>Katétry pro dlouhodobou katetrizaci</a:t>
            </a:r>
          </a:p>
          <a:p>
            <a:pPr lvl="1"/>
            <a:r>
              <a:rPr lang="cs-CZ" altLang="cs-CZ"/>
              <a:t>2 – 3 měsíce zavedení</a:t>
            </a:r>
          </a:p>
          <a:p>
            <a:pPr lvl="1"/>
            <a:r>
              <a:rPr lang="cs-CZ" altLang="cs-CZ"/>
              <a:t>Urologické odd.</a:t>
            </a:r>
          </a:p>
        </p:txBody>
      </p:sp>
      <p:pic>
        <p:nvPicPr>
          <p:cNvPr id="44036" name="Picture 5" descr="https://encrypted-tbn0.gstatic.com/images?q=tbn:ANd9GcTNrcExfv6SptHgThWtK8sszveqOj_g21JxylLVrRkwu2MOYvRmJg">
            <a:hlinkClick r:id="rId4"/>
            <a:extLst>
              <a:ext uri="{FF2B5EF4-FFF2-40B4-BE49-F238E27FC236}">
                <a16:creationId xmlns:a16="http://schemas.microsoft.com/office/drawing/2014/main" id="{0F0E82AB-ADCF-40D4-A2D9-596DD2FC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1501775"/>
            <a:ext cx="1828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http://www.galenicamedical.cz/fotky9176/fotos/gen320/gen__vyr_224_vyr_224foley_deti.jpg">
            <a:hlinkClick r:id="rId6"/>
            <a:extLst>
              <a:ext uri="{FF2B5EF4-FFF2-40B4-BE49-F238E27FC236}">
                <a16:creationId xmlns:a16="http://schemas.microsoft.com/office/drawing/2014/main" id="{4CC304CC-8455-416D-A355-6CDBE95F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932238"/>
            <a:ext cx="15001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C2A310-6BB5-4E3E-9A66-4F98B1A24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7"/>
    </mc:Choice>
    <mc:Fallback xmlns="">
      <p:transition spd="slow" advTm="6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6CEEC8BA-0353-4BEE-B2B7-6C435B5E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Močové katétry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F9EE707-9E22-441D-A072-1528D18C2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41438"/>
            <a:ext cx="6286500" cy="5183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Velikosti – podle obvodu a průměru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Obvod – Charrierova stupnice  - 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>
                <a:solidFill>
                  <a:srgbClr val="C00000"/>
                </a:solidFill>
              </a:rPr>
              <a:t>			- French – F 	(CH = F)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Průměr – obvod katétru vydělíme třemi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18 CH = 18 F = obvod 18 mm = průměr 6 mm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Označení na katétru 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Obvod</a:t>
            </a:r>
          </a:p>
          <a:p>
            <a:pPr lvl="2">
              <a:lnSpc>
                <a:spcPct val="90000"/>
              </a:lnSpc>
            </a:pPr>
            <a:r>
              <a:rPr lang="cs-CZ" altLang="cs-CZ">
                <a:solidFill>
                  <a:srgbClr val="C00000"/>
                </a:solidFill>
              </a:rPr>
              <a:t>Množství tekutiny pro naplnění balónku u Folleyova katétru</a:t>
            </a:r>
          </a:p>
          <a:p>
            <a:pPr lvl="2">
              <a:lnSpc>
                <a:spcPct val="90000"/>
              </a:lnSpc>
            </a:pPr>
            <a:endParaRPr lang="cs-CZ" altLang="cs-CZ"/>
          </a:p>
          <a:p>
            <a:pPr lvl="1">
              <a:lnSpc>
                <a:spcPct val="90000"/>
              </a:lnSpc>
              <a:buFontTx/>
              <a:buNone/>
            </a:pPr>
            <a:endParaRPr lang="cs-CZ" altLang="cs-CZ"/>
          </a:p>
        </p:txBody>
      </p:sp>
      <p:pic>
        <p:nvPicPr>
          <p:cNvPr id="45060" name="Obrázek 1">
            <a:extLst>
              <a:ext uri="{FF2B5EF4-FFF2-40B4-BE49-F238E27FC236}">
                <a16:creationId xmlns:a16="http://schemas.microsoft.com/office/drawing/2014/main" id="{0C5847FD-CE00-4A5D-BD7B-1411BEA82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133600"/>
            <a:ext cx="286385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7DF922-1A1B-4C2E-BF04-E49B61ECF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91"/>
    </mc:Choice>
    <mc:Fallback xmlns="">
      <p:transition spd="slow" advTm="6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660AA11-C153-4550-B307-4A44C59E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7138988" cy="1143000"/>
          </a:xfrm>
        </p:spPr>
        <p:txBody>
          <a:bodyPr/>
          <a:lstStyle/>
          <a:p>
            <a:r>
              <a:rPr lang="cs-CZ" altLang="cs-CZ" sz="4000"/>
              <a:t>Tvorba a vylučování moče je ovlivněno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6AA599-F6D2-4769-A0AF-C6838F177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endParaRPr lang="cs-CZ" altLang="cs-CZ"/>
          </a:p>
          <a:p>
            <a:r>
              <a:rPr lang="cs-CZ" altLang="cs-CZ"/>
              <a:t>Aktuálními potřebami organismu – vodní a elektrolytové hospodářství</a:t>
            </a:r>
          </a:p>
          <a:p>
            <a:r>
              <a:rPr lang="cs-CZ" altLang="cs-CZ"/>
              <a:t>Filtrace v glomerulu</a:t>
            </a:r>
          </a:p>
          <a:p>
            <a:r>
              <a:rPr lang="cs-CZ" altLang="cs-CZ"/>
              <a:t>Hormonálně ADH, aldosteron (ovlivnění TK)</a:t>
            </a:r>
          </a:p>
          <a:p>
            <a:r>
              <a:rPr lang="cs-CZ" altLang="cs-CZ"/>
              <a:t>Psychické vlivy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1826D74-ACD3-4F92-8E64-C1BFF2E9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42CEC5F-997A-4BAC-90B0-94461CAAB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0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5EECF35B-E8EF-4C4D-89C8-01AAAD78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Drenážní systémy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0B33BB70-46D2-4047-97C2-A3650AF4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Je jednotlivě sterilně zabalen (spojovací hadice a sběrný sáček)</a:t>
            </a:r>
          </a:p>
          <a:p>
            <a:r>
              <a:rPr lang="cs-CZ" altLang="cs-CZ"/>
              <a:t>Ve stěně spojovací hadice je </a:t>
            </a:r>
            <a:r>
              <a:rPr lang="cs-CZ" altLang="cs-CZ" b="1"/>
              <a:t>membrána pro odběr moči </a:t>
            </a:r>
            <a:r>
              <a:rPr lang="cs-CZ" altLang="cs-CZ"/>
              <a:t>bez nutnosti rozpojení</a:t>
            </a:r>
          </a:p>
          <a:p>
            <a:r>
              <a:rPr lang="cs-CZ" altLang="cs-CZ"/>
              <a:t>V místě vstupu spojovací hadice do sáčku je kapací Pasteurova komůrka - přerušení močového sloupce </a:t>
            </a:r>
            <a:r>
              <a:rPr lang="cs-CZ" altLang="cs-CZ" b="1">
                <a:solidFill>
                  <a:srgbClr val="C00000"/>
                </a:solidFill>
              </a:rPr>
              <a:t>brání zpětnému toku </a:t>
            </a:r>
            <a:r>
              <a:rPr lang="cs-CZ" altLang="cs-CZ"/>
              <a:t>moče – prevence infekce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C8F1957-8391-48E6-90AE-548370DDD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7"/>
    </mc:Choice>
    <mc:Fallback xmlns="">
      <p:transition spd="slow" advTm="9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4356092B-2EC3-46E1-9601-36C62CCF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Drenážní systém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1E3B8C4A-E7C8-456D-98AE-F445C0807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Odtok moči má být plynulý – pozor na zaskřípnutí nebo prověšení systému</a:t>
            </a:r>
          </a:p>
          <a:p>
            <a:r>
              <a:rPr lang="cs-CZ" altLang="cs-CZ"/>
              <a:t>Kontrola průchodnosti systému</a:t>
            </a:r>
          </a:p>
          <a:p>
            <a:r>
              <a:rPr lang="cs-CZ" altLang="cs-CZ" b="1">
                <a:solidFill>
                  <a:srgbClr val="C00000"/>
                </a:solidFill>
              </a:rPr>
              <a:t>Systém nerozpojovat</a:t>
            </a:r>
          </a:p>
          <a:p>
            <a:pPr lvl="1"/>
            <a:r>
              <a:rPr lang="cs-CZ" altLang="cs-CZ"/>
              <a:t>Rukavice, HDR, aseptický přístup</a:t>
            </a:r>
          </a:p>
          <a:p>
            <a:pPr lvl="1"/>
            <a:r>
              <a:rPr lang="cs-CZ" altLang="cs-CZ"/>
              <a:t>Konce kryty sterilním uzávěrem na jedno použití</a:t>
            </a:r>
          </a:p>
          <a:p>
            <a:pPr lvl="1"/>
            <a:r>
              <a:rPr lang="cs-CZ" altLang="cs-CZ"/>
              <a:t>Nikdy nevisí konce sáčku na zemi, z lůžka bez uzávěru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37E35E-30C2-46C5-A617-33A45FAB8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07"/>
    </mc:Choice>
    <mc:Fallback xmlns="">
      <p:transition spd="slow" advTm="77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1FDE2283-FF45-4069-B7A6-BB039DE0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Drenážní systém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A9C84E89-A3E9-4F8A-B80B-643FD44FB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Otevřený </a:t>
            </a:r>
          </a:p>
          <a:p>
            <a:pPr lvl="1"/>
            <a:r>
              <a:rPr lang="cs-CZ" altLang="cs-CZ"/>
              <a:t>bez možnosti odběru moči bez rozpojení, výměna dle standardů – po 3 – 5 dnech</a:t>
            </a:r>
          </a:p>
          <a:p>
            <a:r>
              <a:rPr lang="cs-CZ" altLang="cs-CZ">
                <a:solidFill>
                  <a:srgbClr val="C00000"/>
                </a:solidFill>
              </a:rPr>
              <a:t>Uzavřený </a:t>
            </a:r>
          </a:p>
          <a:p>
            <a:pPr lvl="1"/>
            <a:r>
              <a:rPr lang="cs-CZ" altLang="cs-CZ"/>
              <a:t>Celá řada systémů, nižší riziko infekce</a:t>
            </a:r>
          </a:p>
          <a:p>
            <a:pPr lvl="1"/>
            <a:r>
              <a:rPr lang="cs-CZ" altLang="cs-CZ"/>
              <a:t>Frekvence výměny dle výrobce (5 – 10 dní)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614B82B-AA0C-465C-ACB4-EED5890DD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3"/>
    </mc:Choice>
    <mc:Fallback xmlns="">
      <p:transition spd="slow" advTm="4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9D79CE5-B481-413F-B786-483138590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Uzavřený systém sběru moče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5B6E448-45C8-4B53-9F9D-B20A33087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altLang="cs-CZ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49156" name="Picture 5" descr="143">
            <a:extLst>
              <a:ext uri="{FF2B5EF4-FFF2-40B4-BE49-F238E27FC236}">
                <a16:creationId xmlns:a16="http://schemas.microsoft.com/office/drawing/2014/main" id="{99D8E119-A576-4D98-9062-F74158D3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1341438"/>
            <a:ext cx="41052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AutoShape 6" descr="data:image/jpeg;base64,/9j/4AAQSkZJRgABAQAAAQABAAD/2wCEAAkGBxMTEhQUEhMWFBUWFRUXFxgWGBgaGBoYFRgXFxUUFRcYHykgGBwlHBQVITEhJSkrLi4uFx8zODMsNygtLisBCgoKDg0OGhAQGjQkHyQsLSwsLCwsLCwsLCwsLCwsLCwsLC01LCwsLCwsLCwsLCwsLCwsLCwsLCwsLCwsLCwsLP/AABEIAOEA4QMBIgACEQEDEQH/xAAbAAEAAwEBAQEAAAAAAAAAAAAAAwQFAgEGB//EAEEQAAIBAgMEBggFAQYHAQAAAAABAgMRBCExEkFRYQVxgZGx0RMiMlKSocHhBkJicvAUFTOCstLiI0NTosLx8gf/xAAYAQEBAQEBAAAAAAAAAAAAAAAAAQIDBP/EACgRAQEAAgEDAwIHAQAAAAAAAAABAhHwEjFRIUGhBCIDE2GRscHhMv/aAAwDAQACEQMRAD8A/cQAAAAAAAAAAAAAAAAAAAAAAAAAAAAAAAAAAAAAAAAAAAAAAAAAAAAAAAAAAAAAAAAAAAAAAAAAAAAAAAAAAAI6leMdWBIDPn0kr5I6pYxvh32JuC8CD09vaTXPcSxkno7lHQAAAAAAAAAAAAAAAABRxXSkIc+oC8D8i/EX49x0cTKnh1eOVkqcXZtabTLWB6V/EFRKUaVO2Xtqkk+vZd7Hrn0eVxmXVjN+a4X8f7rOm/s/UwVqOLTyl6suD+hZPI7gAAAAAcVaiirvQ7KSXpJ/oh3OX2A6TlNXfqQ+bXHkMLQT9dr9q4Li+Z1jn6qj70kuzf4E1V2i3wRB1c5nRi9UmZ1COWtutEym1pZjYl9G4Zxd48Hr2MOCa2oZP5Pk0UOkem6VDZ9NUjT23aO02tNXyWaz5iNVxbSeTz/9FssktnpU3LdNWjU2op8TszsHVklutd6krxEuXcTargKMqsuJ5HES4+A2L4IMNUbvd3JygAABxUrRjq0jO6bqWUc2tXk7X014ozYK+d8/n1gbcOkIPj3Ev9VDj4mXCKtkjmTIJeksXdqMXdeL8j3D4Gms5yTfcjNpR9d8i7LmRVuPR+GekKbvyR1Ho6ineKUXxi7FFLgSbXWa2i7VpO2a9Iv+7sI6FbZtneDdrvWL4SKautHYt1aXqqaV7xW2veW/tIrQBUwFW6cW7uOj4xfsv6dhbKgAAIMZUtF21eS63kSUaajFRW5fxkOIznTXNvuWXiWSCtifbp9b8B0hO1OTSvlxtvW8Y7JRl7sk31aPxOek2vRtO2dlm0t649pZ3KzMPjG0rw+GS/8ALZuWVjFFNuM1ZXs4vdwaun3md6Jp5JJXyzWa7LeJXxlBypzdO20k9VF2dsrrbOsxwrnux8L+KMd/WY6EVdwUo04rTKL2qj5Xz7j9EnV9VNQe7O8Lf5j8+6M6FnTxClNJKMXZtrZvLXXV68D7Vyp2SUnfindP5fU9f1dwyxxxw7SPP9PjlLlcu9rUw+Pik0242f5k081rwaO4Y6m9HfdeKbXesjPvwkldapWv2xb+aJ4wi7tz2nz2n8lE8Uwx09W6tVMfBJPOV7r1U3pa/ijmWKinmp9kJNfJFWeGdsk3birJd8jhYVv8vel33Ui9OButLCYyLqqKUs09Y7Ome+z3cDVPnaFDYnF3V7rekfRGcpJ2WAAMq+b/ABNGTqQWeyoXaSbu76OyZSo0klrZt3e76mlWe3Jv1G+266sySN1/9s7Y59M04Z4dV2zK8YKKc55Z2e1JcL5rsIqtRykld24K7NOs3b/d9iDW2a+Jv5GvzP0Y/L9e7Nk5Qnq0pLfdZ9Zatlfbd+ba+pJi6Skla2V3vjpq89d+hNQqcX82u/zJ169mujfupTrySezVt12du9E1PEVWlZxnzS155Mv1INr/AHfbMjWGXuLl7PkOvHx/B0Zef5VVi6nLufmb3RFRypra1u0ZcsJGS9j/ACFrBVFSg0o2bfqrLNv9pjO469HTCZS+rrCO049dSHYvWRqmZh6Vpwjq4KUpfulu+fyNM5R1oACoq4p2nTe67j8Sy8C0RYmjtxcdL6Pg1mmRYXE39WeU1rz5ogszjdNPRmTjLtKnJXafKzW7U1zF6er7MoXlBZP2nZ9hqb36JVaPRcXn6ON1+iHyFfC52a4KyjG3G3XoewxMFa9k9zTt4ZsktBK8lktPWffc1c7U1FePR0VLa9l8WoXW9pb1nuOayvLLalwWnbZHtTFU7+q43a9+Uu3f3kmHqQ1Tpp86jXyLrKnoU6Md6b57Tv4nlXD20Ttzs/nYs+gg/wAlOXVUzPP6dLRK3Byi14E5z1FF0VaSyalrm75aK7vlnodwwt4pbEWkrK6Ty11a5lmmqadlGinwum8uo7o9J03fKCSyu7pZ6ax5Gt5J6KkcEvdgvgX0PocNK8VppnbPNalCeJgl7dH4l5lvAVVKN1KMld5xd0Zy33rU0snFWVot8EzshxsrU5P9L0MKwKVSTvlNX5R58z2XOL7ad/AUZZZbf860Tqq/1d32N7c7FatNRXsvNbqLduu2h5GbWSU76Xskuy5ac5b5S+Ff6SGaVtZvvXgkXaSfq8q7laTV+Cl228jiheUVlK6yztn1okppWyjNO+t/uQxaVRrZvdXvLwJ7L7pYyd7K65SjdPqZ1Gq1/wAvujf6HFJqUrbLXOL+5JsWebklxS+wWopVH7uzffsPyJejZWk1H15tWWTSj/ieXceyhHfUk+tLyJ8BNKorN53WmXfYlMWlhMPsLPOTzk+ZOAZbAAAI61GM1aSv/NxIAKiwNtJzXK5mdIpqaSlJu3upvPm1Y3jD6Qv6fRtJL82zu3WEiVGqatd+sv1Qb8ER/wBPGWTUUuChZZaZNNstZb4T+K/1O03ucl8P1NoUI7KsptLlC3clE9qOO+Urc43v2bJ76/vVH1bB6pyeT9JlygQReh2tzt+2K8UeLAcIvuplmnF71U197yZIlyl8T8y7FSOGa12l1KC8DtppPOp1WXbqiapB30qfH9zmonpafx/cKrzpWW1BSXG8FbrtxLvRlRuLu72/TYqUlLNWqa29vv3k3RMnZpqX+K3ysSjRKnSr/wCG9c7aa6/YtlLpS+yrNLPer/VGYVjqMt233fYbVT9S/n7SenKdsnF9kl9WeOVS+ex3S8zfoxuo6NTaunOd1yf+kS2t0u928Yiph5uakrRW9q99N27UkjKp+bYfNbXzJqLtC6bScpTWSys78+BzSpxqK7c07J6O2fUW67qbLVoPLXafhYodGVJqUVtRd4Zqz1TfB5FRM1GM1BSkk0uOvaiZ4aP/AFZdjXkeqNTa2mot7vWf+klip3d9m27XXdcc7rzsg9BD35/E/I6pbKnH15e0tXrnzJnOXCHfLyI6m02rbHfLyINwHkXkemWwAAAAAPncfSg8S3NQvay23fduT0PojBxEXOo3GMVZ22t9ly3ll0lValGFrqFLaWWT17FFnVk47Lp07XT1azWj9lF2UmvWcot/td+pWkKcqss7R+a+rN9d8/NTpV1STt6sckllWkslplkd/wBJHVRmnyrT8bk7nPR0trt+wjS3+ht17L8RM8vPz/pqOaeBjb2HrvqyfiyX+ij/ANPumyPaj7kO6H1Yi6W+F3+1NfLIdd88/c1CeEjGzdOaazVqsksuPrZkEqcLzqbMNqSad6mt7ZWSstEeSqQv/dpfDftOfSuXswT7G/pYdd8/P+nS9o4enFWcI31adZ2z5fYl6HUI1LRSTaek3LfeyT0IXSqWygl1r7k2BjUVSN4xSzva/DrJc7Z3+aabhndLqNo7SvnwuaJmdLzd4pK6s287GYtVYTppLJdzX0PI7Er3St1MkjJrSD715kkZv3X3rzLzuzzsr4aULWsrrkdT2N31+aR7Vm009l8HnHzJtt39l968xvmzXNKOIq01G19Xpd3+6KuFUVOndWtGVsubNCvSbunF2eescn3mfgqktqF45rbWTV8uvrHO5zs1b091vmLQ4eJJGT91968zl1He2y+9eY53Nc04vDgu5kdaNPevkyfalui+1rzOKtSXuPvj5jnc52amEknCNtLeGRKVejptwV1bXffwLRlsAAAAAD5l4du//EqKS4Stfk0j6YxKqtVa5vz+qHVZ2NKHo7a1pRdlnKUXa/70SV8R6qiq7utZeo3LstZF+CjazV+bRHKlHVJdVkamc9/6Z0gp46TaV5Z8Mrdu7QlqJvVX63teJ3FbrHc4vPVdxi3w0p+hjoqNNv8AZHyH9mr86hHkorwR3h60W+Ld8uNtS9hdnfrzL1ZeTUZU6NJSUYwbzWcadkud1qXJVKN21Cbk007Rkr/yxoN30PVDka6+bTTHlRhtbKdVO1/bqJeNizgMNKM03Um1m7Np6ri1f5lipQ3oYOV2k9xLnaajRMjparJTSUdpbK3pZttWszXMDpepat1KK+v1IV3TrS3wl3x8zuGIafsT7l5nkL6p3I5YRNttyu88pP5GpcfdmzKdnVas29nYnlntW9XLcmezxfsvYn3LzOP6CPvT+J/MiqYOKcXdvZ0TeXK63l+xn701Ss3+SenBeZneml6S6pyttO2cb5xT0vyNnav3GXUTurfpfyM7nhvV8tCGJv8AkmuxeZ48Q7q1OTv1ZdZ5OlGolr2NrXq6jn+z4WteXxM1Lh78+WL1+3PhK6z9yXWtnzOJ1pW9iTy4x8zn+z4WtnbL8z8bkk1ZWXDwJbjO3PlqTL358LPRFRtSvFxz3tPwNAzui55vv8PM0TLcAAAAAAysd/erdeOvNN/Y1SrjsH6S2dmr/MlFZU09f5zOJxlu7U9Owt0cNJLNpsl9BzJoZ0XJbrdh7Uqb9ElfyL0sLfVs4qYOOy9Xlv5Iuh850bJekp309f6m2spJcfoYv4coKVRXzSg32uVsu8+lnhE97LQjLrDkSRpW3h0+ZBE2VYf3ketIvejZFHDO6d1lK40LR8/0xG85NfzJH0BiY3A1HUlJetF/ly7yip0diLrZeTRoxMqfR1WM04wlKPhyZoeglf2ZdxBNcgxCu7dXy1O/RS92XcyCvCa2nsyeVl6st4E1SeTtw8dCtJe3y2V3JHbpyyylot0txVpuSUrwm3e/sSAuYS0U4vc/luZYUlpv/mhQjTm1dQkmt2zLNcCWWGnmtl8U7fLMC5tJbyrXqq+Tu2miX+mlb2XfqRysFPdGztvaWfYB10bO00uVn3GwZ2C6OcGm2m9+polAAAAAAAAAAAD8mxX/AOm1oyrRcYK06sVtQmrKM5RSbTzaSP1kqdI4GnUhL0lOE8n7UU9Os6fh544/9TbGUt7XT81/CX42hGpL0uxFej1UnqmsrNb7n2H4c/GuHxc1TgpxqOLk4tXSUdfWWT1RT/Dv4Vw7hUc6altWjnwUVdGr0P8AhHB4WoqlChGE1Fx2k23Z2ve7z0WZvLL8K79LPCSZzXq3AAcHQAAAAAAAAAAAAAAAAAAAAAAAAAAAAAAAAIsTfYlbN7MrdxKAKXRFJxpq6abbdnk9cvAugAAAAAAAAAAAAAAAAAAAAAAAAAAAAAAAAAAAAAAAAAAAAAAAAAAAAAAAAAAAAAAAAAAAAAAAAAAAAAAAAAAAAAAAAAAAAAAAAAAAAAAAAAAAAAAAAAAAAAAAAAAAAAAAAAAAAAAAAAAAAAAAAAAAB//Z">
            <a:hlinkClick r:id="rId5"/>
            <a:extLst>
              <a:ext uri="{FF2B5EF4-FFF2-40B4-BE49-F238E27FC236}">
                <a16:creationId xmlns:a16="http://schemas.microsoft.com/office/drawing/2014/main" id="{48F911A3-AC41-4BFD-A99B-214FA442A8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575" y="-13716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9158" name="AutoShape 8" descr="data:image/jpeg;base64,/9j/4AAQSkZJRgABAQAAAQABAAD/2wCEAAkGBxMTEhQUEhMWFBUWFRUXFxgWGBgaGBoYFRgXFxUUFRcYHykgGBwlHBQVITEhJSkrLi4uFx8zODMsNygtLisBCgoKDg0OGhAQGjQkHyQsLSwsLCwsLCwsLCwsLCwsLCwsLC01LCwsLCwsLCwsLCwsLCwsLCwsLCwsLCwsLCwsLP/AABEIAOEA4QMBIgACEQEDEQH/xAAbAAEAAwEBAQEAAAAAAAAAAAAAAwQFAgEGB//EAEEQAAIBAgMEBggFAQYHAQAAAAABAgMRBCExEkFRYQVxgZGx0RMiMlKSocHhBkJicvAUFTOCstLiI0NTosLx8gf/xAAYAQEBAQEBAAAAAAAAAAAAAAAAAQIDBP/EACgRAQEAAgEDAwIHAQAAAAAAAAABAhHwEjFRIUGhBCIDE2GRscHhMv/aAAwDAQACEQMRAD8A/cQAAAAAAAAAAAAAAAAAAAAAAAAAAAAAAAAAAAAAAAAAAAAAAAAAAAAAAAAAAAAAAAAAAAAAAAAAAAAAAAAAAAI6leMdWBIDPn0kr5I6pYxvh32JuC8CD09vaTXPcSxkno7lHQAAAAAAAAAAAAAAAABRxXSkIc+oC8D8i/EX49x0cTKnh1eOVkqcXZtabTLWB6V/EFRKUaVO2Xtqkk+vZd7Hrn0eVxmXVjN+a4X8f7rOm/s/UwVqOLTyl6suD+hZPI7gAAAAAcVaiirvQ7KSXpJ/oh3OX2A6TlNXfqQ+bXHkMLQT9dr9q4Li+Z1jn6qj70kuzf4E1V2i3wRB1c5nRi9UmZ1COWtutEym1pZjYl9G4Zxd48Hr2MOCa2oZP5Pk0UOkem6VDZ9NUjT23aO02tNXyWaz5iNVxbSeTz/9FssktnpU3LdNWjU2op8TszsHVklutd6krxEuXcTargKMqsuJ5HES4+A2L4IMNUbvd3JygAABxUrRjq0jO6bqWUc2tXk7X014ozYK+d8/n1gbcOkIPj3Ev9VDj4mXCKtkjmTIJeksXdqMXdeL8j3D4Gms5yTfcjNpR9d8i7LmRVuPR+GekKbvyR1Ho6ineKUXxi7FFLgSbXWa2i7VpO2a9Iv+7sI6FbZtneDdrvWL4SKautHYt1aXqqaV7xW2veW/tIrQBUwFW6cW7uOj4xfsv6dhbKgAAIMZUtF21eS63kSUaajFRW5fxkOIznTXNvuWXiWSCtifbp9b8B0hO1OTSvlxtvW8Y7JRl7sk31aPxOek2vRtO2dlm0t649pZ3KzMPjG0rw+GS/8ALZuWVjFFNuM1ZXs4vdwaun3md6Jp5JJXyzWa7LeJXxlBypzdO20k9VF2dsrrbOsxwrnux8L+KMd/WY6EVdwUo04rTKL2qj5Xz7j9EnV9VNQe7O8Lf5j8+6M6FnTxClNJKMXZtrZvLXXV68D7Vyp2SUnfindP5fU9f1dwyxxxw7SPP9PjlLlcu9rUw+Pik0242f5k081rwaO4Y6m9HfdeKbXesjPvwkldapWv2xb+aJ4wi7tz2nz2n8lE8Uwx09W6tVMfBJPOV7r1U3pa/ijmWKinmp9kJNfJFWeGdsk3birJd8jhYVv8vel33Ui9OButLCYyLqqKUs09Y7Ome+z3cDVPnaFDYnF3V7rekfRGcpJ2WAAMq+b/ABNGTqQWeyoXaSbu76OyZSo0klrZt3e76mlWe3Jv1G+266sySN1/9s7Y59M04Z4dV2zK8YKKc55Z2e1JcL5rsIqtRykld24K7NOs3b/d9iDW2a+Jv5GvzP0Y/L9e7Nk5Qnq0pLfdZ9Zatlfbd+ba+pJi6Skla2V3vjpq89d+hNQqcX82u/zJ169mujfupTrySezVt12du9E1PEVWlZxnzS155Mv1INr/AHfbMjWGXuLl7PkOvHx/B0Zef5VVi6nLufmb3RFRypra1u0ZcsJGS9j/ACFrBVFSg0o2bfqrLNv9pjO469HTCZS+rrCO049dSHYvWRqmZh6Vpwjq4KUpfulu+fyNM5R1oACoq4p2nTe67j8Sy8C0RYmjtxcdL6Pg1mmRYXE39WeU1rz5ogszjdNPRmTjLtKnJXafKzW7U1zF6er7MoXlBZP2nZ9hqb36JVaPRcXn6ON1+iHyFfC52a4KyjG3G3XoewxMFa9k9zTt4ZsktBK8lktPWffc1c7U1FePR0VLa9l8WoXW9pb1nuOayvLLalwWnbZHtTFU7+q43a9+Uu3f3kmHqQ1Tpp86jXyLrKnoU6Md6b57Tv4nlXD20Ttzs/nYs+gg/wAlOXVUzPP6dLRK3Byi14E5z1FF0VaSyalrm75aK7vlnodwwt4pbEWkrK6Ty11a5lmmqadlGinwum8uo7o9J03fKCSyu7pZ6ax5Gt5J6KkcEvdgvgX0PocNK8VppnbPNalCeJgl7dH4l5lvAVVKN1KMld5xd0Zy33rU0snFWVot8EzshxsrU5P9L0MKwKVSTvlNX5R58z2XOL7ad/AUZZZbf860Tqq/1d32N7c7FatNRXsvNbqLduu2h5GbWSU76Xskuy5ac5b5S+Ff6SGaVtZvvXgkXaSfq8q7laTV+Cl228jiheUVlK6yztn1okppWyjNO+t/uQxaVRrZvdXvLwJ7L7pYyd7K65SjdPqZ1Gq1/wAvujf6HFJqUrbLXOL+5JsWebklxS+wWopVH7uzffsPyJejZWk1H15tWWTSj/ieXceyhHfUk+tLyJ8BNKorN53WmXfYlMWlhMPsLPOTzk+ZOAZbAAAI61GM1aSv/NxIAKiwNtJzXK5mdIpqaSlJu3upvPm1Y3jD6Qv6fRtJL82zu3WEiVGqatd+sv1Qb8ER/wBPGWTUUuChZZaZNNstZb4T+K/1O03ucl8P1NoUI7KsptLlC3clE9qOO+Urc43v2bJ76/vVH1bB6pyeT9JlygQReh2tzt+2K8UeLAcIvuplmnF71U197yZIlyl8T8y7FSOGa12l1KC8DtppPOp1WXbqiapB30qfH9zmonpafx/cKrzpWW1BSXG8FbrtxLvRlRuLu72/TYqUlLNWqa29vv3k3RMnZpqX+K3ysSjRKnSr/wCG9c7aa6/YtlLpS+yrNLPer/VGYVjqMt233fYbVT9S/n7SenKdsnF9kl9WeOVS+ex3S8zfoxuo6NTaunOd1yf+kS2t0u928Yiph5uakrRW9q99N27UkjKp+bYfNbXzJqLtC6bScpTWSys78+BzSpxqK7c07J6O2fUW67qbLVoPLXafhYodGVJqUVtRd4Zqz1TfB5FRM1GM1BSkk0uOvaiZ4aP/AFZdjXkeqNTa2mot7vWf+klip3d9m27XXdcc7rzsg9BD35/E/I6pbKnH15e0tXrnzJnOXCHfLyI6m02rbHfLyINwHkXkemWwAAAAAPncfSg8S3NQvay23fduT0PojBxEXOo3GMVZ22t9ly3ll0lValGFrqFLaWWT17FFnVk47Lp07XT1azWj9lF2UmvWcot/td+pWkKcqss7R+a+rN9d8/NTpV1STt6sckllWkslplkd/wBJHVRmnyrT8bk7nPR0trt+wjS3+ht17L8RM8vPz/pqOaeBjb2HrvqyfiyX+ij/ANPumyPaj7kO6H1Yi6W+F3+1NfLIdd88/c1CeEjGzdOaazVqsksuPrZkEqcLzqbMNqSad6mt7ZWSstEeSqQv/dpfDftOfSuXswT7G/pYdd8/P+nS9o4enFWcI31adZ2z5fYl6HUI1LRSTaek3LfeyT0IXSqWygl1r7k2BjUVSN4xSzva/DrJc7Z3+aabhndLqNo7SvnwuaJmdLzd4pK6s287GYtVYTppLJdzX0PI7Er3St1MkjJrSD715kkZv3X3rzLzuzzsr4aULWsrrkdT2N31+aR7Vm009l8HnHzJtt39l968xvmzXNKOIq01G19Xpd3+6KuFUVOndWtGVsubNCvSbunF2eescn3mfgqktqF45rbWTV8uvrHO5zs1b091vmLQ4eJJGT91968zl1He2y+9eY53Nc04vDgu5kdaNPevkyfalui+1rzOKtSXuPvj5jnc52amEknCNtLeGRKVejptwV1bXffwLRlsAAAAAD5l4du//EqKS4Stfk0j6YxKqtVa5vz+qHVZ2NKHo7a1pRdlnKUXa/70SV8R6qiq7utZeo3LstZF+CjazV+bRHKlHVJdVkamc9/6Z0gp46TaV5Z8Mrdu7QlqJvVX63teJ3FbrHc4vPVdxi3w0p+hjoqNNv8AZHyH9mr86hHkorwR3h60W+Ld8uNtS9hdnfrzL1ZeTUZU6NJSUYwbzWcadkud1qXJVKN21Cbk007Rkr/yxoN30PVDka6+bTTHlRhtbKdVO1/bqJeNizgMNKM03Um1m7Np6ri1f5lipQ3oYOV2k9xLnaajRMjparJTSUdpbK3pZttWszXMDpepat1KK+v1IV3TrS3wl3x8zuGIafsT7l5nkL6p3I5YRNttyu88pP5GpcfdmzKdnVas29nYnlntW9XLcmezxfsvYn3LzOP6CPvT+J/MiqYOKcXdvZ0TeXK63l+xn701Ss3+SenBeZneml6S6pyttO2cb5xT0vyNnav3GXUTurfpfyM7nhvV8tCGJv8AkmuxeZ48Q7q1OTv1ZdZ5OlGolr2NrXq6jn+z4WteXxM1Lh78+WL1+3PhK6z9yXWtnzOJ1pW9iTy4x8zn+z4WtnbL8z8bkk1ZWXDwJbjO3PlqTL358LPRFRtSvFxz3tPwNAzui55vv8PM0TLcAAAAAAysd/erdeOvNN/Y1SrjsH6S2dmr/MlFZU09f5zOJxlu7U9Owt0cNJLNpsl9BzJoZ0XJbrdh7Uqb9ElfyL0sLfVs4qYOOy9Xlv5Iuh850bJekp309f6m2spJcfoYv4coKVRXzSg32uVsu8+lnhE97LQjLrDkSRpW3h0+ZBE2VYf3ketIvejZFHDO6d1lK40LR8/0xG85NfzJH0BiY3A1HUlJetF/ly7yip0diLrZeTRoxMqfR1WM04wlKPhyZoeglf2ZdxBNcgxCu7dXy1O/RS92XcyCvCa2nsyeVl6st4E1SeTtw8dCtJe3y2V3JHbpyyylot0txVpuSUrwm3e/sSAuYS0U4vc/luZYUlpv/mhQjTm1dQkmt2zLNcCWWGnmtl8U7fLMC5tJbyrXqq+Tu2miX+mlb2XfqRysFPdGztvaWfYB10bO00uVn3GwZ2C6OcGm2m9+polAAAAAAAAAAAD8mxX/AOm1oyrRcYK06sVtQmrKM5RSbTzaSP1kqdI4GnUhL0lOE8n7UU9Os6fh544/9TbGUt7XT81/CX42hGpL0uxFej1UnqmsrNb7n2H4c/GuHxc1TgpxqOLk4tXSUdfWWT1RT/Dv4Vw7hUc6altWjnwUVdGr0P8AhHB4WoqlChGE1Fx2k23Z2ve7z0WZvLL8K79LPCSZzXq3AAcHQAAAAAAAAAAAAAAAAAAAAAAAAAAAAAAAAIsTfYlbN7MrdxKAKXRFJxpq6abbdnk9cvAugAAAAAAAAAAAAAAAAAAAAAAAAAAAAAAAAAAAAAAAAAAAAAAAAAAAAAAAAAAAAAAAAAAAAAAAAAAAAAAAAAAAAAAAAAAAAAAAAAAAAAAAAAAAAAAAAAAAAAAAAAAAAAAAAAAAAAAAAAAAAAAAAAAAB//Z">
            <a:hlinkClick r:id="rId5"/>
            <a:extLst>
              <a:ext uri="{FF2B5EF4-FFF2-40B4-BE49-F238E27FC236}">
                <a16:creationId xmlns:a16="http://schemas.microsoft.com/office/drawing/2014/main" id="{C6886F4C-85B6-4DEC-9D97-1FD2284EC7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0113" y="2349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A1E1CA-A3B8-4F64-B43C-82CD5DAAF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"/>
    </mc:Choice>
    <mc:Fallback xmlns=""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81BFD564-0530-4DA6-9AF2-F5B76216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Sběrné sáčky</a:t>
            </a:r>
          </a:p>
        </p:txBody>
      </p:sp>
      <p:pic>
        <p:nvPicPr>
          <p:cNvPr id="50179" name="Picture 14" descr="http://www.dahlhausen.cz/?e=thumb&amp;img=/files/Uropri%20600.jpg&amp;w=400&amp;h=400">
            <a:hlinkClick r:id="rId4"/>
            <a:extLst>
              <a:ext uri="{FF2B5EF4-FFF2-40B4-BE49-F238E27FC236}">
                <a16:creationId xmlns:a16="http://schemas.microsoft.com/office/drawing/2014/main" id="{28F1A177-A9BD-47EB-B794-0BB1EF86EA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1916113"/>
            <a:ext cx="4319588" cy="3511550"/>
          </a:xfrm>
        </p:spPr>
      </p:pic>
      <p:pic>
        <p:nvPicPr>
          <p:cNvPr id="50180" name="Picture 10" descr="http://www.galenicamedical.cz/fotky9176/fotos/_vyr_238_vyr_238urologicky-sacek-s-vypusti.jpg">
            <a:extLst>
              <a:ext uri="{FF2B5EF4-FFF2-40B4-BE49-F238E27FC236}">
                <a16:creationId xmlns:a16="http://schemas.microsoft.com/office/drawing/2014/main" id="{F2AD3BE2-06B6-425E-AB94-A964D22F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700213"/>
            <a:ext cx="4381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529696-4A6E-4173-89EC-465C49CDC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1"/>
    </mc:Choice>
    <mc:Fallback xmlns="">
      <p:transition spd="slow" advTm="3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640F1E0E-F3D8-4AA0-8796-04BF1774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Komplikace katetrizace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19719F95-36ED-47AF-AFAA-18D3C3065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81075"/>
            <a:ext cx="8713787" cy="5876925"/>
          </a:xfrm>
        </p:spPr>
        <p:txBody>
          <a:bodyPr/>
          <a:lstStyle/>
          <a:p>
            <a:r>
              <a:rPr lang="cs-CZ" altLang="cs-CZ"/>
              <a:t>Katétr nelze zavést</a:t>
            </a:r>
          </a:p>
          <a:p>
            <a:r>
              <a:rPr lang="cs-CZ" altLang="cs-CZ" b="1"/>
              <a:t>Infekce</a:t>
            </a:r>
            <a:r>
              <a:rPr lang="cs-CZ" altLang="cs-CZ"/>
              <a:t> močových cest</a:t>
            </a:r>
          </a:p>
          <a:p>
            <a:r>
              <a:rPr lang="cs-CZ" altLang="cs-CZ"/>
              <a:t>Prosakování moči kolem močového katetru (jde o zdroj infekce)</a:t>
            </a:r>
          </a:p>
          <a:p>
            <a:pPr lvl="1"/>
            <a:r>
              <a:rPr lang="cs-CZ" altLang="cs-CZ"/>
              <a:t>Pokud je K+C v normě přecévkovat větším</a:t>
            </a:r>
          </a:p>
          <a:p>
            <a:r>
              <a:rPr lang="cs-CZ" altLang="cs-CZ"/>
              <a:t>Poranění nebo krvácení z močové trubice</a:t>
            </a:r>
          </a:p>
          <a:p>
            <a:r>
              <a:rPr lang="cs-CZ" altLang="cs-CZ"/>
              <a:t>Parafimóza (zúžená předkožka nelze přetáhnout)</a:t>
            </a:r>
          </a:p>
          <a:p>
            <a:r>
              <a:rPr lang="cs-CZ" altLang="cs-CZ"/>
              <a:t>Dekubitus v oblasti ústí močové trubice</a:t>
            </a:r>
          </a:p>
          <a:p>
            <a:r>
              <a:rPr lang="cs-CZ" altLang="cs-CZ"/>
              <a:t>Katetr nelze vytáhnout, vyfouknout balónek</a:t>
            </a:r>
          </a:p>
          <a:p>
            <a:r>
              <a:rPr lang="cs-CZ" altLang="cs-CZ" b="1"/>
              <a:t>Inkontinence nebo retence </a:t>
            </a:r>
            <a:r>
              <a:rPr lang="cs-CZ" altLang="cs-CZ"/>
              <a:t>po vytažení katetru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93A4DE-3A61-4C43-895F-95ABF2601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32"/>
    </mc:Choice>
    <mc:Fallback xmlns="">
      <p:transition spd="slow" advTm="20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09DCE879-9689-41C4-83AC-C35AB767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Prevence IMC</a:t>
            </a:r>
          </a:p>
        </p:txBody>
      </p:sp>
      <p:sp>
        <p:nvSpPr>
          <p:cNvPr id="52227" name="Zástupný symbol pro obsah 2">
            <a:extLst>
              <a:ext uri="{FF2B5EF4-FFF2-40B4-BE49-F238E27FC236}">
                <a16:creationId xmlns:a16="http://schemas.microsoft.com/office/drawing/2014/main" id="{0D616CBC-5B08-4C1F-B35E-53373C5EB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Katetrizace pouze v indikovaných případech, je-li to nutné a po </a:t>
            </a:r>
            <a:r>
              <a:rPr lang="cs-CZ" altLang="cs-CZ" u="sng">
                <a:solidFill>
                  <a:srgbClr val="C00000"/>
                </a:solidFill>
              </a:rPr>
              <a:t>nezbytně dlouhou dobu</a:t>
            </a:r>
          </a:p>
          <a:p>
            <a:r>
              <a:rPr lang="cs-CZ" altLang="cs-CZ" u="sng">
                <a:solidFill>
                  <a:srgbClr val="C00000"/>
                </a:solidFill>
              </a:rPr>
              <a:t>Aseptický přistup a HDR </a:t>
            </a:r>
            <a:r>
              <a:rPr lang="cs-CZ" altLang="cs-CZ"/>
              <a:t>před a po jakékoliv manipulaci a ošetřování katetrů</a:t>
            </a:r>
          </a:p>
          <a:p>
            <a:r>
              <a:rPr lang="cs-CZ" altLang="cs-CZ"/>
              <a:t>Nepodceňovat používání sterilních roušek k vytvoření sterilního pole</a:t>
            </a:r>
          </a:p>
          <a:p>
            <a:r>
              <a:rPr lang="cs-CZ" altLang="cs-CZ"/>
              <a:t>Preferovat používání sterilních </a:t>
            </a:r>
            <a:r>
              <a:rPr lang="cs-CZ" altLang="cs-CZ" u="sng">
                <a:solidFill>
                  <a:srgbClr val="C00000"/>
                </a:solidFill>
              </a:rPr>
              <a:t>uzavřených drenážních systémů</a:t>
            </a:r>
            <a:r>
              <a:rPr lang="cs-CZ" altLang="cs-CZ"/>
              <a:t> – pokud ponecháváme katetr déle než 3 dny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041DB3-F7D5-4144-A565-7169BAE44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6"/>
    </mc:Choice>
    <mc:Fallback xmlns="">
      <p:transition spd="slow" advTm="4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D4536F28-5384-453E-906E-9FD0A916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Příznaky ICM</a:t>
            </a:r>
          </a:p>
        </p:txBody>
      </p:sp>
      <p:sp>
        <p:nvSpPr>
          <p:cNvPr id="53251" name="Zástupný symbol pro obsah 2">
            <a:extLst>
              <a:ext uri="{FF2B5EF4-FFF2-40B4-BE49-F238E27FC236}">
                <a16:creationId xmlns:a16="http://schemas.microsoft.com/office/drawing/2014/main" id="{3BB1D532-E84C-4F12-8816-83F7B6443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Příznaky ….</a:t>
            </a:r>
          </a:p>
          <a:p>
            <a:r>
              <a:rPr lang="cs-CZ" altLang="cs-CZ"/>
              <a:t>Okamžitě hlásíme lékaři</a:t>
            </a:r>
          </a:p>
          <a:p>
            <a:r>
              <a:rPr lang="cs-CZ" altLang="cs-CZ"/>
              <a:t>K+C moči, odebrané z uzavřeného systému</a:t>
            </a:r>
          </a:p>
          <a:p>
            <a:r>
              <a:rPr lang="cs-CZ" altLang="cs-CZ"/>
              <a:t>ATB, chemoterapeutika, urologický čaj, brusinky</a:t>
            </a:r>
          </a:p>
          <a:p>
            <a:endParaRPr lang="cs-CZ" altLang="cs-CZ"/>
          </a:p>
          <a:p>
            <a:r>
              <a:rPr lang="cs-CZ" altLang="cs-CZ"/>
              <a:t>Edukace pacienta a rodiny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16F7F7-7225-415F-AA4C-8914DC057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9"/>
    </mc:Choice>
    <mc:Fallback xmlns="">
      <p:transition spd="slow" advTm="6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EFCFD81A-2AF3-49D8-936D-082998DB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Riziko infekce – kritické body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B42EA975-D08C-4C49-9A09-404B8D10F9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4"/>
          <a:stretch>
            <a:fillRect/>
          </a:stretch>
        </p:blipFill>
        <p:spPr>
          <a:xfrm>
            <a:off x="804863" y="1898650"/>
            <a:ext cx="7799387" cy="419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A875494-243A-4E66-8A3C-AD0A34050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17"/>
    </mc:Choice>
    <mc:Fallback xmlns="">
      <p:transition spd="slow" advTm="5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C41EF67-C6AA-4AB3-9A76-F026FBC2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Pomůcky k cévkování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BD1CBDA-5B1E-4866-AD72-38DE232F2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6613"/>
            <a:ext cx="8229600" cy="5688012"/>
          </a:xfrm>
        </p:spPr>
        <p:txBody>
          <a:bodyPr/>
          <a:lstStyle/>
          <a:p>
            <a:r>
              <a:rPr lang="cs-CZ" altLang="cs-CZ" sz="2800"/>
              <a:t>Sterilní močový katétr (jednorázový, permanentní)</a:t>
            </a:r>
          </a:p>
          <a:p>
            <a:r>
              <a:rPr lang="cs-CZ" altLang="cs-CZ" sz="2800"/>
              <a:t>Sterilní rukavice, sterilní čtverce a tampóny, dezinfekce </a:t>
            </a:r>
            <a:r>
              <a:rPr lang="cs-CZ" altLang="cs-CZ" sz="2800" b="1"/>
              <a:t>Skinsept mucosa, Octeniset</a:t>
            </a:r>
            <a:endParaRPr lang="cs-CZ" altLang="cs-CZ" sz="2800"/>
          </a:p>
          <a:p>
            <a:r>
              <a:rPr lang="cs-CZ" altLang="cs-CZ" sz="2800"/>
              <a:t>Sterilní stolek s pomůckami</a:t>
            </a:r>
          </a:p>
          <a:p>
            <a:r>
              <a:rPr lang="cs-CZ" altLang="cs-CZ" sz="2800"/>
              <a:t>Anestetický gel ve stříkačce (Instillagel, OptiLube gel, Cathejell lidocaine, Mezocain gel a nástavec)</a:t>
            </a:r>
          </a:p>
          <a:p>
            <a:r>
              <a:rPr lang="cs-CZ" altLang="cs-CZ" sz="2800"/>
              <a:t>Emitní miska (2x), nebo podložní mísa</a:t>
            </a:r>
          </a:p>
          <a:p>
            <a:r>
              <a:rPr lang="cs-CZ" altLang="cs-CZ" sz="2800"/>
              <a:t>Čtverce buničiny, jednorázovou podložku na podložení</a:t>
            </a:r>
          </a:p>
          <a:p>
            <a:r>
              <a:rPr lang="cs-CZ" altLang="cs-CZ" sz="2800"/>
              <a:t>PK – sterilní roztok na nafouknutí balónku           (</a:t>
            </a:r>
            <a:r>
              <a:rPr lang="cs-CZ" altLang="cs-CZ" sz="2800" b="1">
                <a:solidFill>
                  <a:srgbClr val="C00000"/>
                </a:solidFill>
              </a:rPr>
              <a:t>aqua pro injekce</a:t>
            </a:r>
            <a:r>
              <a:rPr lang="cs-CZ" altLang="cs-CZ" sz="2800" b="1"/>
              <a:t>, ne FR)</a:t>
            </a:r>
          </a:p>
          <a:p>
            <a:r>
              <a:rPr lang="cs-CZ" altLang="cs-CZ" sz="2800"/>
              <a:t>Sběrný sáček</a:t>
            </a:r>
          </a:p>
        </p:txBody>
      </p:sp>
      <p:pic>
        <p:nvPicPr>
          <p:cNvPr id="55300" name="Obrázek 1">
            <a:extLst>
              <a:ext uri="{FF2B5EF4-FFF2-40B4-BE49-F238E27FC236}">
                <a16:creationId xmlns:a16="http://schemas.microsoft.com/office/drawing/2014/main" id="{3BABA387-6E02-4AD2-B201-B8EB27ABC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23541"/>
          <a:stretch>
            <a:fillRect/>
          </a:stretch>
        </p:blipFill>
        <p:spPr bwMode="auto">
          <a:xfrm>
            <a:off x="7607300" y="4117975"/>
            <a:ext cx="15367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104D636-2259-46FE-AB0F-873968490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4"/>
    </mc:Choice>
    <mc:Fallback xmlns="">
      <p:transition spd="slow" advTm="81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60DE4E9-CCD7-4C01-859A-50CFA136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Faktory ovlivňující močení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9A0CBF2-F333-4062-A4EA-5B08DD0D1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981075"/>
            <a:ext cx="8785225" cy="5876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600" b="1"/>
              <a:t>Růst a vývoj</a:t>
            </a:r>
          </a:p>
          <a:p>
            <a:pPr lvl="1">
              <a:lnSpc>
                <a:spcPct val="80000"/>
              </a:lnSpc>
            </a:pPr>
            <a:r>
              <a:rPr lang="cs-CZ" altLang="cs-CZ" sz="2600"/>
              <a:t>Kojenci – bez volní kontroly vyprazdňování – </a:t>
            </a:r>
            <a:r>
              <a:rPr lang="cs-CZ" altLang="cs-CZ" sz="2600" b="1"/>
              <a:t>reflexní vyprazdňování,</a:t>
            </a:r>
            <a:r>
              <a:rPr lang="cs-CZ" altLang="cs-CZ" sz="2600"/>
              <a:t> přibližná kontrola (2R), úplná 4-5 R</a:t>
            </a:r>
          </a:p>
          <a:p>
            <a:pPr lvl="1">
              <a:lnSpc>
                <a:spcPct val="80000"/>
              </a:lnSpc>
            </a:pPr>
            <a:r>
              <a:rPr lang="cs-CZ" altLang="cs-CZ" sz="2600"/>
              <a:t>Stáří – snížení, ztráta svalového tonu svěračů – omezení schopnosti volní kontroly (časté močení, inkontinence)</a:t>
            </a:r>
          </a:p>
          <a:p>
            <a:pPr>
              <a:lnSpc>
                <a:spcPct val="80000"/>
              </a:lnSpc>
            </a:pPr>
            <a:r>
              <a:rPr lang="cs-CZ" altLang="cs-CZ" sz="2600" b="1"/>
              <a:t>Psychologické faktory</a:t>
            </a:r>
          </a:p>
          <a:p>
            <a:pPr lvl="1">
              <a:lnSpc>
                <a:spcPct val="80000"/>
              </a:lnSpc>
            </a:pPr>
            <a:r>
              <a:rPr lang="cs-CZ" altLang="cs-CZ" sz="2600"/>
              <a:t>Potřeba soukromí, vhodná poloha, zvuk tekoucí vody, poloha, stres, nervozita</a:t>
            </a:r>
          </a:p>
          <a:p>
            <a:pPr>
              <a:lnSpc>
                <a:spcPct val="80000"/>
              </a:lnSpc>
            </a:pPr>
            <a:r>
              <a:rPr lang="cs-CZ" altLang="cs-CZ" sz="2600" b="1"/>
              <a:t>Příjem tekutin a potravy</a:t>
            </a:r>
          </a:p>
          <a:p>
            <a:pPr lvl="1">
              <a:lnSpc>
                <a:spcPct val="80000"/>
              </a:lnSpc>
            </a:pPr>
            <a:r>
              <a:rPr lang="cs-CZ" altLang="cs-CZ" sz="2600"/>
              <a:t>Rovnováha mezi P/V</a:t>
            </a:r>
          </a:p>
          <a:p>
            <a:pPr>
              <a:lnSpc>
                <a:spcPct val="80000"/>
              </a:lnSpc>
            </a:pPr>
            <a:r>
              <a:rPr lang="cs-CZ" altLang="cs-CZ" sz="2600" b="1"/>
              <a:t>Léky </a:t>
            </a:r>
          </a:p>
          <a:p>
            <a:pPr lvl="1">
              <a:lnSpc>
                <a:spcPct val="80000"/>
              </a:lnSpc>
            </a:pPr>
            <a:r>
              <a:rPr lang="cs-CZ" altLang="cs-CZ" sz="2600"/>
              <a:t>Diuretika, ATB, vit B (zápach)</a:t>
            </a:r>
          </a:p>
          <a:p>
            <a:pPr>
              <a:lnSpc>
                <a:spcPct val="80000"/>
              </a:lnSpc>
            </a:pPr>
            <a:r>
              <a:rPr lang="cs-CZ" altLang="cs-CZ" sz="2600" b="1"/>
              <a:t>Patologické stavy</a:t>
            </a:r>
          </a:p>
          <a:p>
            <a:pPr lvl="1">
              <a:lnSpc>
                <a:spcPct val="80000"/>
              </a:lnSpc>
            </a:pPr>
            <a:r>
              <a:rPr lang="cs-CZ" altLang="cs-CZ" sz="2600"/>
              <a:t>Onemocnění ledvin, m.cest</a:t>
            </a:r>
          </a:p>
          <a:p>
            <a:pPr>
              <a:lnSpc>
                <a:spcPct val="80000"/>
              </a:lnSpc>
            </a:pPr>
            <a:r>
              <a:rPr lang="cs-CZ" altLang="cs-CZ" sz="2600" b="1"/>
              <a:t>Zákroky operace v malé pánvi, anestézie</a:t>
            </a:r>
            <a:r>
              <a:rPr lang="cs-CZ" altLang="cs-CZ" sz="2600"/>
              <a:t> (retence)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12A9CB-630D-497B-B7A1-3ABD0A95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93C6810-7629-4EB0-892B-1F0C9D1B1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3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D9A9F0EE-F199-4205-9645-DEDB452B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7343775" cy="1143000"/>
          </a:xfrm>
        </p:spPr>
        <p:txBody>
          <a:bodyPr/>
          <a:lstStyle/>
          <a:p>
            <a:r>
              <a:rPr lang="cs-CZ" altLang="cs-CZ"/>
              <a:t>Pomůcky k jednorázovému cévkování</a:t>
            </a:r>
          </a:p>
        </p:txBody>
      </p:sp>
      <p:pic>
        <p:nvPicPr>
          <p:cNvPr id="56323" name="Zástupný symbol pro obsah 3">
            <a:extLst>
              <a:ext uri="{FF2B5EF4-FFF2-40B4-BE49-F238E27FC236}">
                <a16:creationId xmlns:a16="http://schemas.microsoft.com/office/drawing/2014/main" id="{50096AC6-69D0-4B26-A222-9A28B88FF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17663"/>
            <a:ext cx="8229600" cy="462915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8EB685-55B1-4123-AC77-4F8478E9C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1"/>
    </mc:Choice>
    <mc:Fallback xmlns="">
      <p:transition spd="slow" advTm="2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7F5F7783-7A85-4B06-B3AD-36286A42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7343775" cy="1143000"/>
          </a:xfrm>
        </p:spPr>
        <p:txBody>
          <a:bodyPr/>
          <a:lstStyle/>
          <a:p>
            <a:r>
              <a:rPr lang="cs-CZ" altLang="cs-CZ"/>
              <a:t>Pomůcky k permanentnímu cévkování</a:t>
            </a:r>
          </a:p>
        </p:txBody>
      </p:sp>
      <p:pic>
        <p:nvPicPr>
          <p:cNvPr id="57347" name="Zástupný symbol pro obsah 3">
            <a:extLst>
              <a:ext uri="{FF2B5EF4-FFF2-40B4-BE49-F238E27FC236}">
                <a16:creationId xmlns:a16="http://schemas.microsoft.com/office/drawing/2014/main" id="{FCB8F1E4-0576-4F5D-891A-55884F152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628775"/>
            <a:ext cx="9001125" cy="5062538"/>
          </a:xfrm>
        </p:spPr>
      </p:pic>
      <p:sp>
        <p:nvSpPr>
          <p:cNvPr id="2" name="Násobení 1">
            <a:extLst>
              <a:ext uri="{FF2B5EF4-FFF2-40B4-BE49-F238E27FC236}">
                <a16:creationId xmlns:a16="http://schemas.microsoft.com/office/drawing/2014/main" id="{EA33C464-9922-4253-AB0C-70DED4D3447C}"/>
              </a:ext>
            </a:extLst>
          </p:cNvPr>
          <p:cNvSpPr/>
          <p:nvPr/>
        </p:nvSpPr>
        <p:spPr>
          <a:xfrm>
            <a:off x="2051050" y="3789363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A163DB0-D6E1-4D20-BB0B-762E417C2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1"/>
    </mc:Choice>
    <mc:Fallback xmlns="">
      <p:transition spd="slow" advTm="3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249F0A75-04B7-4EAA-921D-D905A2C2D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Sady na cévkování</a:t>
            </a:r>
          </a:p>
        </p:txBody>
      </p:sp>
      <p:pic>
        <p:nvPicPr>
          <p:cNvPr id="58371" name="Zástupný symbol pro obsah 3">
            <a:extLst>
              <a:ext uri="{FF2B5EF4-FFF2-40B4-BE49-F238E27FC236}">
                <a16:creationId xmlns:a16="http://schemas.microsoft.com/office/drawing/2014/main" id="{B4C8264E-860E-4836-B559-8D8CD6566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1211263"/>
            <a:ext cx="5475288" cy="4116387"/>
          </a:xfrm>
        </p:spPr>
      </p:pic>
      <p:pic>
        <p:nvPicPr>
          <p:cNvPr id="58372" name="Obrázek 4">
            <a:extLst>
              <a:ext uri="{FF2B5EF4-FFF2-40B4-BE49-F238E27FC236}">
                <a16:creationId xmlns:a16="http://schemas.microsoft.com/office/drawing/2014/main" id="{956592C5-D506-46A4-ADFB-A80CE656F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3813175"/>
            <a:ext cx="40290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2FFB8E-0D07-4499-A074-A235E012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8"/>
    </mc:Choice>
    <mc:Fallback xmlns="">
      <p:transition spd="slow" advTm="3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4D5450DD-7DB3-4A38-80D5-D3C63A4E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3513"/>
            <a:ext cx="7343775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Intermitentní katetrizace močového měchýře</a:t>
            </a:r>
          </a:p>
        </p:txBody>
      </p:sp>
      <p:sp>
        <p:nvSpPr>
          <p:cNvPr id="59395" name="Zástupný symbol pro obsah 2">
            <a:extLst>
              <a:ext uri="{FF2B5EF4-FFF2-40B4-BE49-F238E27FC236}">
                <a16:creationId xmlns:a16="http://schemas.microsoft.com/office/drawing/2014/main" id="{46405CA6-5BAF-42E5-B698-2D9653C6F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= zavedení katétru do močového měchýře pouze po dobu jeho vyprázdnění a vytažení cévky</a:t>
            </a:r>
          </a:p>
          <a:p>
            <a:r>
              <a:rPr lang="cs-CZ" altLang="cs-CZ"/>
              <a:t>Provádí se několikrát denně</a:t>
            </a:r>
          </a:p>
          <a:p>
            <a:r>
              <a:rPr lang="cs-CZ" altLang="cs-CZ" u="sng">
                <a:solidFill>
                  <a:srgbClr val="C00000"/>
                </a:solidFill>
              </a:rPr>
              <a:t>U P., kteří trpí chronickou retencí (paraplegici)</a:t>
            </a:r>
          </a:p>
          <a:p>
            <a:r>
              <a:rPr lang="cs-CZ" altLang="cs-CZ"/>
              <a:t>Možnost vyprázdnění samostatně,  v domácím prostředí - </a:t>
            </a:r>
            <a:r>
              <a:rPr lang="cs-CZ" altLang="cs-CZ" u="sng">
                <a:solidFill>
                  <a:srgbClr val="C00000"/>
                </a:solidFill>
              </a:rPr>
              <a:t>autokatetrizace</a:t>
            </a:r>
          </a:p>
          <a:p>
            <a:pPr lvl="1"/>
            <a:r>
              <a:rPr lang="cs-CZ" altLang="cs-CZ"/>
              <a:t>Sterilní – v nemoc. prostředí</a:t>
            </a:r>
          </a:p>
          <a:p>
            <a:pPr lvl="1"/>
            <a:r>
              <a:rPr lang="cs-CZ" altLang="cs-CZ"/>
              <a:t>Čistá – doma, pouze umytí rukou, tolerance opakovaného použití katétru</a:t>
            </a:r>
          </a:p>
          <a:p>
            <a:pPr lvl="1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C63344-B50B-4F76-884A-169FA08A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6"/>
    </mc:Choice>
    <mc:Fallback xmlns="">
      <p:transition spd="slow" advTm="6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87CC68E7-AF3E-4BBE-9794-09B8D5E4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76213"/>
            <a:ext cx="7343775" cy="1143000"/>
          </a:xfrm>
        </p:spPr>
        <p:txBody>
          <a:bodyPr/>
          <a:lstStyle/>
          <a:p>
            <a:r>
              <a:rPr lang="cs-CZ" altLang="cs-CZ"/>
              <a:t>Techniky intermitentní katetrizace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B99FD8F2-D31E-4C31-B343-698EB192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Sterilní techniky</a:t>
            </a:r>
          </a:p>
          <a:p>
            <a:r>
              <a:rPr lang="cs-CZ" altLang="cs-CZ"/>
              <a:t>Čistá technika</a:t>
            </a:r>
          </a:p>
          <a:p>
            <a:pPr lvl="2"/>
            <a:r>
              <a:rPr lang="cs-CZ" altLang="cs-CZ"/>
              <a:t>Umytí rukou a genitálu teplou vodou a mýdlem</a:t>
            </a:r>
          </a:p>
          <a:p>
            <a:pPr lvl="2"/>
            <a:r>
              <a:rPr lang="cs-CZ" altLang="cs-CZ"/>
              <a:t>Lubrikant nemusí být sterilní</a:t>
            </a:r>
          </a:p>
          <a:p>
            <a:pPr lvl="2"/>
            <a:r>
              <a:rPr lang="cs-CZ" altLang="cs-CZ"/>
              <a:t>Možné opakované použití katétru</a:t>
            </a:r>
          </a:p>
          <a:p>
            <a:r>
              <a:rPr lang="cs-CZ" altLang="cs-CZ"/>
              <a:t>Non-touch technika</a:t>
            </a:r>
          </a:p>
          <a:p>
            <a:pPr lvl="2"/>
            <a:r>
              <a:rPr lang="cs-CZ" altLang="cs-CZ"/>
              <a:t>Něco mezi oběma typy</a:t>
            </a:r>
          </a:p>
          <a:p>
            <a:pPr lvl="2"/>
            <a:r>
              <a:rPr lang="cs-CZ" altLang="cs-CZ"/>
              <a:t>V domácím prostředí snaha o sterilitu</a:t>
            </a:r>
          </a:p>
          <a:p>
            <a:pPr lvl="2"/>
            <a:r>
              <a:rPr lang="cs-CZ" altLang="cs-CZ"/>
              <a:t>Umytí rukou a genitálu teplou vodou, nebo dezinfekce genitálu</a:t>
            </a:r>
          </a:p>
          <a:p>
            <a:pPr lvl="2"/>
            <a:r>
              <a:rPr lang="cs-CZ" altLang="cs-CZ"/>
              <a:t>Uchopení cévky za obal, aby nedošlo k porušení sterility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281E3D-1D69-4319-819F-C5D92FD7D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70"/>
    </mc:Choice>
    <mc:Fallback xmlns="">
      <p:transition spd="slow" advTm="6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8853A715-ED11-4B38-A61A-3FE34DCF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3025"/>
            <a:ext cx="7343775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Cévky pro intermitentní katetrizaci</a:t>
            </a: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118CCEAD-3514-4878-ADDA-17C980DA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 sz="2400"/>
              <a:t>Nepotažené močové cévky</a:t>
            </a:r>
          </a:p>
          <a:p>
            <a:pPr lvl="1"/>
            <a:r>
              <a:rPr lang="cs-CZ" altLang="cs-CZ" sz="2400"/>
              <a:t>Vyžadují aplikaci sterilního lubrikačního gelu</a:t>
            </a:r>
          </a:p>
          <a:p>
            <a:r>
              <a:rPr lang="cs-CZ" altLang="cs-CZ"/>
              <a:t>Potažené cévky – s lubrikačním gelem v balení</a:t>
            </a:r>
          </a:p>
          <a:p>
            <a:r>
              <a:rPr lang="cs-CZ" altLang="cs-CZ"/>
              <a:t>S možností napojení na sběrná sáček, nebo přímo s sáčkem</a:t>
            </a:r>
          </a:p>
          <a:p>
            <a:endParaRPr lang="cs-CZ" altLang="cs-CZ"/>
          </a:p>
        </p:txBody>
      </p:sp>
      <p:pic>
        <p:nvPicPr>
          <p:cNvPr id="61444" name="Picture 3">
            <a:extLst>
              <a:ext uri="{FF2B5EF4-FFF2-40B4-BE49-F238E27FC236}">
                <a16:creationId xmlns:a16="http://schemas.microsoft.com/office/drawing/2014/main" id="{0CD084A6-1003-41C1-BEAC-B60641AE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35425"/>
            <a:ext cx="2771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AutoShape 2" descr="data:image/jpeg;base64,/9j/4AAQSkZJRgABAQAAAQABAAD/2wCEAAkGBhQSERUUEhQUFRUVFRUUFxgXGBcYFxUXGBUXFRgYFRgYHSYeGBkkGRcUHy8gIycpLCwsFx4xNTAqNSYrLCkBCQoKDgwOGg8PGiwkHyQsLCwpLCwpLCkpKSwpKSwsLCksKSksLCwsLCwsLCwsLCwpLCwpLCwsLCksLCwsLCksLP/AABEIAM8A9AMBIgACEQEDEQH/xAAcAAACAgMBAQAAAAAAAAAAAAAEBQMGAAECBwj/xABBEAABAgQDBAgEBAQFBAMAAAABAhEAAwQhEjFBBVFhcQYTIoGRobHwMsHR4UJScvEUIzNiFYKSotIkNFPCB0Nj/8QAGgEAAwEBAQEAAAAAAAAAAAAAAgMEAQAFBv/EACkRAAICAgIBAwQCAwEAAAAAAAABAhEDIRIxBDJBURMiYfBxkaGx8RT/2gAMAwEAAhEDEQA/APWHjHjh46TeGy6FY9yQLUsIhoVhlb7eEMJlODmHiKdIShLAcecQqL5WeyprjQvq50LF1rGJK+dCKfOvGONjYsNqNpQBP2gTrHK7xGaaFPGh31dE8mdDSkmvCIoIgmmnkQqWNhRmmPFKaA6mrwiBZ1cWhXVzyYWoNsNySQ4kVrqzhqRaKjRTGVDv+P7MdKDRsZJmq4sIQzqi8G1lW7iFMzOCijJvYfSre2kD7TTYjdGSJzCBNs1NnglHYMpJRbZ5kuqaYrP+octz3hpRV4cHgS7E68NG04+JFV0XSsEyjhVmxJKSfUGAkUipZIWkhQYaeTZjOPVjKz5z6im7RZqCrS2QLPnpn5Z7/lBMura4sCXs28aG2Q0+8KKdIwgNuvbP3rBlOEl38W3DUctdPRyYVnp3SmYK3Z8qrQljKLTA7ECwUBwC8Jve+mlBSwNi+hdxYbxzSMmsNMk3/wD+N5SZkmopZoJCu0QWZjZwx+LIu1mHBqEuVgKwFuElQBILKZTWIsxZ7fSMWtGg6z27acHPfvu2n0icgZEtkL5HsgDlY53z1/EvlrdbZ6mwt3C27wg6cncocbHj5XPjzgjja1Olyct5d9S/B+PjAsgKKkjIE6O+eds8n7vCWtUQACUm2j/O/f3cxdnz8U6WMsS0Jtq6gOR7t3hh3uOOlUzFUhPZP8xCdXYKLjiC4ufRod1M3szAkh2AHA4hm+nvgaxtijUqvYknFNGFyWF3e93sb/tDiq2b1aZqlqLKUMhkA1vE/uSITL0hx7Itj1pCC2H4zqkXtoYyM6P0bSfjZy+fAf2nzjILoxo9YeJJRvEUYDDWrIYS4uwkraFu0KqOq6fhS8JZlUFa3iaSo9jG01yQFXToWKVeGNTLhTXVSZYvc6DU/aEMpjs3PrQhrOTkBnBCVOHuIVUshSjjVmfLgIZ4mEdR0mbcRhIOURrLxHNqEy0ur7ngIE5Hc4QKtEdSKzEHwtzjoF4ygrOJMpjHa1xKBES1CMdUHFsHWqISmOJtZdkh+Og+sdg2cwuguVmoU7RnuphpDGfOtCWVdRJ1MMxq2Refl44uPyFyJGogmbQpmJZXcdxgmilRJOkYS4yPlDnrZ87bTtCBdOUlsiLeJHjZ/GCsSWduOnPTPT76kbRpcYcfEPMe/nCRaj5euXP33vjK0X4581Zeehm2xJqUFRLMUnXsqZ+bFjyTrZ9dK9mIkz5qGYBeJLnRV3fvz5xRqauUliCzXydj7fz4mL909VMnUdNWKwgFAQsg9orIJBKWAsQsHcR4Guw7K1s9KTMJfL29+PHQ9zY06WFjqX1f37BsKlRVRSQxLvo/dnyHh4O6WuxG+Gwe48HOWXy33M1HO05SQS/q92Ghvy7u8fZVEOvlHNpiGZvzA+gP7Qvrqp1C/mx7izbx497DottHFVoGYBs+VgVWPc/1jn0Z7hNWrHtJOElgsOMeI2Sojdkb7/GGG0a9apCgwF1XJZ0hJfh3Pn3su2bMxV5ITcdYTrZgnXn4QXthINMQwvcEb3uGOdn95pl1Q1djXouoopkA2dze5z4cveUZCmXPIRLS3woAy4k6843GNWwNHrTRpommJcYh3jcfpEbRRZAyKbKcNFa2jsZWLs+GUWmK7tmvKVW0jvp89D8OeWP+BRUSZwTYX4wplbMLlSziUcyYsyq3GkLGuYGh1+sCKWDE08aiz1YZHJWgKWho1MSIKmShCzaFamXmXJySMz73wlsZFWcVVSJQJPcBmTuELJQVMViXnoNANwjpFOqYrGvuGgHCGSKcAQNBt0RpDRMmZaOSmOJgAuYxmokmz2DksBnCafWmYWTZPmftA9XW9apk/AP9x38onky2ECESypbCOsR7oxozSBZqBapT2iKnkXHOJqftqJa0FdUzW1Hq0OiqR4XmZec79g6mkZWMGmlcXB8DHVERuMNEpDZGD2RUmVianCSDpFX2vLEtebIW/IHUfOLntMgF2NvSE20AFoIGIHMcCMuX3gYtxZuKXCQilhBQDiSS/wCZz5cB7sIs0usC9k1UnE/UrlzQHsGWAWtbsknP8D63ptHtqQLLEy1i6TY33ZffhFi6PbWkzBUS5RWTMQS3VuzJUxKcLFLODY5iKLZ6NIU7HKZixdshcj/2a2tvPIvP4cSysgi2fa32IY8Ccz82Q0W26VRSFkgDtBpKbH/SS3OGh2tQFJBmgE2vLTxNhgGHS4bLiI3lL4D4x+f8COsnhKyVG5Gh4DO3P28F9CJyf4rEVDsomqL/AKWuTrfP2OK3aVIFMlchQFgerBP+YgDH32seEcbEmoKJ82WlNkscEssMWiTkHb4deF45t/ByS9mNtmVqVVSlEsAhZsxdy5y0ZoM6QbRSJaUINrEux1Tlq/L0gGn6D1CEpmhcvrJzoCPy/qIDBm0gLa3R+rQligrYPiQQRmDzHOMk0Yk7Gm1qligBz/LS9k5ud8ZC6VsCrWlKjKmZBnQcu+MjjE2vY9/RMb58Y2uVZxl5jgYjjuVNI5HMaGHECIJ6mSYpG1Kh1GLtthH8pSkXDX3p58I86rFXMVeOr2DLQJV7QmSUhcs3diDkoPkRB/8AGImJxMpKiMs/MfMQp22R1KW1UPWD6BPZEHPDDI3yHQzzx+lhFGjErDiIJdrWdrDvygYbIwqJVdW8xsjOGUicJozZY/3cRx4RLn8ZRVxK8HlOTqYMmWBEcyNVBKTA/WqJYA8bfSPPZ6KXudT6hKEkqIAAu8V2orVVCmS6ZfmrnuHCCauhmTVDECEA2G/iYOFEEgcoHiHYDIpG0gtMuJLRjwtho5wwDXzmGEa+kGTVsIFEh7nWChH3IvM8j6ceK7YXsenhhU07A+8rxrZEvKGG0JPnDPY8Ju4mUUNJZhLSrIa3kr6QzkzT7B+kbZ0WCbWk677QgKWiy7Tuh2yMVyeO0ef3gZAS7K9tWmCZpYDtdrvdj5se+DOi9QhNSjs5hSQzOcVrjMjK3fpGbeldhKhoW7iPqBAOyy05HZScRCO0HT2uy5+ovu3w6G4l2KVxQbW7LlpmrQQOyogNuNwNNCnwjgbJlZkAH389OMG7ekYKhQDlkyy6sz2Wd9ScLE7xAilEHtDPx1HjlDV0OTOJmxZDEpSkjME3feA+jHyg3Y1L/DulOEhYChdkouHWriAE8QWgaZOLlVzwPjf/AHCBjMUC6T2gDfhlf+3K0a0mbdFyodrS0YEJUSwVcF7m9n0iI7fABBNrd+l7PHmKtpTZdR1igFM7hJYEEX+sRz+kS3ukt+q58oHijuTPRdubUUqYCiatsCfhcAZ7oyKPQ9LpgQ3VpVc3LmMjarR3Jn0g0Y0baMhhDQr2vXqlB0FizaEEbiDYiK5V0KJ4xU4wzGdcnN+Mn8w/tzEM+kszSKusnve32ivFHVoFsX7ZldiWnXEPKGNOGTBNbtGTOmIl1SVYmdM9Hxgj/wAiTaYOPxWhgvo4eqMyWoLCc8LkKFrjVJD3Sb21g1NLs1x+BIlWcZLlNd4x2McnUQ0BG509TsSSNNYiptpLkqJDKSfiSdfoY1MJgWf+8JlGPwOjKXyx3I2tTzey+BR/Cq1+ByMRVtKRFXqZAPv18IKpOkkxAEtYExOQJJCgMgMWo5+Medlx60ehh8ji/uC5iYjMTKrQfwN3/aCtm0RmFzkLHvFoh4bKJ+fiS+zbFqZZPH3vygqRSby3K58YOnyWYBt3rBP+GsgqKiWDsAB6vBnhTlKcm2DyGQQz95A9YOqFlQsB5n5AeccooCgAuC7ZPb3yEMlodAjgUmByZw3kngPoD6wwkF/wnv8A3fyjilpUs7B731guSnTvjUMigTaEt5ahwip1Pxdw9IuVQjsmKbXWU3vMxjAyIC2ml5SuQPgQYr9gbaX46Gx7jD/aAeUv9CvQxXAT798Ybj6H+P6WWfbAl9VTqlAhJSoAHMhwWJ34lK8YWgPz778oKqJwXTSCA2AqlPxKUrt/q8oDDk2+IED7DhlD10UHKywa44Wbf/y8Y5mpZIZi2h3cePw24wQuWcyOfkfmRHSEaMLWfO7Z83aOCE1RS3uMOr7x+xiBWwgbtmPl9RDZbvkLd5ILs50z8ompSAWOW5+Rv5xtGIUStjBsh524DuaMhwZQBybv8NNzRkZRx7r1CvynwjXUK/KfCGsYYHkK+mjzzpK4VeEMpLkc4sHS4/zDFep1ssc49PF6CaWmAbS/7ptyYfU/SOowlHWqKSnCXZ2ZrFnFuMJNof8AdE70iDJfrGpJx2jm2mQzLniI6xRw3aiQgNDAUCTJufOBqq4tpE6w552iOch/nyzhEx0ROVF2MZMQ1/e9j3iJ5khifb842UA++P3iaSHRGMu4B3iGezqvBi4gHvB+hMJ9mTXQxF024lwC/rB0lN485qnRBL7ZUGEEvwU/nD2nkvLKd4byhdIk58QD5MYM7W8t3D6xiDjonVJaWAcwB5R0gjDcgQIqSXufMn5geUT0qUl2OW5vkI0NElPOADXN9AfXKCZc3h77oXpnpcskkg6/eCJdSToB3xwSYRNFjFN2kn+YYtynIziq7Vl4SL6nPujmLyCyrH8tf6VekV4AZcM8nt9osVSoYFfpV6GKiquBGY+enhB4xvj9MtEkJ/gOyCoieCpskFKZmBrZqCs3/wDrG6FpnXd30Z7cMs98aotpkUpAwlJmhRDpxBSEsHTmUkKN8nfvCm1oSou7cjf5DIeMPRVQ4Bs4HNgb+7RwiYEjy9ACOAYf6oUjaz5Od989X8ok6yYfhlqJ0ZJY+GjgRpuxhPKRvtwax+xHeDA0qccWQYmwfj91WjlNHVrb+QvJh2SH43Ns/KOV7CrDlLUG3kJsb6nnHWdTHEkJIcAeWltRwjIVyejNY10g3/8AKn/lGQNo6j6SjDGRkCCee9MR2zFZkq7Q5xbemkvtRUCMo9bDuCIcnqN7XlhM9B3piUK1gfbczElChobx3LVYQUejpHJXe+sSS8jfKIakXjUtbGDBRGpW68bmu1/Zb7RudLYGIkrtfePfnCZjYgcxDnzvrf7tGparEnnkM7feJp81uHu/mDC+pqAzDI5jxD+cSzKIh9F2VsSL2zB3s/Gx8YYYoq3+MhwQCSL7nYj7+MWJGJYBSDcP5RDlW7J/IjtMslGoqQCD5a6+cSKG9R8W9IB2MhQSUqIzfPf+0HCWMyX5QsBdEWAbvGCqGy23iOHH5SY3KmHGLAaRxq0cqstQ5H5fKCZSTHNQkiZmziNpF8441BYSYrO3ZI1UPi9QYsiUwj23LDf5h8xHPo6fRXpiUYTcmxyHCKiFykAYaeaob1KPh2Yue8RX6YYwmSCMTgJBIF8m974LH7jPGfZLQTz1UwS6FF1A4lspiBZnvkV2B1BiM7RqVAhEqnllIcsE6eL6Q2kr6mUuXMJBQpyACQXAJwkBzbdwgIS8I6zBMwrcB0hLi4d1EcYdaK9/Bukq61ctSkzJScIuQkBR5WiKdW1igEmqIJ7Ng3AMW5bs41QV4QosklJLFlI14uzWjpNSMT9m2gUVHd+AEDx0jrjYVSroDq5c8kY6hSsJuxYtcONH4wRR7CxLGObNOK2ZBPfuJIMbNUpaiWSkEaIWo5/pHCJ5ImJS6Rr2ewSBc3Pae5fTdnHOSOSYvnbCQlSg67KOr/KMg6dKWs4iFgn/APHz/qRkdzX5/pmU/wBZ9ExkZGRgspvTZEUd4v8A00kkpePPZnCPU8d/YR5fUdzZWKUsbrxBRTHQDBFHNuQdRC2knYSpJ0Jhy9QHsHzSLwFjO+JqpYSh4Dp6ObOugMnVSrAfWDVJbBqwqfVpAc8IC62ZMLy021JsPOCZkqTKsomfMAcBPwDnvjmVOmzACpWBJJSEoDMBvhE3fQ2C+QOZQKdlqfibDUZC5iFaZKFNNWpWrSwGz3nuvxhhW0TFLk2998R7QkpACkgDfx7vGIpoqgwEbXwpP8PTBB/OvtK3Agq5Q32ZUzJqHmLGJy7Wzy+ndAM2oRhRcqV8JCRf/Nuu/lE+zJrTCnJw7YgpmbPCSQb6xLlqjMsXKDddD2hlhM0Z9oN8/fOHqbZRWsZsb2L2G6+ZizSJYIB05whMjgchN4xQy4ERNhiOZGh0SVw+E8vpHKDG6lTyn3X+cDJqg8cc2kxiDCPbosru9RDZEyEu2plzyjmtGTloTCXy984rlMBKmoWFBJChkwyVfEwu+cWICKdVSnUp8wo35GzQWJJ2H48mrPTajosKipkgoKhMBWs4gAlKFpQoh7sAE2a5XzhN052rIVPwSkyiiWAhASBhSUuGTmALDJhc8YLoen080XUYE48BT1oJCgCSTY5KtmD6RWRSAcjYtp3t7YxRGJVbIcaE3wh9zeIaCaTaoWbDxABiGZTi+Hl37+GQjmnkhJ3XB3wdGBlTUHFrbeG+eWUTJqybAudLa8LQurFF7cuHf5eEc0cx87aZlvDwjqODhXzBYO3B/vGRholKuAVcbxqMpGn0JGRkZCjhP0lkvKMeb1dC5dJYx6ft3+kY82q5RxOkxd4z0T5VsX05wzBjDekKtozAipO5TEQ+npJFxCTaEnq5iJqx2R6xRJtNMWkqaGSqMJSJk7IXSjfzgGpqZk23wo/KndBIBn9sm2g0AjuXLCBfRx3cIPS2wdvSNSqQJCTZOhO/nEClBFtXs9yeQzy3xJNrD+nibn7RBjCVWDuxfXxgWpSXwEnFHVQFKPaJGYYWPjprkIDmJHDQX7Xe2T90GTEFQe4e0DBOkTyxpDozZGqlSz9pg1sRZ8nw5Em0SSaoJuAkeHO3v0jmdMDMB4wvmzjiyz3e+MTOK6Gt32WbGcxFg2POxSg+jp8Ps0VbZszFLHC2/LJzyh9sCYxUnkoeh+URVTo8+P2yobFMRLETzIFnLjRrOkKeURu/aFUmbYPBVHPusP7aFXWXI4n6xlipS6HUudaF21JZfuMBTwsrABnEKAYSywe+JzpZvGGU5B6qWFDtBACubB4IUsnJtV0JUpit1svtqOXaV6mLIIq+0X61eoxKfhctG4uyrB2wujmWBGXvPTuhgu4zAHE2HnvhbSUKurK8JCAlyWZPG5zME0UtUxOKWkKGTuPmYpLESJS4LeV9NN8ZIGNwxt7zMSjZEx+1hSH1V8h7tFi2VsKSiWlUxctSlEpYKOK2gGWTEvG3W2dVlcKksx8g+VvMesBZKsNXuxI923Qftii6mZiB7CvhU+fpC6aoHL3y1/aNtexlDKSsEZofW4z8IyF1NUMnNI7kn1jIw4+jYyMjISaLNv8A9Ix5vNmMox6Tt4fyjHm9Wm5i7xuibN2cGpBgfaVCmfIUnUXEaUgNAiJypZcZRU4clQtTp7Bej1eAkpVpaCq6ZcNrCXa8vCrrJeR+IfOG2y1habwOK98u0Fk+Ea6i99YlFOONvSCZkq0aSks/dxh1iUiGZf35wBNcF9IYVAYOdIV1M9zbLxhE0OidKbh71jJyU4R+0RdcWt94iVJUoG7cojkUoY7ImXKXF+WcOKGdhmpL5nCe+3q0VyhUUqcn6+84sBlk5A74kyrdkmZVKyxzFQtq5kGBRUkFsxCuqBfOAAkyOlmtMHH384GqOzMV4/KJQGUC+sSVyR1gOYI9Q/1gKFexDMrFJQkgI7WJysnCGD6Z5GC6NZmynOE4VqS6QySGBs/Nu6AVTHkqBYYSD8CVcLJydzBFHUTClYWZh+A9tOFlHFiAAs2UGTxl9/8AK/f9AZQAS51MIJ9bKE1aUyyo4rlRs9shzMOVp7R5mK3tEkT1tdy3iBB4ltnoYHTM6TV82ZKKJimCQkhCRhGW7eHaNdHUUvVdoVM0/lSQhIzDAi5zN31gfaaSpyWci+5rXa/KCuhdGpWIAEAFrFt+W672ilw5aui6M62P6WglhDppEvm82YtSvE5cYF2z1iEiYES0BLWS6iHIKjnz9tDuZhCQl8I4WBsMybn7GANpTUpkllDIMToyhcDh9IBwSWr/ALYSm2ym9KtoTP4iTiU56sDkCd3swXK7QCndwNXPh7zgHpaj/qkFwR1YIIOYG8663grZygUkOLMbnT3eMTMaJkJP4QO8xkGhCdFAd333xkGBR9GRkZGQk0D2qh5Z5R5pWpuY9TqEOkjhHmW2ZeFahxizxn2hGZCtcCToMJgaeiL0TCuZY8DEdK8tTfhOUETpccILgpPdBNe6NT1RYKcPfhE0mlCgbZbs+DQr2RVH4VZiGyZtw1mMKf4OX5AplIi4nOVXOBJyTxw3eApdRSNaQSMwcSi48eUWCq6wJPVhMtH4lM61HeTFPplAKXKzwkqS7XBzy4vC4fduSGS10NEV1ImypGv5j9Ye7Bq6VZKUy8I1Nw4Adn32PcHeKrPl2fD7fNt0BT0OOw6dSwOpa/AWMFLFFmLI0PukHSES5jSZKf1EDFrc3fUG/GNUO01zZYJN7gtve8KJMr+Wy0lRyOIev30gnZE0upJbUjN9xf1bjCMmNcQMr5Rse0c84MJORIz98YGnZxqWtiePv6x0uPOkT2QLPkQYOrR2UHc30gJYg5d6flCwkCy37d1Abwbhr9ndA9DOmMxUerZkheEKOoYZs2+JJb4wWz57vCBaeUlCmIl48TFRmOoklrJGRvrBEk9STJJnxRXNsKHWqtkx/wBo0EWedKZV4QbWmpE02e6T5CGYez0cPqIq6nxMyTie/wAIG/xuI46PlaZ8xAUASnE1mvu8vLfBUyrUoEpBAbEC35Sz+kL6CoIqkqyC0lypnJ/VutpwirplqDJ9DNUScTFzz8rAXgav2CcBKl4mIOF7Hm3d3cobVlJ21MFKxAZAlrPpnAwSoJWGIJAZygW1sVWH1gZSj8hKMvgE6f7MTKTTTAGdIB1DfX7Qn2Ye3ztfjwh70rImUKBjClSmvixE5WtZuLxXqVCgkHuzs3z0hV2xjVKhyKki262Q3RuBf4VW89x+kbggKPp+MjIyFGGiIoPSqlwzCYv8VfphSunFD8EqmLyK4lEUmIqhNo7Wbx0SCI9MjFc1ECmDp6ICmQ1GBUtbsU/EPOG1JPxsfGK7LmlJcQxkTr4k94hclQSZYajaJQjLELAjyiqbWmhM1MxA7ILKe1ja/lFkROBDHI5wsrNlJKFY7PkOOhEKiqsNu0LJrpmEZDVsuHru1jSQdQSHvYOx882gqZMBQlZTcdle8KTY56ENEknaABHZDHs6cxnnB2BQsnIIyS4Ltbz35geMQ08xaZgIQzm7AsxvpDr/ABQuwSz2uwzy828YGq61eAEMWsLF3Byvrl594S2qYVBxBsYkgGn2hilg7t9jYtrEsmcVZR5E1TJuL6J0peG+yqbEgg74XysKc4mlbXAJAhZRDFW2FTaVCMJt2Tdw5te2ggTaFGszzMSZKUpHYBSSxIuogMCp3uTugOorioG+r5tp4x1KrSq3D3nHATxKTpkFUvEomK9tN+vZhdKQ+Z7shoczDivmYFDiD6xUOkRWqoDEjspLB950g8d8huFVLYyXVISntKOZBCiAzu4wpzv/AHawnrdsK7OApQZZthAc8lF1Dk8E0vRmetT9WshTEqPZFzm6mhrT9EAkPOmS0PkE9o3y3DdrFLgvctUmJp20VqSCxJbVyc3vA4RPVla7WTplrlFnR/ByRhdU05X7IPNvrrGpnSfD/RlITpkHI4G5jaBsE2T0QnzZS0lCmKVYcRKQVZglx3d0To2NLpU/9TPRo6ZZc8sRHyjmTtyfMWzkct2kLJ+xTOnOp2HH28ZxN5IcSdv0IDCSpf8AccZJ8GjIrW0JIlzClhv1jcbZtH1bGRkZE5hkLtuU2OURDGNLS4aNTp2Y9nkdXs5QURAkxBRYxcdvUmBb6RW+kUnFLdNiI9JZXSZPwXQrmpeAlIjjZ9eTY5iCZiXimMrVoS1QEpEcyp5SYIWmB1CNbOoe0a1LlkhJLRKqd1ie06SlrEXI3pHzgbo9tLCFS/zZHcYbSpo+CckKIcBQsWMTybekGkuyvV9WiUodZZC/i7RcWZJZLDKIP8UkO25iCFKYkX3Wh2vY9IpRUpKlKFu0XA5A2herZFJoJjXs7AcrZQHF3/0KwddXJI/qAW/MbXO4CAajacjVQY5sFEZXHaVzuz5QxX0coiHecO8fSCKbo7QYXwqWRc4n38xAuP7sJMrtJtiW6koyZwMKRwOQuecF0e12xDviwUMiiQtkyElKbKxDeWcFyTrAu1dpSJU4iXIRvBwgMMxpyyiaXjtsyt2Jpm1lLLIc8rwTS0k0l8Cz3GCJnSCaU9jCkNoGt3NC+Ztaco9pRuN5zHiP3jf/ADfLC0NRsqarMBI/uUB6F4lTKRLbHORl+G582hPIqCtiST4+YL8IFn0oCtbXbfZ/MQS8eKCtFzo6elUApWOZ+UqOBIyd2hV0s2giSoGRLRvCkjcGIBIfXzhLUBSQMCiGLi9iWcFtdIjkpKicZJOXje9+Mb9JLo1P8ECtrz5p7SiO9re/QRo0qzdSif3Op5RImXdgN+75vq0MUSuzdnyfPjBJGWIJtB7eD6SUA1n0gmoQWbIO4/YW3xzISd/vOOo45FOQsPkN548PdoPqK1KU2GV9BHMyUc9SHtr9rxInZ2MFzmLNAvoJFRr5ZmLKvlGQ3n7PYsfrGQugrP/Z">
            <a:extLst>
              <a:ext uri="{FF2B5EF4-FFF2-40B4-BE49-F238E27FC236}">
                <a16:creationId xmlns:a16="http://schemas.microsoft.com/office/drawing/2014/main" id="{51421363-042B-4D48-8564-9A4B5FD85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1446" name="AutoShape 4" descr="data:image/jpeg;base64,/9j/4AAQSkZJRgABAQAAAQABAAD/2wCEAAkGBhQSERUUEhQUFRUVFRUUFxgXGBcYFxUXGBUXFRgYFRgYHSYeGBkkGRcUHy8gIycpLCwsFx4xNTAqNSYrLCkBCQoKDgwOGg8PGiwkHyQsLCwpLCwpLCkpKSwpKSwsLCksKSksLCwsLCwsLCwsLCwpLCwpLCwsLCksLCwsLCksLP/AABEIAM8A9AMBIgACEQEDEQH/xAAcAAACAgMBAQAAAAAAAAAAAAAEBQMGAAECBwj/xABBEAABAgQDBAgEBAQFBAMAAAABAhEAAwQhEjFBBVFhcQYTIoGRobHwMsHR4UJScvEUIzNiFYKSotIkNFPCB0Nj/8QAGgEAAwEBAQEAAAAAAAAAAAAAAgMEAQAFBv/EACkRAAICAgIBAwQCAwEAAAAAAAABAhEDIRIxBDJBURMiYfBxkaGx8RT/2gAMAwEAAhEDEQA/APWHjHjh46TeGy6FY9yQLUsIhoVhlb7eEMJlODmHiKdIShLAcecQqL5WeyprjQvq50LF1rGJK+dCKfOvGONjYsNqNpQBP2gTrHK7xGaaFPGh31dE8mdDSkmvCIoIgmmnkQqWNhRmmPFKaA6mrwiBZ1cWhXVzyYWoNsNySQ4kVrqzhqRaKjRTGVDv+P7MdKDRsZJmq4sIQzqi8G1lW7iFMzOCijJvYfSre2kD7TTYjdGSJzCBNs1NnglHYMpJRbZ5kuqaYrP+octz3hpRV4cHgS7E68NG04+JFV0XSsEyjhVmxJKSfUGAkUipZIWkhQYaeTZjOPVjKz5z6im7RZqCrS2QLPnpn5Z7/lBMura4sCXs28aG2Q0+8KKdIwgNuvbP3rBlOEl38W3DUctdPRyYVnp3SmYK3Z8qrQljKLTA7ECwUBwC8Jve+mlBSwNi+hdxYbxzSMmsNMk3/wD+N5SZkmopZoJCu0QWZjZwx+LIu1mHBqEuVgKwFuElQBILKZTWIsxZ7fSMWtGg6z27acHPfvu2n0icgZEtkL5HsgDlY53z1/EvlrdbZ6mwt3C27wg6cncocbHj5XPjzgjja1Olyct5d9S/B+PjAsgKKkjIE6O+eds8n7vCWtUQACUm2j/O/f3cxdnz8U6WMsS0Jtq6gOR7t3hh3uOOlUzFUhPZP8xCdXYKLjiC4ufRod1M3szAkh2AHA4hm+nvgaxtijUqvYknFNGFyWF3e93sb/tDiq2b1aZqlqLKUMhkA1vE/uSITL0hx7Itj1pCC2H4zqkXtoYyM6P0bSfjZy+fAf2nzjILoxo9YeJJRvEUYDDWrIYS4uwkraFu0KqOq6fhS8JZlUFa3iaSo9jG01yQFXToWKVeGNTLhTXVSZYvc6DU/aEMpjs3PrQhrOTkBnBCVOHuIVUshSjjVmfLgIZ4mEdR0mbcRhIOURrLxHNqEy0ur7ngIE5Hc4QKtEdSKzEHwtzjoF4ygrOJMpjHa1xKBES1CMdUHFsHWqISmOJtZdkh+Og+sdg2cwuguVmoU7RnuphpDGfOtCWVdRJ1MMxq2Refl44uPyFyJGogmbQpmJZXcdxgmilRJOkYS4yPlDnrZ87bTtCBdOUlsiLeJHjZ/GCsSWduOnPTPT76kbRpcYcfEPMe/nCRaj5euXP33vjK0X4581Zeehm2xJqUFRLMUnXsqZ+bFjyTrZ9dK9mIkz5qGYBeJLnRV3fvz5xRqauUliCzXydj7fz4mL909VMnUdNWKwgFAQsg9orIJBKWAsQsHcR4Guw7K1s9KTMJfL29+PHQ9zY06WFjqX1f37BsKlRVRSQxLvo/dnyHh4O6WuxG+Gwe48HOWXy33M1HO05SQS/q92Ghvy7u8fZVEOvlHNpiGZvzA+gP7Qvrqp1C/mx7izbx497DottHFVoGYBs+VgVWPc/1jn0Z7hNWrHtJOElgsOMeI2Sojdkb7/GGG0a9apCgwF1XJZ0hJfh3Pn3su2bMxV5ITcdYTrZgnXn4QXthINMQwvcEb3uGOdn95pl1Q1djXouoopkA2dze5z4cveUZCmXPIRLS3woAy4k6843GNWwNHrTRpommJcYh3jcfpEbRRZAyKbKcNFa2jsZWLs+GUWmK7tmvKVW0jvp89D8OeWP+BRUSZwTYX4wplbMLlSziUcyYsyq3GkLGuYGh1+sCKWDE08aiz1YZHJWgKWho1MSIKmShCzaFamXmXJySMz73wlsZFWcVVSJQJPcBmTuELJQVMViXnoNANwjpFOqYrGvuGgHCGSKcAQNBt0RpDRMmZaOSmOJgAuYxmokmz2DksBnCafWmYWTZPmftA9XW9apk/AP9x38onky2ECESypbCOsR7oxozSBZqBapT2iKnkXHOJqftqJa0FdUzW1Hq0OiqR4XmZec79g6mkZWMGmlcXB8DHVERuMNEpDZGD2RUmVianCSDpFX2vLEtebIW/IHUfOLntMgF2NvSE20AFoIGIHMcCMuX3gYtxZuKXCQilhBQDiSS/wCZz5cB7sIs0usC9k1UnE/UrlzQHsGWAWtbsknP8D63ptHtqQLLEy1i6TY33ZffhFi6PbWkzBUS5RWTMQS3VuzJUxKcLFLODY5iKLZ6NIU7HKZixdshcj/2a2tvPIvP4cSysgi2fa32IY8Ccz82Q0W26VRSFkgDtBpKbH/SS3OGh2tQFJBmgE2vLTxNhgGHS4bLiI3lL4D4x+f8COsnhKyVG5Gh4DO3P28F9CJyf4rEVDsomqL/AKWuTrfP2OK3aVIFMlchQFgerBP+YgDH32seEcbEmoKJ82WlNkscEssMWiTkHb4deF45t/ByS9mNtmVqVVSlEsAhZsxdy5y0ZoM6QbRSJaUINrEux1Tlq/L0gGn6D1CEpmhcvrJzoCPy/qIDBm0gLa3R+rQligrYPiQQRmDzHOMk0Yk7Gm1qligBz/LS9k5ud8ZC6VsCrWlKjKmZBnQcu+MjjE2vY9/RMb58Y2uVZxl5jgYjjuVNI5HMaGHECIJ6mSYpG1Kh1GLtthH8pSkXDX3p58I86rFXMVeOr2DLQJV7QmSUhcs3diDkoPkRB/8AGImJxMpKiMs/MfMQp22R1KW1UPWD6BPZEHPDDI3yHQzzx+lhFGjErDiIJdrWdrDvygYbIwqJVdW8xsjOGUicJozZY/3cRx4RLn8ZRVxK8HlOTqYMmWBEcyNVBKTA/WqJYA8bfSPPZ6KXudT6hKEkqIAAu8V2orVVCmS6ZfmrnuHCCauhmTVDECEA2G/iYOFEEgcoHiHYDIpG0gtMuJLRjwtho5wwDXzmGEa+kGTVsIFEh7nWChH3IvM8j6ceK7YXsenhhU07A+8rxrZEvKGG0JPnDPY8Ju4mUUNJZhLSrIa3kr6QzkzT7B+kbZ0WCbWk677QgKWiy7Tuh2yMVyeO0ef3gZAS7K9tWmCZpYDtdrvdj5se+DOi9QhNSjs5hSQzOcVrjMjK3fpGbeldhKhoW7iPqBAOyy05HZScRCO0HT2uy5+ovu3w6G4l2KVxQbW7LlpmrQQOyogNuNwNNCnwjgbJlZkAH389OMG7ekYKhQDlkyy6sz2Wd9ScLE7xAilEHtDPx1HjlDV0OTOJmxZDEpSkjME3feA+jHyg3Y1L/DulOEhYChdkouHWriAE8QWgaZOLlVzwPjf/AHCBjMUC6T2gDfhlf+3K0a0mbdFyodrS0YEJUSwVcF7m9n0iI7fABBNrd+l7PHmKtpTZdR1igFM7hJYEEX+sRz+kS3ukt+q58oHijuTPRdubUUqYCiatsCfhcAZ7oyKPQ9LpgQ3VpVc3LmMjarR3Jn0g0Y0baMhhDQr2vXqlB0FizaEEbiDYiK5V0KJ4xU4wzGdcnN+Mn8w/tzEM+kszSKusnve32ivFHVoFsX7ZldiWnXEPKGNOGTBNbtGTOmIl1SVYmdM9Hxgj/wAiTaYOPxWhgvo4eqMyWoLCc8LkKFrjVJD3Sb21g1NLs1x+BIlWcZLlNd4x2McnUQ0BG509TsSSNNYiptpLkqJDKSfiSdfoY1MJgWf+8JlGPwOjKXyx3I2tTzey+BR/Cq1+ByMRVtKRFXqZAPv18IKpOkkxAEtYExOQJJCgMgMWo5+Medlx60ehh8ji/uC5iYjMTKrQfwN3/aCtm0RmFzkLHvFoh4bKJ+fiS+zbFqZZPH3vygqRSby3K58YOnyWYBt3rBP+GsgqKiWDsAB6vBnhTlKcm2DyGQQz95A9YOqFlQsB5n5AeccooCgAuC7ZPb3yEMlodAjgUmByZw3kngPoD6wwkF/wnv8A3fyjilpUs7B731guSnTvjUMigTaEt5ahwip1Pxdw9IuVQjsmKbXWU3vMxjAyIC2ml5SuQPgQYr9gbaX46Gx7jD/aAeUv9CvQxXAT798Ybj6H+P6WWfbAl9VTqlAhJSoAHMhwWJ34lK8YWgPz778oKqJwXTSCA2AqlPxKUrt/q8oDDk2+IED7DhlD10UHKywa44Wbf/y8Y5mpZIZi2h3cePw24wQuWcyOfkfmRHSEaMLWfO7Z83aOCE1RS3uMOr7x+xiBWwgbtmPl9RDZbvkLd5ILs50z8ompSAWOW5+Rv5xtGIUStjBsh524DuaMhwZQBybv8NNzRkZRx7r1CvynwjXUK/KfCGsYYHkK+mjzzpK4VeEMpLkc4sHS4/zDFep1ssc49PF6CaWmAbS/7ptyYfU/SOowlHWqKSnCXZ2ZrFnFuMJNof8AdE70iDJfrGpJx2jm2mQzLniI6xRw3aiQgNDAUCTJufOBqq4tpE6w552iOch/nyzhEx0ROVF2MZMQ1/e9j3iJ5khifb842UA++P3iaSHRGMu4B3iGezqvBi4gHvB+hMJ9mTXQxF024lwC/rB0lN485qnRBL7ZUGEEvwU/nD2nkvLKd4byhdIk58QD5MYM7W8t3D6xiDjonVJaWAcwB5R0gjDcgQIqSXufMn5geUT0qUl2OW5vkI0NElPOADXN9AfXKCZc3h77oXpnpcskkg6/eCJdSToB3xwSYRNFjFN2kn+YYtynIziq7Vl4SL6nPujmLyCyrH8tf6VekV4AZcM8nt9osVSoYFfpV6GKiquBGY+enhB4xvj9MtEkJ/gOyCoieCpskFKZmBrZqCs3/wDrG6FpnXd30Z7cMs98aotpkUpAwlJmhRDpxBSEsHTmUkKN8nfvCm1oSou7cjf5DIeMPRVQ4Bs4HNgb+7RwiYEjy9ACOAYf6oUjaz5Od989X8ok6yYfhlqJ0ZJY+GjgRpuxhPKRvtwax+xHeDA0qccWQYmwfj91WjlNHVrb+QvJh2SH43Ns/KOV7CrDlLUG3kJsb6nnHWdTHEkJIcAeWltRwjIVyejNY10g3/8AKn/lGQNo6j6SjDGRkCCee9MR2zFZkq7Q5xbemkvtRUCMo9bDuCIcnqN7XlhM9B3piUK1gfbczElChobx3LVYQUejpHJXe+sSS8jfKIakXjUtbGDBRGpW68bmu1/Zb7RudLYGIkrtfePfnCZjYgcxDnzvrf7tGparEnnkM7feJp81uHu/mDC+pqAzDI5jxD+cSzKIh9F2VsSL2zB3s/Gx8YYYoq3+MhwQCSL7nYj7+MWJGJYBSDcP5RDlW7J/IjtMslGoqQCD5a6+cSKG9R8W9IB2MhQSUqIzfPf+0HCWMyX5QsBdEWAbvGCqGy23iOHH5SY3KmHGLAaRxq0cqstQ5H5fKCZSTHNQkiZmziNpF8441BYSYrO3ZI1UPi9QYsiUwj23LDf5h8xHPo6fRXpiUYTcmxyHCKiFykAYaeaob1KPh2Yue8RX6YYwmSCMTgJBIF8m974LH7jPGfZLQTz1UwS6FF1A4lspiBZnvkV2B1BiM7RqVAhEqnllIcsE6eL6Q2kr6mUuXMJBQpyACQXAJwkBzbdwgIS8I6zBMwrcB0hLi4d1EcYdaK9/Bukq61ctSkzJScIuQkBR5WiKdW1igEmqIJ7Ng3AMW5bs41QV4QosklJLFlI14uzWjpNSMT9m2gUVHd+AEDx0jrjYVSroDq5c8kY6hSsJuxYtcONH4wRR7CxLGObNOK2ZBPfuJIMbNUpaiWSkEaIWo5/pHCJ5ImJS6Rr2ewSBc3Pae5fTdnHOSOSYvnbCQlSg67KOr/KMg6dKWs4iFgn/APHz/qRkdzX5/pmU/wBZ9ExkZGRgspvTZEUd4v8A00kkpePPZnCPU8d/YR5fUdzZWKUsbrxBRTHQDBFHNuQdRC2knYSpJ0Jhy9QHsHzSLwFjO+JqpYSh4Dp6ObOugMnVSrAfWDVJbBqwqfVpAc8IC62ZMLy021JsPOCZkqTKsomfMAcBPwDnvjmVOmzACpWBJJSEoDMBvhE3fQ2C+QOZQKdlqfibDUZC5iFaZKFNNWpWrSwGz3nuvxhhW0TFLk2998R7QkpACkgDfx7vGIpoqgwEbXwpP8PTBB/OvtK3Agq5Q32ZUzJqHmLGJy7Wzy+ndAM2oRhRcqV8JCRf/Nuu/lE+zJrTCnJw7YgpmbPCSQb6xLlqjMsXKDddD2hlhM0Z9oN8/fOHqbZRWsZsb2L2G6+ZizSJYIB05whMjgchN4xQy4ERNhiOZGh0SVw+E8vpHKDG6lTyn3X+cDJqg8cc2kxiDCPbosru9RDZEyEu2plzyjmtGTloTCXy984rlMBKmoWFBJChkwyVfEwu+cWICKdVSnUp8wo35GzQWJJ2H48mrPTajosKipkgoKhMBWs4gAlKFpQoh7sAE2a5XzhN052rIVPwSkyiiWAhASBhSUuGTmALDJhc8YLoen080XUYE48BT1oJCgCSTY5KtmD6RWRSAcjYtp3t7YxRGJVbIcaE3wh9zeIaCaTaoWbDxABiGZTi+Hl37+GQjmnkhJ3XB3wdGBlTUHFrbeG+eWUTJqybAudLa8LQurFF7cuHf5eEc0cx87aZlvDwjqODhXzBYO3B/vGRholKuAVcbxqMpGn0JGRkZCjhP0lkvKMeb1dC5dJYx6ft3+kY82q5RxOkxd4z0T5VsX05wzBjDekKtozAipO5TEQ+npJFxCTaEnq5iJqx2R6xRJtNMWkqaGSqMJSJk7IXSjfzgGpqZk23wo/KndBIBn9sm2g0AjuXLCBfRx3cIPS2wdvSNSqQJCTZOhO/nEClBFtXs9yeQzy3xJNrD+nibn7RBjCVWDuxfXxgWpSXwEnFHVQFKPaJGYYWPjprkIDmJHDQX7Xe2T90GTEFQe4e0DBOkTyxpDozZGqlSz9pg1sRZ8nw5Em0SSaoJuAkeHO3v0jmdMDMB4wvmzjiyz3e+MTOK6Gt32WbGcxFg2POxSg+jp8Ps0VbZszFLHC2/LJzyh9sCYxUnkoeh+URVTo8+P2yobFMRLETzIFnLjRrOkKeURu/aFUmbYPBVHPusP7aFXWXI4n6xlipS6HUudaF21JZfuMBTwsrABnEKAYSywe+JzpZvGGU5B6qWFDtBACubB4IUsnJtV0JUpit1svtqOXaV6mLIIq+0X61eoxKfhctG4uyrB2wujmWBGXvPTuhgu4zAHE2HnvhbSUKurK8JCAlyWZPG5zME0UtUxOKWkKGTuPmYpLESJS4LeV9NN8ZIGNwxt7zMSjZEx+1hSH1V8h7tFi2VsKSiWlUxctSlEpYKOK2gGWTEvG3W2dVlcKksx8g+VvMesBZKsNXuxI923Qftii6mZiB7CvhU+fpC6aoHL3y1/aNtexlDKSsEZofW4z8IyF1NUMnNI7kn1jIw4+jYyMjISaLNv8A9Ix5vNmMox6Tt4fyjHm9Wm5i7xuibN2cGpBgfaVCmfIUnUXEaUgNAiJypZcZRU4clQtTp7Bej1eAkpVpaCq6ZcNrCXa8vCrrJeR+IfOG2y1habwOK98u0Fk+Ea6i99YlFOONvSCZkq0aSks/dxh1iUiGZf35wBNcF9IYVAYOdIV1M9zbLxhE0OidKbh71jJyU4R+0RdcWt94iVJUoG7cojkUoY7ImXKXF+WcOKGdhmpL5nCe+3q0VyhUUqcn6+84sBlk5A74kyrdkmZVKyxzFQtq5kGBRUkFsxCuqBfOAAkyOlmtMHH384GqOzMV4/KJQGUC+sSVyR1gOYI9Q/1gKFexDMrFJQkgI7WJysnCGD6Z5GC6NZmynOE4VqS6QySGBs/Nu6AVTHkqBYYSD8CVcLJydzBFHUTClYWZh+A9tOFlHFiAAs2UGTxl9/8AK/f9AZQAS51MIJ9bKE1aUyyo4rlRs9shzMOVp7R5mK3tEkT1tdy3iBB4ltnoYHTM6TV82ZKKJimCQkhCRhGW7eHaNdHUUvVdoVM0/lSQhIzDAi5zN31gfaaSpyWci+5rXa/KCuhdGpWIAEAFrFt+W672ilw5aui6M62P6WglhDppEvm82YtSvE5cYF2z1iEiYES0BLWS6iHIKjnz9tDuZhCQl8I4WBsMybn7GANpTUpkllDIMToyhcDh9IBwSWr/ALYSm2ym9KtoTP4iTiU56sDkCd3swXK7QCndwNXPh7zgHpaj/qkFwR1YIIOYG8663grZygUkOLMbnT3eMTMaJkJP4QO8xkGhCdFAd333xkGBR9GRkZGQk0D2qh5Z5R5pWpuY9TqEOkjhHmW2ZeFahxizxn2hGZCtcCToMJgaeiL0TCuZY8DEdK8tTfhOUETpccILgpPdBNe6NT1RYKcPfhE0mlCgbZbs+DQr2RVH4VZiGyZtw1mMKf4OX5AplIi4nOVXOBJyTxw3eApdRSNaQSMwcSi48eUWCq6wJPVhMtH4lM61HeTFPplAKXKzwkqS7XBzy4vC4fduSGS10NEV1ImypGv5j9Ye7Bq6VZKUy8I1Nw4Adn32PcHeKrPl2fD7fNt0BT0OOw6dSwOpa/AWMFLFFmLI0PukHSES5jSZKf1EDFrc3fUG/GNUO01zZYJN7gtve8KJMr+Wy0lRyOIev30gnZE0upJbUjN9xf1bjCMmNcQMr5Rse0c84MJORIz98YGnZxqWtiePv6x0uPOkT2QLPkQYOrR2UHc30gJYg5d6flCwkCy37d1Abwbhr9ndA9DOmMxUerZkheEKOoYZs2+JJb4wWz57vCBaeUlCmIl48TFRmOoklrJGRvrBEk9STJJnxRXNsKHWqtkx/wBo0EWedKZV4QbWmpE02e6T5CGYez0cPqIq6nxMyTie/wAIG/xuI46PlaZ8xAUASnE1mvu8vLfBUyrUoEpBAbEC35Sz+kL6CoIqkqyC0lypnJ/VutpwirplqDJ9DNUScTFzz8rAXgav2CcBKl4mIOF7Hm3d3cobVlJ21MFKxAZAlrPpnAwSoJWGIJAZygW1sVWH1gZSj8hKMvgE6f7MTKTTTAGdIB1DfX7Qn2Ye3ztfjwh70rImUKBjClSmvixE5WtZuLxXqVCgkHuzs3z0hV2xjVKhyKki262Q3RuBf4VW89x+kbggKPp+MjIyFGGiIoPSqlwzCYv8VfphSunFD8EqmLyK4lEUmIqhNo7Wbx0SCI9MjFc1ECmDp6ICmQ1GBUtbsU/EPOG1JPxsfGK7LmlJcQxkTr4k94hclQSZYajaJQjLELAjyiqbWmhM1MxA7ILKe1ja/lFkROBDHI5wsrNlJKFY7PkOOhEKiqsNu0LJrpmEZDVsuHru1jSQdQSHvYOx882gqZMBQlZTcdle8KTY56ENEknaABHZDHs6cxnnB2BQsnIIyS4Ltbz35geMQ08xaZgIQzm7AsxvpDr/ABQuwSz2uwzy828YGq61eAEMWsLF3Byvrl594S2qYVBxBsYkgGn2hilg7t9jYtrEsmcVZR5E1TJuL6J0peG+yqbEgg74XysKc4mlbXAJAhZRDFW2FTaVCMJt2Tdw5te2ggTaFGszzMSZKUpHYBSSxIuogMCp3uTugOorioG+r5tp4x1KrSq3D3nHATxKTpkFUvEomK9tN+vZhdKQ+Z7shoczDivmYFDiD6xUOkRWqoDEjspLB950g8d8huFVLYyXVISntKOZBCiAzu4wpzv/AHawnrdsK7OApQZZthAc8lF1Dk8E0vRmetT9WshTEqPZFzm6mhrT9EAkPOmS0PkE9o3y3DdrFLgvctUmJp20VqSCxJbVyc3vA4RPVla7WTplrlFnR/ByRhdU05X7IPNvrrGpnSfD/RlITpkHI4G5jaBsE2T0QnzZS0lCmKVYcRKQVZglx3d0To2NLpU/9TPRo6ZZc8sRHyjmTtyfMWzkct2kLJ+xTOnOp2HH28ZxN5IcSdv0IDCSpf8AccZJ8GjIrW0JIlzClhv1jcbZtH1bGRkZE5hkLtuU2OURDGNLS4aNTp2Y9nkdXs5QURAkxBRYxcdvUmBb6RW+kUnFLdNiI9JZXSZPwXQrmpeAlIjjZ9eTY5iCZiXimMrVoS1QEpEcyp5SYIWmB1CNbOoe0a1LlkhJLRKqd1ie06SlrEXI3pHzgbo9tLCFS/zZHcYbSpo+CckKIcBQsWMTybekGkuyvV9WiUodZZC/i7RcWZJZLDKIP8UkO25iCFKYkX3Wh2vY9IpRUpKlKFu0XA5A2herZFJoJjXs7AcrZQHF3/0KwddXJI/qAW/MbXO4CAajacjVQY5sFEZXHaVzuz5QxX0coiHecO8fSCKbo7QYXwqWRc4n38xAuP7sJMrtJtiW6koyZwMKRwOQuecF0e12xDviwUMiiQtkyElKbKxDeWcFyTrAu1dpSJU4iXIRvBwgMMxpyyiaXjtsyt2Jpm1lLLIc8rwTS0k0l8Cz3GCJnSCaU9jCkNoGt3NC+Ztaco9pRuN5zHiP3jf/ADfLC0NRsqarMBI/uUB6F4lTKRLbHORl+G582hPIqCtiST4+YL8IFn0oCtbXbfZ/MQS8eKCtFzo6elUApWOZ+UqOBIyd2hV0s2giSoGRLRvCkjcGIBIfXzhLUBSQMCiGLi9iWcFtdIjkpKicZJOXje9+Mb9JLo1P8ECtrz5p7SiO9re/QRo0qzdSif3Op5RImXdgN+75vq0MUSuzdnyfPjBJGWIJtB7eD6SUA1n0gmoQWbIO4/YW3xzISd/vOOo45FOQsPkN548PdoPqK1KU2GV9BHMyUc9SHtr9rxInZ2MFzmLNAvoJFRr5ZmLKvlGQ3n7PYsfrGQugrP/Z">
            <a:extLst>
              <a:ext uri="{FF2B5EF4-FFF2-40B4-BE49-F238E27FC236}">
                <a16:creationId xmlns:a16="http://schemas.microsoft.com/office/drawing/2014/main" id="{EAD5823F-1A03-46D7-B617-16196D3B50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61447" name="Picture 7">
            <a:extLst>
              <a:ext uri="{FF2B5EF4-FFF2-40B4-BE49-F238E27FC236}">
                <a16:creationId xmlns:a16="http://schemas.microsoft.com/office/drawing/2014/main" id="{56880FD8-2D0A-406B-9264-67654A077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62400"/>
            <a:ext cx="284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E735CE-051A-443B-83A6-F309263D0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8"/>
    </mc:Choice>
    <mc:Fallback xmlns="">
      <p:transition spd="slow" advTm="2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28C13816-3D4A-44F3-BEB7-34981F65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343775" cy="1143000"/>
          </a:xfrm>
        </p:spPr>
        <p:txBody>
          <a:bodyPr/>
          <a:lstStyle/>
          <a:p>
            <a:r>
              <a:rPr lang="cs-CZ" altLang="cs-CZ"/>
              <a:t>Cévky pro intermitentní katetrizaci</a:t>
            </a:r>
          </a:p>
        </p:txBody>
      </p:sp>
      <p:pic>
        <p:nvPicPr>
          <p:cNvPr id="62467" name="Picture 11" descr="Actreen® - Moderní pomůcky pro intermitentní močovou katetrizaci">
            <a:extLst>
              <a:ext uri="{FF2B5EF4-FFF2-40B4-BE49-F238E27FC236}">
                <a16:creationId xmlns:a16="http://schemas.microsoft.com/office/drawing/2014/main" id="{60A9DD67-4350-4E1F-A52E-A28D8AFD44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1268413"/>
            <a:ext cx="4700588" cy="2614612"/>
          </a:xfrm>
          <a:noFill/>
        </p:spPr>
      </p:pic>
      <p:pic>
        <p:nvPicPr>
          <p:cNvPr id="62468" name="Picture 2" descr="Actreen® Lite Cath a Actreen® Glys Set">
            <a:extLst>
              <a:ext uri="{FF2B5EF4-FFF2-40B4-BE49-F238E27FC236}">
                <a16:creationId xmlns:a16="http://schemas.microsoft.com/office/drawing/2014/main" id="{6C0CACED-85E3-4B18-9BF3-C5E82CA7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96975"/>
            <a:ext cx="3995738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9" descr="http://braunoviny.bbraun.cz/cs/images/content/Hi-tech/2011/12-actreen-lite-mini/bez-nazvu-1.jpg">
            <a:hlinkClick r:id="rId6"/>
            <a:extLst>
              <a:ext uri="{FF2B5EF4-FFF2-40B4-BE49-F238E27FC236}">
                <a16:creationId xmlns:a16="http://schemas.microsoft.com/office/drawing/2014/main" id="{11C3C4A2-F043-41DF-9C3C-AF340900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25900"/>
            <a:ext cx="190341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http://www.zelenahvezda.cz/img/datasheet/galerie/600x600/jpg/1040">
            <a:hlinkClick r:id="rId8"/>
            <a:extLst>
              <a:ext uri="{FF2B5EF4-FFF2-40B4-BE49-F238E27FC236}">
                <a16:creationId xmlns:a16="http://schemas.microsoft.com/office/drawing/2014/main" id="{BE7770BF-E227-4743-8856-F8482EF1D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06863"/>
            <a:ext cx="34194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BFD53A-1206-4F0B-B363-20110D8A8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6"/>
    </mc:Choice>
    <mc:Fallback xmlns="">
      <p:transition spd="slow" advTm="1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837C50B9-8AED-43A6-848E-DA01E8A7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7343775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Permanentní katétr s čidlem na měření tělesné teploty</a:t>
            </a:r>
          </a:p>
        </p:txBody>
      </p:sp>
      <p:pic>
        <p:nvPicPr>
          <p:cNvPr id="63491" name="Picture 2" descr="Výrobky">
            <a:extLst>
              <a:ext uri="{FF2B5EF4-FFF2-40B4-BE49-F238E27FC236}">
                <a16:creationId xmlns:a16="http://schemas.microsoft.com/office/drawing/2014/main" id="{78C1570B-E8B8-4B83-9B18-CAC2A7E7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28098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9" descr="Nelaton (Foley) 2 - cestný s teplotním čidlem">
            <a:extLst>
              <a:ext uri="{FF2B5EF4-FFF2-40B4-BE49-F238E27FC236}">
                <a16:creationId xmlns:a16="http://schemas.microsoft.com/office/drawing/2014/main" id="{3FDE6665-90BB-43AB-8818-F30A6ED360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844675"/>
            <a:ext cx="4805363" cy="3984625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DF269D-CA96-4F82-8763-EBD46E3AD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1"/>
    </mc:Choice>
    <mc:Fallback xmlns="">
      <p:transition spd="slow" advTm="38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D4E102D-5A22-468A-B4C7-6646A131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Postup cévkování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B0924D4-C52B-4955-B75D-90FE2D2F8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8229600" cy="539908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/>
              <a:t>Cvičení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6799A3-AFA5-4007-A5C5-0B5F74B66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"/>
    </mc:Choice>
    <mc:Fallback xmlns="">
      <p:transition spd="slow" advTm="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032F9337-C98D-4FE0-A7FF-46888423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Cévkování ženy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1C10F0C-0080-44B1-98CE-DC9E6CAB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8229600" cy="53990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/>
              <a:t>Provádí sestra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Zajištění </a:t>
            </a:r>
            <a:r>
              <a:rPr lang="cs-CZ" altLang="cs-CZ" sz="2400" b="1"/>
              <a:t>soukromí </a:t>
            </a:r>
            <a:r>
              <a:rPr lang="cs-CZ" altLang="cs-CZ" sz="2400"/>
              <a:t>a poučení, řádná hygiena genitálu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Příprava pomůcek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Poloha na zádech s pokrčenými a oddálenými DK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Příprava sterilního stolku x zavádění s asistencí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Emitní miska (podložní mísa k rodidlům)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Na tampóny dezinfekci, nedominantní rukou odtažení velkých i malých lábií – dezinfekce 3 tampóny – od spony stydké k análnímu otvoru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Aplikace anestetika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Jednou rukou stále držíme labia – druhá ruka cévka - šetrné zavádění 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Možnost odebrat moč na K+C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PK – nafouknutí balónku </a:t>
            </a:r>
            <a:r>
              <a:rPr lang="cs-CZ" altLang="cs-CZ" sz="2400" b="1" u="sng"/>
              <a:t>aqua pro injektione (ne FR)</a:t>
            </a:r>
            <a:r>
              <a:rPr lang="cs-CZ" altLang="cs-CZ" sz="2400"/>
              <a:t>, přesvědčení se mírným tahem, že drží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Úklid pomůcek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240344-A1B3-4924-8BE9-77F381F45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68"/>
    </mc:Choice>
    <mc:Fallback xmlns="">
      <p:transition spd="slow" advTm="15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6189EFCA-925E-45F6-B5B0-9731704544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Co sledujeme při vyprazdňování moče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CE93F2-AE67-4419-B9C4-00803468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5E6086B-C9D2-4E7B-9088-3DFA4C54C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7C36ED02-433C-483B-AC2E-E5899D73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Asistence u cévkování muže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C0B15E2-10FC-43F8-9DC9-45CB3F784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/>
              <a:t>Provádí lékař, vyškolená sestra, sestra asistuje</a:t>
            </a:r>
          </a:p>
          <a:p>
            <a:r>
              <a:rPr lang="cs-CZ" altLang="cs-CZ"/>
              <a:t>Lékař sterilní rukavice, sestra nesterilní</a:t>
            </a:r>
          </a:p>
          <a:p>
            <a:r>
              <a:rPr lang="cs-CZ" altLang="cs-CZ"/>
              <a:t>Postup stejný</a:t>
            </a:r>
          </a:p>
          <a:p>
            <a:r>
              <a:rPr lang="cs-CZ" altLang="cs-CZ"/>
              <a:t>Aplikace anestet.masti – přímo do ústí močové trubice, nebo na katétr</a:t>
            </a:r>
          </a:p>
          <a:p>
            <a:r>
              <a:rPr lang="cs-CZ" altLang="cs-CZ"/>
              <a:t>Zavádí se asi 20 cm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2E9A1EC-BAC5-47C0-8A35-EBBCDB319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2"/>
    </mc:Choice>
    <mc:Fallback xmlns="">
      <p:transition spd="slow" advTm="6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2A5E57B-0D36-4126-B851-101EB11A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80963"/>
            <a:ext cx="7127875" cy="1025525"/>
          </a:xfrm>
        </p:spPr>
        <p:txBody>
          <a:bodyPr/>
          <a:lstStyle/>
          <a:p>
            <a:r>
              <a:rPr lang="cs-CZ" altLang="cs-CZ" sz="4000">
                <a:solidFill>
                  <a:srgbClr val="C00000"/>
                </a:solidFill>
              </a:rPr>
              <a:t>Péče o P. s permanentním katétrem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08DEA71-7AB4-4E5F-8E82-47340F7D4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071563"/>
            <a:ext cx="8893175" cy="5526087"/>
          </a:xfrm>
        </p:spPr>
        <p:txBody>
          <a:bodyPr/>
          <a:lstStyle/>
          <a:p>
            <a:r>
              <a:rPr lang="cs-CZ" altLang="cs-CZ"/>
              <a:t>Cíl: prevence infekce močových cest a udržení průchodnosti močové cévky</a:t>
            </a:r>
          </a:p>
          <a:p>
            <a:r>
              <a:rPr lang="cs-CZ" altLang="cs-CZ"/>
              <a:t>P/V – dostatečný  - prevence infekce</a:t>
            </a:r>
          </a:p>
          <a:p>
            <a:r>
              <a:rPr lang="cs-CZ" altLang="cs-CZ"/>
              <a:t>Hygiena genitálu</a:t>
            </a:r>
          </a:p>
          <a:p>
            <a:r>
              <a:rPr lang="cs-CZ" altLang="cs-CZ"/>
              <a:t>Zachovávat uzavřený systém</a:t>
            </a:r>
          </a:p>
          <a:p>
            <a:r>
              <a:rPr lang="cs-CZ" altLang="cs-CZ"/>
              <a:t>Aseptický postup</a:t>
            </a:r>
          </a:p>
          <a:p>
            <a:r>
              <a:rPr lang="cs-CZ" altLang="cs-CZ" u="sng"/>
              <a:t>Kolíček používat pouze jednorázově</a:t>
            </a:r>
          </a:p>
          <a:p>
            <a:pPr lvl="1"/>
            <a:r>
              <a:rPr lang="cs-CZ" altLang="cs-CZ" u="sng"/>
              <a:t>Zákaz používání kolíčků – dle ZZ, peán, spec. peánek na močovém setu</a:t>
            </a:r>
          </a:p>
          <a:p>
            <a:r>
              <a:rPr lang="cs-CZ" altLang="cs-CZ"/>
              <a:t>PK na nezbytně nutnou dobu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9194793-F1A6-4AEE-BEA8-5533C0CFB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9"/>
    </mc:Choice>
    <mc:Fallback xmlns="">
      <p:transition spd="slow" advTm="69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04D4CDE2-8A86-40ED-A719-8B7724A5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Výplach močového měchýře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F34561A3-43FB-4B72-858C-1AFBE38D3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3816350" cy="5183187"/>
          </a:xfrm>
        </p:spPr>
        <p:txBody>
          <a:bodyPr/>
          <a:lstStyle/>
          <a:p>
            <a:r>
              <a:rPr lang="cs-CZ" altLang="cs-CZ"/>
              <a:t>Otevřený systém</a:t>
            </a:r>
          </a:p>
          <a:p>
            <a:r>
              <a:rPr lang="cs-CZ" altLang="cs-CZ"/>
              <a:t>Zavřený  systém</a:t>
            </a:r>
          </a:p>
          <a:p>
            <a:pPr lvl="1"/>
            <a:r>
              <a:rPr lang="cs-CZ" altLang="cs-CZ"/>
              <a:t>Při opakovaných neprůchodnostech PK</a:t>
            </a:r>
          </a:p>
          <a:p>
            <a:pPr lvl="1"/>
            <a:r>
              <a:rPr lang="cs-CZ" altLang="cs-CZ">
                <a:hlinkClick r:id="rId4"/>
              </a:rPr>
              <a:t>Ošetření a proplach močového katetru pomocí proplachového sáčku - YouTube</a:t>
            </a:r>
            <a:endParaRPr lang="cs-CZ" altLang="cs-CZ"/>
          </a:p>
        </p:txBody>
      </p:sp>
      <p:pic>
        <p:nvPicPr>
          <p:cNvPr id="68612" name="Picture 5" descr="http://www.zelenahvezda.cz/img/datasheet/popis/600x600/jpg/1287">
            <a:extLst>
              <a:ext uri="{FF2B5EF4-FFF2-40B4-BE49-F238E27FC236}">
                <a16:creationId xmlns:a16="http://schemas.microsoft.com/office/drawing/2014/main" id="{89065C77-8D9C-42D4-AC0B-1EC3E2A32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1268413"/>
            <a:ext cx="22383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7" descr="http://www.zelenahvezda.cz/img/datasheet/popis/600x600/jpg/1289">
            <a:extLst>
              <a:ext uri="{FF2B5EF4-FFF2-40B4-BE49-F238E27FC236}">
                <a16:creationId xmlns:a16="http://schemas.microsoft.com/office/drawing/2014/main" id="{B72E8472-1C92-48DC-B832-B51424B5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276350"/>
            <a:ext cx="26003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1E3AE56-F591-4574-9D62-E6ADC98B0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4"/>
    </mc:Choice>
    <mc:Fallback xmlns="">
      <p:transition spd="slow" advTm="5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417CA1D3-CC52-4129-9A1C-9C989E7F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Literatura</a:t>
            </a:r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6F1F8875-DD30-499B-A212-8033AAE12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defRPr/>
            </a:pPr>
            <a:r>
              <a:rPr lang="cs-CZ" altLang="cs-CZ" dirty="0" err="1"/>
              <a:t>Dingová</a:t>
            </a:r>
            <a:r>
              <a:rPr lang="cs-CZ" altLang="cs-CZ" dirty="0"/>
              <a:t> </a:t>
            </a:r>
            <a:r>
              <a:rPr lang="cs-CZ" altLang="cs-CZ" dirty="0" err="1"/>
              <a:t>Šliková</a:t>
            </a:r>
            <a:r>
              <a:rPr lang="cs-CZ" altLang="cs-CZ" dirty="0"/>
              <a:t> M. Základy ošetřovatelství a ošetřovatelských postupů pro ZZ, 2018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cs-CZ" altLang="cs-CZ" dirty="0"/>
              <a:t>Veverková, E. ošetřovatelské postupy pro ZZ II, 2019.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cs-CZ" altLang="cs-CZ" dirty="0"/>
              <a:t>Kapounová, G. Ošetřovatelství v intenzivní péči, 2020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786D99-F62A-4384-BA34-06033E5B0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5"/>
    </mc:Choice>
    <mc:Fallback xmlns="">
      <p:transition spd="slow" advTm="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60719"/>
            <a:ext cx="7120217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685800"/>
            <a:endParaRPr lang="cs-CZ" altLang="cs-CZ" sz="1200" dirty="0"/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0B81C6BD-FBB8-C00C-B4E7-092AF3981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8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11B9F89-3881-4CC4-88B0-FCC66002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/>
              <a:t>Hodnotíme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D888917-C87C-4D07-BA2F-3DA9B57F2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Množství moči</a:t>
            </a:r>
          </a:p>
          <a:p>
            <a:r>
              <a:rPr lang="cs-CZ" altLang="cs-CZ">
                <a:solidFill>
                  <a:srgbClr val="C00000"/>
                </a:solidFill>
              </a:rPr>
              <a:t>Barvu moči</a:t>
            </a:r>
          </a:p>
          <a:p>
            <a:r>
              <a:rPr lang="cs-CZ" altLang="cs-CZ">
                <a:solidFill>
                  <a:srgbClr val="C00000"/>
                </a:solidFill>
              </a:rPr>
              <a:t>Zápach moči</a:t>
            </a:r>
          </a:p>
          <a:p>
            <a:r>
              <a:rPr lang="cs-CZ" altLang="cs-CZ">
                <a:solidFill>
                  <a:srgbClr val="C00000"/>
                </a:solidFill>
              </a:rPr>
              <a:t>Hustota moči</a:t>
            </a:r>
          </a:p>
          <a:p>
            <a:r>
              <a:rPr lang="cs-CZ" altLang="cs-CZ">
                <a:solidFill>
                  <a:srgbClr val="C00000"/>
                </a:solidFill>
              </a:rPr>
              <a:t>Vyšetření moči</a:t>
            </a:r>
            <a:r>
              <a:rPr lang="cs-CZ" altLang="cs-CZ"/>
              <a:t> – biochemicky, mikrobiologicky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810E51B-759D-4913-8216-04350791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1DE2841-F274-40C3-99EF-08ACA5F75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788051D-1B24-419A-9AB7-C1464FCD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Barva moči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3E32857-075F-4C0C-B38A-DAC1AB810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908050"/>
            <a:ext cx="8785225" cy="5834063"/>
          </a:xfrm>
        </p:spPr>
        <p:txBody>
          <a:bodyPr/>
          <a:lstStyle/>
          <a:p>
            <a:r>
              <a:rPr lang="cs-CZ" altLang="cs-CZ"/>
              <a:t>Žlutá s jantarovým nádechem</a:t>
            </a:r>
          </a:p>
          <a:p>
            <a:r>
              <a:rPr lang="cs-CZ" altLang="cs-CZ">
                <a:solidFill>
                  <a:srgbClr val="C00000"/>
                </a:solidFill>
              </a:rPr>
              <a:t>Oligurie</a:t>
            </a:r>
            <a:r>
              <a:rPr lang="cs-CZ" altLang="cs-CZ"/>
              <a:t> – výraznější, tmavší</a:t>
            </a:r>
          </a:p>
          <a:p>
            <a:r>
              <a:rPr lang="cs-CZ" altLang="cs-CZ">
                <a:solidFill>
                  <a:srgbClr val="C00000"/>
                </a:solidFill>
              </a:rPr>
              <a:t>Polyurie </a:t>
            </a:r>
            <a:r>
              <a:rPr lang="cs-CZ" altLang="cs-CZ"/>
              <a:t>- slámové žlutá</a:t>
            </a:r>
          </a:p>
          <a:p>
            <a:endParaRPr lang="cs-CZ" altLang="cs-CZ"/>
          </a:p>
          <a:p>
            <a:r>
              <a:rPr lang="cs-CZ" altLang="cs-CZ"/>
              <a:t>Hnědá – onemocnění jater, žlučových cest, obstrukce žlučových cest </a:t>
            </a:r>
          </a:p>
          <a:p>
            <a:pPr lvl="2"/>
            <a:r>
              <a:rPr lang="cs-CZ" altLang="cs-CZ"/>
              <a:t>přítomnost bilirubinu a urobilinogenu v moči</a:t>
            </a:r>
          </a:p>
          <a:p>
            <a:r>
              <a:rPr lang="cs-CZ" altLang="cs-CZ"/>
              <a:t>S přítomností krve – </a:t>
            </a:r>
            <a:r>
              <a:rPr lang="cs-CZ" altLang="cs-CZ" b="1">
                <a:solidFill>
                  <a:srgbClr val="C00000"/>
                </a:solidFill>
              </a:rPr>
              <a:t>hematurie</a:t>
            </a:r>
            <a:r>
              <a:rPr lang="cs-CZ" altLang="cs-CZ"/>
              <a:t> – vzhled vody z vypraného masa – záněty ledvin, kolika ledvinná</a:t>
            </a:r>
          </a:p>
          <a:p>
            <a:r>
              <a:rPr lang="cs-CZ" altLang="cs-CZ"/>
              <a:t>Jiná – vliv léků, jídla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846FF3-7B2D-4FE9-A9D5-CD47B246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5771196-967C-4BAB-B799-E0A9CF77E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2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15102BA-4BAC-4933-B2A8-59473342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38987" cy="1143000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Zápach moči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CAC4F2C-5428-49EA-B814-54B4923D5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endParaRPr lang="cs-CZ" altLang="cs-CZ"/>
          </a:p>
          <a:p>
            <a:r>
              <a:rPr lang="cs-CZ" altLang="cs-CZ"/>
              <a:t>Charakteristický aromatický zápach</a:t>
            </a:r>
          </a:p>
          <a:p>
            <a:r>
              <a:rPr lang="cs-CZ" altLang="cs-CZ"/>
              <a:t>Pokud stojí delší dobu v neuzavřené nádobě – ostrý, čpavý – přítomnost amoniaku (bakterie rozkládají ureu na amoniak) </a:t>
            </a:r>
          </a:p>
          <a:p>
            <a:r>
              <a:rPr lang="cs-CZ" altLang="cs-CZ"/>
              <a:t>Po acetonu – DM</a:t>
            </a:r>
          </a:p>
          <a:p>
            <a:r>
              <a:rPr lang="cs-CZ" altLang="cs-CZ"/>
              <a:t>Po lécích  - ATB, vitamíny, 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D1533B-FFB1-4245-A068-83D28D0D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F795F3D-F646-42AA-92D3-0B45B3B70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D07047924192409347920721BA0C83" ma:contentTypeVersion="18" ma:contentTypeDescription="Vytvoří nový dokument" ma:contentTypeScope="" ma:versionID="1cc172c4905cd211df9c5f37b39a411a">
  <xsd:schema xmlns:xsd="http://www.w3.org/2001/XMLSchema" xmlns:xs="http://www.w3.org/2001/XMLSchema" xmlns:p="http://schemas.microsoft.com/office/2006/metadata/properties" xmlns:ns2="7060cab9-5095-47ed-a76a-1f0d3c7a7694" xmlns:ns3="6be24a01-f8f5-4325-92e3-75107242662d" targetNamespace="http://schemas.microsoft.com/office/2006/metadata/properties" ma:root="true" ma:fieldsID="e259a79069c4b9770702306d6cf83940" ns2:_="" ns3:_="">
    <xsd:import namespace="7060cab9-5095-47ed-a76a-1f0d3c7a7694"/>
    <xsd:import namespace="6be24a01-f8f5-4325-92e3-7510724266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0cab9-5095-47ed-a76a-1f0d3c7a769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871d213-7bde-4c93-91ca-0a81f4019c6a}" ma:internalName="TaxCatchAll" ma:showField="CatchAllData" ma:web="7060cab9-5095-47ed-a76a-1f0d3c7a76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24a01-f8f5-4325-92e3-75107242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A06921-6E5B-454C-A649-17DD85978657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2.xml><?xml version="1.0" encoding="utf-8"?>
<ds:datastoreItem xmlns:ds="http://schemas.openxmlformats.org/officeDocument/2006/customXml" ds:itemID="{BF4C42E3-B702-4E60-96B1-054C35901B0B}"/>
</file>

<file path=customXml/itemProps3.xml><?xml version="1.0" encoding="utf-8"?>
<ds:datastoreItem xmlns:ds="http://schemas.openxmlformats.org/officeDocument/2006/customXml" ds:itemID="{844EB5B6-72B9-4496-ADF3-9EEA16BFD62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02E3546-6421-482A-A5D7-71D4F72F05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0cab9-5095-47ed-a76a-1f0d3c7a7694"/>
    <ds:schemaRef ds:uri="6be24a01-f8f5-4325-92e3-751072426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2215</Words>
  <Application>Microsoft Office PowerPoint</Application>
  <PresentationFormat>Předvádění na obrazovce (4:3)</PresentationFormat>
  <Paragraphs>352</Paragraphs>
  <Slides>65</Slides>
  <Notes>1</Notes>
  <HiddenSlides>0</HiddenSlides>
  <MMClips>63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Calibri</vt:lpstr>
      <vt:lpstr>Times New Roman</vt:lpstr>
      <vt:lpstr>Motiv sady Office</vt:lpstr>
      <vt:lpstr>Výchozí návrh</vt:lpstr>
      <vt:lpstr>Prezentace aplikace PowerPoint</vt:lpstr>
      <vt:lpstr>Močení - mikce</vt:lpstr>
      <vt:lpstr>Močení - mikce</vt:lpstr>
      <vt:lpstr>Tvorba a vylučování moče je ovlivněno</vt:lpstr>
      <vt:lpstr>Faktory ovlivňující močení</vt:lpstr>
      <vt:lpstr>Co sledujeme při vyprazdňování moče</vt:lpstr>
      <vt:lpstr>Hodnotíme</vt:lpstr>
      <vt:lpstr>Barva moči</vt:lpstr>
      <vt:lpstr>Zápach moči</vt:lpstr>
      <vt:lpstr>Hustota moči</vt:lpstr>
      <vt:lpstr>Poruchy při močení</vt:lpstr>
      <vt:lpstr>Poruchy tvorby moče</vt:lpstr>
      <vt:lpstr>Poruchy vyprazdňování moče</vt:lpstr>
      <vt:lpstr>Poruchy vyprazdňování moče</vt:lpstr>
      <vt:lpstr>Poruchy vylučování moče</vt:lpstr>
      <vt:lpstr>Poruchy vylučování moče</vt:lpstr>
      <vt:lpstr>Poruchy vylučování moče</vt:lpstr>
      <vt:lpstr>Poruchy vylučování moče</vt:lpstr>
      <vt:lpstr>Poruchy vylučování moče</vt:lpstr>
      <vt:lpstr>Inkontinence </vt:lpstr>
      <vt:lpstr>Inkontinence</vt:lpstr>
      <vt:lpstr>Péče o inkontinentní P.</vt:lpstr>
      <vt:lpstr>Pomůcky pro inkontinentní P.</vt:lpstr>
      <vt:lpstr>Pomůcky pro vyprazdňování moče</vt:lpstr>
      <vt:lpstr>Cévkování , katetrizace m.m.</vt:lpstr>
      <vt:lpstr>Prezentace aplikace PowerPoint</vt:lpstr>
      <vt:lpstr>Prezentace aplikace PowerPoint</vt:lpstr>
      <vt:lpstr>Indikace k cévkování</vt:lpstr>
      <vt:lpstr>Indikace k cévkování</vt:lpstr>
      <vt:lpstr>Indikace k cévkování</vt:lpstr>
      <vt:lpstr>Kontraindikace katetrizace</vt:lpstr>
      <vt:lpstr>Močové katétry</vt:lpstr>
      <vt:lpstr>Jednorázové katétry</vt:lpstr>
      <vt:lpstr>Jednorázové katétry</vt:lpstr>
      <vt:lpstr>Prezentace aplikace PowerPoint</vt:lpstr>
      <vt:lpstr>Folleyův katétr</vt:lpstr>
      <vt:lpstr>Typy katétrů</vt:lpstr>
      <vt:lpstr>Folleyův katétr</vt:lpstr>
      <vt:lpstr>Močové katétry</vt:lpstr>
      <vt:lpstr>Drenážní systémy</vt:lpstr>
      <vt:lpstr>Drenážní systém</vt:lpstr>
      <vt:lpstr>Drenážní systém</vt:lpstr>
      <vt:lpstr>Uzavřený systém sběru moče</vt:lpstr>
      <vt:lpstr>Sběrné sáčky</vt:lpstr>
      <vt:lpstr>Komplikace katetrizace</vt:lpstr>
      <vt:lpstr>Prevence IMC</vt:lpstr>
      <vt:lpstr>Příznaky ICM</vt:lpstr>
      <vt:lpstr>Riziko infekce – kritické body</vt:lpstr>
      <vt:lpstr>Pomůcky k cévkování</vt:lpstr>
      <vt:lpstr>Pomůcky k jednorázovému cévkování</vt:lpstr>
      <vt:lpstr>Pomůcky k permanentnímu cévkování</vt:lpstr>
      <vt:lpstr>Sady na cévkování</vt:lpstr>
      <vt:lpstr>Intermitentní katetrizace močového měchýře</vt:lpstr>
      <vt:lpstr>Techniky intermitentní katetrizace</vt:lpstr>
      <vt:lpstr>Cévky pro intermitentní katetrizaci</vt:lpstr>
      <vt:lpstr>Cévky pro intermitentní katetrizaci</vt:lpstr>
      <vt:lpstr>Permanentní katétr s čidlem na měření tělesné teploty</vt:lpstr>
      <vt:lpstr>Postup cévkování</vt:lpstr>
      <vt:lpstr>Cévkování ženy</vt:lpstr>
      <vt:lpstr>Asistence u cévkování muže</vt:lpstr>
      <vt:lpstr>Péče o P. s permanentním katétrem</vt:lpstr>
      <vt:lpstr>Výplach močového měchýře</vt:lpstr>
      <vt:lpstr>Literatura</vt:lpstr>
      <vt:lpstr>Prezentace aplikace PowerPoint</vt:lpstr>
      <vt:lpstr>Prezentace aplikace PowerPoint</vt:lpstr>
    </vt:vector>
  </TitlesOfParts>
  <Company>UPa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Tep, pulz</dc:title>
  <dc:creator>maho0642</dc:creator>
  <cp:lastModifiedBy>Horakova Denisa</cp:lastModifiedBy>
  <cp:revision>81</cp:revision>
  <dcterms:created xsi:type="dcterms:W3CDTF">2011-12-07T11:23:09Z</dcterms:created>
  <dcterms:modified xsi:type="dcterms:W3CDTF">2024-07-16T08:21:02Z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31f35966-1ec8-43a4-bf9c-0702d7fb515c</vt:lpwstr>
  </property>
  <property fmtid="{D5CDD505-2E9C-101B-9397-08002B2CF9AE}" pid="4" name="MediaServiceImageTags">
    <vt:lpwstr/>
  </property>
</Properties>
</file>