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5"/>
  </p:sldMasterIdLst>
  <p:notesMasterIdLst>
    <p:notesMasterId r:id="rId45"/>
  </p:notesMasterIdLst>
  <p:handoutMasterIdLst>
    <p:handoutMasterId r:id="rId46"/>
  </p:handoutMasterIdLst>
  <p:sldIdLst>
    <p:sldId id="334" r:id="rId6"/>
    <p:sldId id="267" r:id="rId7"/>
    <p:sldId id="257" r:id="rId8"/>
    <p:sldId id="268" r:id="rId9"/>
    <p:sldId id="325" r:id="rId10"/>
    <p:sldId id="326" r:id="rId11"/>
    <p:sldId id="327" r:id="rId12"/>
    <p:sldId id="332" r:id="rId13"/>
    <p:sldId id="328" r:id="rId14"/>
    <p:sldId id="269" r:id="rId15"/>
    <p:sldId id="270" r:id="rId16"/>
    <p:sldId id="329" r:id="rId17"/>
    <p:sldId id="273" r:id="rId18"/>
    <p:sldId id="330" r:id="rId19"/>
    <p:sldId id="272" r:id="rId20"/>
    <p:sldId id="331" r:id="rId21"/>
    <p:sldId id="265" r:id="rId22"/>
    <p:sldId id="276" r:id="rId23"/>
    <p:sldId id="333" r:id="rId24"/>
    <p:sldId id="266" r:id="rId25"/>
    <p:sldId id="320" r:id="rId26"/>
    <p:sldId id="264" r:id="rId27"/>
    <p:sldId id="271" r:id="rId28"/>
    <p:sldId id="274" r:id="rId29"/>
    <p:sldId id="275" r:id="rId30"/>
    <p:sldId id="321" r:id="rId31"/>
    <p:sldId id="322" r:id="rId32"/>
    <p:sldId id="258" r:id="rId33"/>
    <p:sldId id="318" r:id="rId34"/>
    <p:sldId id="323" r:id="rId35"/>
    <p:sldId id="262" r:id="rId36"/>
    <p:sldId id="259" r:id="rId37"/>
    <p:sldId id="260" r:id="rId38"/>
    <p:sldId id="319" r:id="rId39"/>
    <p:sldId id="261" r:id="rId40"/>
    <p:sldId id="324" r:id="rId41"/>
    <p:sldId id="308" r:id="rId42"/>
    <p:sldId id="256" r:id="rId43"/>
    <p:sldId id="335" r:id="rId4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FF"/>
    <a:srgbClr val="FFFF66"/>
    <a:srgbClr val="FDAF83"/>
    <a:srgbClr val="FC9A64"/>
    <a:srgbClr val="FF7233"/>
    <a:srgbClr val="F98B7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9A39FE-4C97-4223-B534-08B03103C94B}" v="1" dt="2024-07-15T09:50:46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2937" autoAdjust="0"/>
  </p:normalViewPr>
  <p:slideViewPr>
    <p:cSldViewPr>
      <p:cViewPr varScale="1">
        <p:scale>
          <a:sx n="103" d="100"/>
          <a:sy n="103" d="100"/>
        </p:scale>
        <p:origin x="106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6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akova Denisa" userId="b0a8641c-44e3-4dcf-87f3-f4cad72995b1" providerId="ADAL" clId="{B79A39FE-4C97-4223-B534-08B03103C94B}"/>
    <pc:docChg chg="modSld">
      <pc:chgData name="Horakova Denisa" userId="b0a8641c-44e3-4dcf-87f3-f4cad72995b1" providerId="ADAL" clId="{B79A39FE-4C97-4223-B534-08B03103C94B}" dt="2024-07-15T09:50:46.719" v="0"/>
      <pc:docMkLst>
        <pc:docMk/>
      </pc:docMkLst>
      <pc:sldChg chg="addSp modSp">
        <pc:chgData name="Horakova Denisa" userId="b0a8641c-44e3-4dcf-87f3-f4cad72995b1" providerId="ADAL" clId="{B79A39FE-4C97-4223-B534-08B03103C94B}" dt="2024-07-15T09:50:46.719" v="0"/>
        <pc:sldMkLst>
          <pc:docMk/>
          <pc:sldMk cId="2075381592" sldId="335"/>
        </pc:sldMkLst>
        <pc:picChg chg="add mod">
          <ac:chgData name="Horakova Denisa" userId="b0a8641c-44e3-4dcf-87f3-f4cad72995b1" providerId="ADAL" clId="{B79A39FE-4C97-4223-B534-08B03103C94B}" dt="2024-07-15T09:50:46.719" v="0"/>
          <ac:picMkLst>
            <pc:docMk/>
            <pc:sldMk cId="2075381592" sldId="335"/>
            <ac:picMk id="3" creationId="{BC21FA6E-064E-EE56-C3E9-DB1025567FA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4AC0B805-B5FA-426E-B4B6-CDF9F8BA2B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C54BC72F-C509-4ED7-AD40-40AE448F82E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4868" name="Rectangle 4">
            <a:extLst>
              <a:ext uri="{FF2B5EF4-FFF2-40B4-BE49-F238E27FC236}">
                <a16:creationId xmlns:a16="http://schemas.microsoft.com/office/drawing/2014/main" id="{3555D824-5774-45E7-9BDB-051DD883610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AE8F146D-1A46-4013-A9CA-48F5136493D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5570E7-466A-4271-A2C0-F27AFB5FDF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84F8689-7A52-4BE0-A4C2-DB58D96ECB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A1C66B8-53DC-48CA-95B3-C1FDF8E5AFE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8A17F92-90FA-4631-AD0E-DB12289AECE6}" type="datetimeFigureOut">
              <a:rPr lang="cs-CZ"/>
              <a:pPr>
                <a:defRPr/>
              </a:pPr>
              <a:t>15.07.2024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58EC9C3-F9A7-4F4D-BBAC-159E15653D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050CC27C-5F26-42D9-9BD6-95455B22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0C465F-1CAC-4698-88B3-1B8944FA19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EA2337-ED89-41BE-A4E0-F1529D9D9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B3DC6C-6A3C-40AC-8C8A-26DED2D065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ěkteré léky je lepší koupit bez lékařského předpisu. Ilustrační foto.">
            <a:extLst>
              <a:ext uri="{FF2B5EF4-FFF2-40B4-BE49-F238E27FC236}">
                <a16:creationId xmlns:a16="http://schemas.microsoft.com/office/drawing/2014/main" id="{4F83139F-9398-4382-B69C-244CBC536F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0"/>
            <a:ext cx="6172200" cy="3276600"/>
          </a:xfrm>
        </p:spPr>
        <p:txBody>
          <a:bodyPr/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US"/>
              <a:t>Klepnutím lze upravit styl předlohy nadpisů.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276600"/>
            <a:ext cx="6172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79716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7D07E9-945C-45AA-B831-1BF6333F62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1CA3C7-2BE4-4C39-8CE0-6E6EAD4FFF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B9506F0-8468-4EA4-810D-B64AD36548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C9F62-2FFA-4CF8-9725-F8240F787E2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9964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2076450" cy="67056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076950" cy="67056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53EE08-81EE-4518-8817-6B62B4011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E0356C-B965-4FBD-8DC4-1EFAE8D89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6EEB45F-16A7-4ECE-AD5B-38CD3FCE2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C9ECB-E1DF-42FD-8F12-BAC6F954BAD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5710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>
            <a:extLst>
              <a:ext uri="{FF2B5EF4-FFF2-40B4-BE49-F238E27FC236}">
                <a16:creationId xmlns:a16="http://schemas.microsoft.com/office/drawing/2014/main" id="{A8439F11-3838-4779-AC08-205407384D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8" t="2148" r="1891" b="16254"/>
          <a:stretch>
            <a:fillRect/>
          </a:stretch>
        </p:blipFill>
        <p:spPr bwMode="auto">
          <a:xfrm>
            <a:off x="7235825" y="0"/>
            <a:ext cx="1908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  <a:lvl2pPr>
              <a:defRPr baseline="0">
                <a:latin typeface="Calibri" pitchFamily="34" charset="0"/>
              </a:defRPr>
            </a:lvl2pPr>
            <a:lvl3pPr>
              <a:defRPr baseline="0">
                <a:latin typeface="Calibri" pitchFamily="34" charset="0"/>
              </a:defRPr>
            </a:lvl3pPr>
            <a:lvl4pPr>
              <a:defRPr baseline="0">
                <a:latin typeface="Calibri" pitchFamily="34" charset="0"/>
              </a:defRPr>
            </a:lvl4pPr>
            <a:lvl5pPr>
              <a:defRPr baseline="0">
                <a:latin typeface="Calibri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F181CB-06D4-45F5-BA41-499C38F233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C61DE2-1306-4669-AF39-296BD2FC3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2892B0B-9666-43A0-B0E0-0FB794684A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ECA42-B987-4B61-A6E7-6AABFC310B9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2903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D3002C-2EE9-4FC9-9048-5DEC4BDCAB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4DF580-43ED-40A5-A4C6-EDCDEEC61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632B64F-D3C3-4498-94FE-38ECC0EC5E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EAEFE-CB3A-40C7-9F12-07A3AFFD583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1476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381500" y="12954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DFEA0D-27A9-427A-97ED-B426B3258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1EBEC3-F27E-4DF5-9CE7-B2AAF43870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A3200B3-49A7-463E-914D-B2BB65661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76241-DD72-4CD0-8069-CDD7FA191B2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59790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54F4527-99BD-45C9-820A-71A91107BE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7E50727-5431-4A6D-936F-A23F2B0F47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EE72AD6-D497-4824-ACF0-2D1F822C2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AEC40-DB84-44BD-81C0-0EE1C95BBAD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1758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7553A93-088E-4557-8B7A-09624380F7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E20D2E-2E5A-4910-91E8-AF795A3571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1ADE67C-9772-46FF-A993-8C5F3E060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C537D-3699-4712-B843-A54E0A10BCD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7744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B7518DB-C7CD-432B-BBF9-7C3C701D0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EECEEB1-4D61-4D89-A824-B3918F5F4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4223242-1768-4C2B-90E8-9504591E5D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8869C-231E-4CF5-9523-71AA6990250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0871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A0F558-C1B8-4B44-B887-80EF9624C0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046FE7-6CBE-454B-8381-FF91361C6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0BC933C-E11A-4C79-A1B1-FE789F4036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B0A2B-659E-44DC-86BB-47D957D7EF9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7891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15CD01-AC41-4EC9-B967-DB40B6506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891E1A-E05F-4BA9-B1C8-D3393D7E49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BC79689-4418-4872-A560-6E4B45CB9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ABD7F-1E07-42F2-8410-CA1E4D49002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2343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85BF2B80-B1D9-4057-ABE2-E92E1C178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 předlohy nadpisů.</a:t>
            </a:r>
          </a:p>
        </p:txBody>
      </p:sp>
      <p:sp>
        <p:nvSpPr>
          <p:cNvPr id="1027" name="Rectangle 4">
            <a:extLst>
              <a:ext uri="{FF2B5EF4-FFF2-40B4-BE49-F238E27FC236}">
                <a16:creationId xmlns:a16="http://schemas.microsoft.com/office/drawing/2014/main" id="{5C0913EE-CA33-4080-8DC9-A4A252985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8305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styly předlohy textu.</a:t>
            </a:r>
          </a:p>
          <a:p>
            <a:pPr lvl="1"/>
            <a:r>
              <a:rPr lang="en-US" altLang="cs-CZ"/>
              <a:t>Druhá úroveň</a:t>
            </a:r>
          </a:p>
          <a:p>
            <a:pPr lvl="2"/>
            <a:r>
              <a:rPr lang="en-US" altLang="cs-CZ"/>
              <a:t>Třetí úroveň</a:t>
            </a:r>
          </a:p>
          <a:p>
            <a:pPr lvl="3"/>
            <a:r>
              <a:rPr lang="en-US" altLang="cs-CZ"/>
              <a:t>Čtvrtá úroveň</a:t>
            </a:r>
          </a:p>
          <a:p>
            <a:pPr lvl="4"/>
            <a:r>
              <a:rPr lang="en-US" altLang="cs-CZ"/>
              <a:t>Pátá úroveň</a:t>
            </a:r>
          </a:p>
        </p:txBody>
      </p:sp>
      <p:sp>
        <p:nvSpPr>
          <p:cNvPr id="131077" name="Rectangle 5">
            <a:extLst>
              <a:ext uri="{FF2B5EF4-FFF2-40B4-BE49-F238E27FC236}">
                <a16:creationId xmlns:a16="http://schemas.microsoft.com/office/drawing/2014/main" id="{59112283-34D5-4B33-9FC7-6D95C591A6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CC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8" name="Rectangle 6">
            <a:extLst>
              <a:ext uri="{FF2B5EF4-FFF2-40B4-BE49-F238E27FC236}">
                <a16:creationId xmlns:a16="http://schemas.microsoft.com/office/drawing/2014/main" id="{3AE994E5-819D-4144-BE7B-363E59AA7B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4008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CC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9" name="Rectangle 7">
            <a:extLst>
              <a:ext uri="{FF2B5EF4-FFF2-40B4-BE49-F238E27FC236}">
                <a16:creationId xmlns:a16="http://schemas.microsoft.com/office/drawing/2014/main" id="{C5327256-2342-4391-8EDD-42067AEABD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CC0000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2A7778E3-6C3A-433D-9743-4C3DBD5876D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pic>
        <p:nvPicPr>
          <p:cNvPr id="1031" name="Picture 12" descr="Některé léky je lepší koupit bez lékařského předpisu. Ilustrační foto.">
            <a:extLst>
              <a:ext uri="{FF2B5EF4-FFF2-40B4-BE49-F238E27FC236}">
                <a16:creationId xmlns:a16="http://schemas.microsoft.com/office/drawing/2014/main" id="{D114D6F6-FD70-4494-BE89-39015CAED7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lipart&#10;&#10;Popis byl vytvořen automaticky">
            <a:extLst>
              <a:ext uri="{FF2B5EF4-FFF2-40B4-BE49-F238E27FC236}">
                <a16:creationId xmlns:a16="http://schemas.microsoft.com/office/drawing/2014/main" id="{71B2BC91-E84B-D850-BD82-B2D80BA0F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408AA5CE-99D1-1149-345F-F81F2D7FB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Reakce organismu na bolest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b="1" dirty="0" err="1">
                <a:solidFill>
                  <a:srgbClr val="FF0000"/>
                </a:solidFill>
              </a:rPr>
              <a:t>Sympatikoadrenální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/>
              <a:t>– tachykardie, zvýšený systolický tlak, tachypnoe, pocení, zvýšený svalový tonus, bledost, mydriáza, zrychlená řeč, neklid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Parasympatická</a:t>
            </a:r>
            <a:r>
              <a:rPr lang="cs-CZ" sz="2800" dirty="0">
                <a:solidFill>
                  <a:srgbClr val="FF0000"/>
                </a:solidFill>
              </a:rPr>
              <a:t> –</a:t>
            </a:r>
            <a:r>
              <a:rPr lang="cs-CZ" sz="2800" dirty="0"/>
              <a:t> bradykardie, snížená systola, nauzea, zvracení, suchá teplá kůže, synkopa – kolaps, mióza, pomalá monotónní řeč, uzavřenost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Změny chování </a:t>
            </a:r>
            <a:r>
              <a:rPr lang="cs-CZ" sz="2800" dirty="0"/>
              <a:t>– imobilita, únava, neklid, svíjení se, nepřirozená poloha, sténání, pláč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Afektivní reakce </a:t>
            </a:r>
            <a:r>
              <a:rPr lang="cs-CZ" sz="2800" dirty="0"/>
              <a:t>– strach, úzkost, deprese, zlost, beznaděj, bezmoc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CBDB556-9C36-45E7-A3A7-7C2C8E6B2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09"/>
    </mc:Choice>
    <mc:Fallback xmlns="">
      <p:transition spd="slow" advTm="5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Hodnocení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518457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Lokalizace b. </a:t>
            </a:r>
            <a:r>
              <a:rPr lang="cs-CZ" sz="2800" dirty="0">
                <a:solidFill>
                  <a:srgbClr val="FF0000"/>
                </a:solidFill>
              </a:rPr>
              <a:t>– ohraničená x neohraničená, vyzařující b. (zakreslit do „mapy bolesti“ x dotaz „kde Vás to bolí?“)</a:t>
            </a:r>
          </a:p>
          <a:p>
            <a:pPr marL="0" indent="0">
              <a:buNone/>
            </a:pPr>
            <a:endParaRPr lang="cs-CZ" sz="2800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Druh, charakter b. </a:t>
            </a:r>
            <a:r>
              <a:rPr lang="cs-CZ" sz="2800" dirty="0">
                <a:solidFill>
                  <a:srgbClr val="FF0000"/>
                </a:solidFill>
              </a:rPr>
              <a:t>– bodavá, řezavá, štípavá, křečovitá, tupá, ostrá, pálivá, vyčerpávající, záchvatovitá, vystřelující, svíravá, svědivá, škubavá…</a:t>
            </a:r>
          </a:p>
          <a:p>
            <a:pPr marL="0" indent="0">
              <a:buNone/>
            </a:pPr>
            <a:endParaRPr lang="cs-CZ" sz="2800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Intenzita b. </a:t>
            </a:r>
            <a:r>
              <a:rPr lang="cs-CZ" sz="2800" dirty="0">
                <a:solidFill>
                  <a:srgbClr val="FF0000"/>
                </a:solidFill>
              </a:rPr>
              <a:t>– slabá, střední, silná, nesnesitelná</a:t>
            </a:r>
          </a:p>
          <a:p>
            <a:endParaRPr lang="cs-CZ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6FE5C6E-1A14-4090-A4FC-852497E6A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7"/>
    </mc:Choice>
    <mc:Fallback xmlns="">
      <p:transition spd="slow" advTm="45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Hodnocení bolesti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5688632"/>
          </a:xfrm>
        </p:spPr>
        <p:txBody>
          <a:bodyPr>
            <a:normAutofit/>
          </a:bodyPr>
          <a:lstStyle/>
          <a:p>
            <a:r>
              <a:rPr lang="cs-CZ" sz="2400" b="1" dirty="0"/>
              <a:t>Metody určení intenzity bolesti: </a:t>
            </a:r>
          </a:p>
          <a:p>
            <a:pPr marL="514350" indent="-514350">
              <a:buAutoNum type="alphaLcParenR"/>
            </a:pPr>
            <a:r>
              <a:rPr lang="cs-CZ" sz="2400" b="1" dirty="0">
                <a:solidFill>
                  <a:srgbClr val="FF0000"/>
                </a:solidFill>
              </a:rPr>
              <a:t>Analogové stupnice intenzity b. (VAS) </a:t>
            </a:r>
            <a:r>
              <a:rPr lang="cs-CZ" sz="2400" dirty="0"/>
              <a:t>– sleduje dynamické změny v čase, 10 cm dlouhá čára (vlevo žádná bolest – vpravo max. bolest), P. označí křížkem sílu bolesti</a:t>
            </a:r>
          </a:p>
          <a:p>
            <a:pPr marL="514350" indent="-514350">
              <a:buAutoNum type="alphaLcParenR"/>
            </a:pPr>
            <a:r>
              <a:rPr lang="cs-CZ" sz="2400" b="1" dirty="0">
                <a:solidFill>
                  <a:srgbClr val="FF0000"/>
                </a:solidFill>
              </a:rPr>
              <a:t>Mapy bolesti </a:t>
            </a:r>
            <a:r>
              <a:rPr lang="cs-CZ" sz="2400" dirty="0"/>
              <a:t>– intenzita bolesti na nákresu vyjádřena barevně (</a:t>
            </a:r>
            <a:r>
              <a:rPr lang="cs-CZ" sz="2400" dirty="0" err="1"/>
              <a:t>Margelosova</a:t>
            </a:r>
            <a:r>
              <a:rPr lang="cs-CZ" sz="2400" dirty="0"/>
              <a:t> mapa bolesti)</a:t>
            </a:r>
          </a:p>
          <a:p>
            <a:pPr marL="514350" indent="-514350">
              <a:buAutoNum type="alphaLcParenR"/>
            </a:pPr>
            <a:r>
              <a:rPr lang="cs-CZ" sz="2400" b="1" dirty="0">
                <a:solidFill>
                  <a:srgbClr val="FF0000"/>
                </a:solidFill>
              </a:rPr>
              <a:t>Verbální metody  </a:t>
            </a:r>
            <a:r>
              <a:rPr lang="cs-CZ" sz="2400" dirty="0"/>
              <a:t>- </a:t>
            </a:r>
            <a:r>
              <a:rPr lang="cs-CZ" sz="2400" b="1" i="1" dirty="0"/>
              <a:t>žádná b., nepatrná b</a:t>
            </a:r>
            <a:r>
              <a:rPr lang="cs-CZ" sz="2400" i="1" dirty="0"/>
              <a:t>. </a:t>
            </a:r>
            <a:r>
              <a:rPr lang="cs-CZ" sz="2400" dirty="0"/>
              <a:t>(nijak nenarušuje běžné denní činnosti), </a:t>
            </a:r>
            <a:r>
              <a:rPr lang="cs-CZ" sz="2400" b="1" i="1" dirty="0"/>
              <a:t>mírná bolest </a:t>
            </a:r>
            <a:r>
              <a:rPr lang="cs-CZ" sz="2400" dirty="0"/>
              <a:t>(odvádí pozornost od činnosti), </a:t>
            </a:r>
            <a:r>
              <a:rPr lang="cs-CZ" sz="2400" b="1" i="1" dirty="0"/>
              <a:t>střední b. </a:t>
            </a:r>
            <a:r>
              <a:rPr lang="cs-CZ" sz="2400" dirty="0"/>
              <a:t>(odvádí pozornost tak, že není schopen se věnovat ničemu jinému, vyžaduje úlevu</a:t>
            </a:r>
            <a:r>
              <a:rPr lang="cs-CZ" sz="2400" b="1" dirty="0"/>
              <a:t>), </a:t>
            </a:r>
            <a:r>
              <a:rPr lang="cs-CZ" sz="2400" b="1" i="1" dirty="0"/>
              <a:t>mučivá</a:t>
            </a:r>
            <a:r>
              <a:rPr lang="cs-CZ" sz="2400" dirty="0"/>
              <a:t> (silná tak, že znemožňuje přesnou lokalizaci těžiště), </a:t>
            </a:r>
            <a:r>
              <a:rPr lang="cs-CZ" sz="2400" b="1" i="1" dirty="0"/>
              <a:t>zcela nesnesitelná b. </a:t>
            </a:r>
            <a:r>
              <a:rPr lang="cs-CZ" sz="2400" dirty="0"/>
              <a:t>(maladaptivní chování, riziko </a:t>
            </a:r>
            <a:r>
              <a:rPr lang="cs-CZ" sz="2400" dirty="0" err="1"/>
              <a:t>suicidia</a:t>
            </a:r>
            <a:r>
              <a:rPr lang="cs-CZ" sz="2400" dirty="0"/>
              <a:t>) 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cs-CZ" sz="2400" b="1" dirty="0">
                <a:solidFill>
                  <a:srgbClr val="FF0000"/>
                </a:solidFill>
              </a:rPr>
              <a:t>Hodnocení bolesti u dětí </a:t>
            </a:r>
            <a:r>
              <a:rPr lang="cs-CZ" sz="2400" dirty="0"/>
              <a:t>– škála výrazů obličeje, teploměry bolesti, obrázky počasí</a:t>
            </a:r>
          </a:p>
          <a:p>
            <a:pPr marL="0" indent="0">
              <a:buNone/>
            </a:pPr>
            <a:endParaRPr lang="cs-CZ" sz="24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B8F0D8F-D937-430D-BF9C-0D053D818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7"/>
    </mc:Choice>
    <mc:Fallback xmlns="">
      <p:transition spd="slow" advTm="8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dirty="0"/>
              <a:t>Vizuální a numerická analog. škála bolesti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24636"/>
            <a:ext cx="8229600" cy="44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BB55FD4-2F44-4E24-98C4-D4F3609A5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4"/>
    </mc:Choice>
    <mc:Fallback xmlns="">
      <p:transition spd="slow" advTm="7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Hodnocení bolesti u dětí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4445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45" y="1556792"/>
            <a:ext cx="5244508" cy="30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3488CF3-3F61-4737-873C-E1DD61E2D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3"/>
    </mc:Choice>
    <mc:Fallback xmlns="">
      <p:transition spd="slow" advTm="8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6044" y="28636"/>
            <a:ext cx="8229600" cy="88008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Hodnocení bolesti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7606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b="1" dirty="0"/>
              <a:t>časové určení bolesti - kdy?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v klidu (klid. bolest)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v noci X ve dne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při změně polohy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po požití stravy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při změně počasí</a:t>
            </a:r>
            <a:endParaRPr lang="cs-CZ" altLang="cs-CZ" sz="24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400" dirty="0">
              <a:latin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b="1" i="1" dirty="0"/>
              <a:t>podle trvání bolesti: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stálá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přerušovaná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záchvatovitá atd</a:t>
            </a:r>
            <a:r>
              <a:rPr lang="cs-CZ" altLang="cs-CZ" sz="2700" dirty="0"/>
              <a:t>.</a:t>
            </a:r>
            <a:endParaRPr lang="cs-CZ" altLang="cs-CZ" sz="27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700" dirty="0">
              <a:latin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b="1" i="1" dirty="0"/>
              <a:t>podle nástupu bolesti: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náhlá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400" dirty="0"/>
              <a:t>pozvolná</a:t>
            </a:r>
          </a:p>
          <a:p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39DAA1B-F421-46D6-92E6-8BCE0F5F1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1"/>
    </mc:Choice>
    <mc:Fallback xmlns="">
      <p:transition spd="slow" advTm="2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1496"/>
            <a:ext cx="9036496" cy="677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3172200-8C3D-4B91-A5EF-75844EA2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6"/>
    </mc:Choice>
    <mc:Fallback xmlns="">
      <p:transition spd="slow" advTm="2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Léčba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589240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b="1" dirty="0"/>
              <a:t>Tradiční a netradiční:</a:t>
            </a:r>
          </a:p>
          <a:p>
            <a:r>
              <a:rPr lang="cs-CZ" sz="2400" b="1" dirty="0"/>
              <a:t>RHB </a:t>
            </a:r>
          </a:p>
          <a:p>
            <a:pPr lvl="1"/>
            <a:r>
              <a:rPr lang="cs-CZ" sz="2000" dirty="0"/>
              <a:t>léčba chladem x teplem, masáže … vhodná na on. pohybového aparátu (bolesti páteře)</a:t>
            </a:r>
          </a:p>
          <a:p>
            <a:r>
              <a:rPr lang="cs-CZ" sz="2400" b="1" dirty="0"/>
              <a:t>léčebná RHB</a:t>
            </a:r>
          </a:p>
          <a:p>
            <a:pPr lvl="1"/>
            <a:r>
              <a:rPr lang="cs-CZ" sz="2000" dirty="0"/>
              <a:t>ergoterapie, fyzikální léčebné metody, mobilizace (manipulace – napravování ústřelů), akupunktura, obstřiky bolestivých blokád</a:t>
            </a:r>
          </a:p>
          <a:p>
            <a:r>
              <a:rPr lang="cs-CZ" sz="2400" b="1" dirty="0"/>
              <a:t>Farmakoterapie </a:t>
            </a:r>
            <a:r>
              <a:rPr lang="cs-CZ" sz="2400" dirty="0"/>
              <a:t>– analgetika, PCA</a:t>
            </a:r>
          </a:p>
          <a:p>
            <a:r>
              <a:rPr lang="cs-CZ" sz="2400" b="1" dirty="0" err="1"/>
              <a:t>Neuromodulační</a:t>
            </a:r>
            <a:r>
              <a:rPr lang="cs-CZ" sz="2400" b="1" dirty="0"/>
              <a:t> metody</a:t>
            </a:r>
          </a:p>
          <a:p>
            <a:pPr lvl="1"/>
            <a:r>
              <a:rPr lang="cs-CZ" sz="2000" dirty="0" err="1"/>
              <a:t>neurostimulace</a:t>
            </a:r>
            <a:r>
              <a:rPr lang="cs-CZ" sz="2000" dirty="0"/>
              <a:t> (radiofrekvenční metody - využití tepla nebo pulzního magnetického pole) a míšní aplikace léků (př. </a:t>
            </a:r>
            <a:r>
              <a:rPr lang="cs-CZ" sz="2000" dirty="0" err="1"/>
              <a:t>intraspinálně</a:t>
            </a:r>
            <a:r>
              <a:rPr lang="cs-CZ" sz="2000" dirty="0"/>
              <a:t> implantované pumpové systémy)</a:t>
            </a:r>
          </a:p>
          <a:p>
            <a:r>
              <a:rPr lang="cs-CZ" sz="2400" b="1" dirty="0"/>
              <a:t>Psychoterapie</a:t>
            </a:r>
            <a:r>
              <a:rPr lang="cs-CZ" sz="2400" dirty="0"/>
              <a:t>, </a:t>
            </a:r>
            <a:r>
              <a:rPr lang="cs-CZ" sz="2400" b="1" dirty="0">
                <a:solidFill>
                  <a:srgbClr val="FF0000"/>
                </a:solidFill>
              </a:rPr>
              <a:t>Placebo efekt </a:t>
            </a:r>
          </a:p>
          <a:p>
            <a:pPr lvl="1"/>
            <a:r>
              <a:rPr lang="cs-CZ" sz="2000" dirty="0"/>
              <a:t>(psychologické působení na pacienta a jeho víru, že léčba je úspěšná, účinek endogenních </a:t>
            </a:r>
            <a:r>
              <a:rPr lang="cs-CZ" sz="2000" dirty="0" err="1"/>
              <a:t>opioidů</a:t>
            </a:r>
            <a:r>
              <a:rPr lang="cs-CZ" sz="2000" dirty="0"/>
              <a:t> krátkodobé působení, bez efektu u léčby chronické), </a:t>
            </a:r>
            <a:r>
              <a:rPr lang="cs-CZ" sz="2000" b="1" dirty="0"/>
              <a:t>relaxace, arteterapie, sugesce, hypnóza,…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A536E46-8234-40DE-AB6A-C0C8C04A4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2"/>
    </mc:Choice>
    <mc:Fallback xmlns="">
      <p:transition spd="slow" advTm="7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Zásady ošetřovatelské péče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cs-CZ" altLang="cs-CZ" dirty="0"/>
              <a:t>buďme všímaví</a:t>
            </a:r>
          </a:p>
          <a:p>
            <a:pPr>
              <a:buFontTx/>
              <a:buChar char="-"/>
            </a:pPr>
            <a:r>
              <a:rPr lang="cs-CZ" altLang="cs-CZ" dirty="0"/>
              <a:t>respekt k individuálním zvláštnostem P.</a:t>
            </a:r>
          </a:p>
          <a:p>
            <a:pPr>
              <a:buFontTx/>
              <a:buChar char="-"/>
            </a:pPr>
            <a:r>
              <a:rPr lang="cs-CZ" altLang="cs-CZ" dirty="0"/>
              <a:t>vytvoř klidné prostředí</a:t>
            </a:r>
          </a:p>
          <a:p>
            <a:pPr>
              <a:buFontTx/>
              <a:buChar char="-"/>
            </a:pPr>
            <a:r>
              <a:rPr lang="cs-CZ" altLang="cs-CZ" dirty="0"/>
              <a:t>nepospíchej, když druhý sděluje, že ho něco bolí</a:t>
            </a:r>
          </a:p>
          <a:p>
            <a:pPr>
              <a:buFontTx/>
              <a:buChar char="-"/>
            </a:pPr>
            <a:r>
              <a:rPr lang="cs-CZ" altLang="cs-CZ" dirty="0"/>
              <a:t>sleduj neverbální projevy P.</a:t>
            </a:r>
          </a:p>
          <a:p>
            <a:pPr>
              <a:buFontTx/>
              <a:buChar char="-"/>
            </a:pPr>
            <a:r>
              <a:rPr lang="cs-CZ" altLang="cs-CZ" dirty="0"/>
              <a:t>nikdy neříkej: „To Vás nemůže bolet.“</a:t>
            </a:r>
          </a:p>
          <a:p>
            <a:pPr>
              <a:buFontTx/>
              <a:buChar char="-"/>
            </a:pPr>
            <a:r>
              <a:rPr lang="cs-CZ" altLang="cs-CZ" dirty="0"/>
              <a:t>projevuj empatii</a:t>
            </a:r>
          </a:p>
          <a:p>
            <a:pPr>
              <a:buFontTx/>
              <a:buChar char="-"/>
            </a:pPr>
            <a:r>
              <a:rPr lang="cs-CZ" altLang="cs-CZ" dirty="0"/>
              <a:t>dostatek času při komunikaci s P.</a:t>
            </a:r>
          </a:p>
          <a:p>
            <a:pPr>
              <a:buFontTx/>
              <a:buChar char="-"/>
            </a:pPr>
            <a:r>
              <a:rPr lang="cs-CZ" altLang="cs-CZ" dirty="0"/>
              <a:t>dle OL podej analgetika + další způsoby léčby (teplo, chlad, úlevová poloha atd.)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657131A-1DDB-4CB2-97B4-6F591F837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60"/>
    </mc:Choice>
    <mc:Fallback xmlns="">
      <p:transition spd="slow" advTm="4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6F72B-B8A2-4101-80D1-90188FF0D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590800"/>
            <a:ext cx="7239000" cy="1143000"/>
          </a:xfrm>
        </p:spPr>
        <p:txBody>
          <a:bodyPr/>
          <a:lstStyle/>
          <a:p>
            <a:r>
              <a:rPr lang="cs-CZ" dirty="0"/>
              <a:t>Léčba opiáty</a:t>
            </a:r>
          </a:p>
        </p:txBody>
      </p:sp>
    </p:spTree>
    <p:extLst>
      <p:ext uri="{BB962C8B-B14F-4D97-AF65-F5344CB8AC3E}">
        <p14:creationId xmlns:p14="http://schemas.microsoft.com/office/powerpoint/2010/main" val="418898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Fyziologie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24000"/>
            <a:ext cx="8579296" cy="5334000"/>
          </a:xfrm>
        </p:spPr>
        <p:txBody>
          <a:bodyPr>
            <a:normAutofit/>
          </a:bodyPr>
          <a:lstStyle/>
          <a:p>
            <a:r>
              <a:rPr lang="cs-CZ" sz="2600" dirty="0"/>
              <a:t>Podráždění nervových vláken citlivých na bolest – senzitivními vlákny vedeno do thalamu a mozkové kůry, zde dojde k uvědomění si bolesti.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b="1" dirty="0">
                <a:solidFill>
                  <a:srgbClr val="FF0000"/>
                </a:solidFill>
              </a:rPr>
              <a:t>Bolestivé stimuly: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600" b="1" dirty="0"/>
              <a:t>mechanické</a:t>
            </a:r>
            <a:r>
              <a:rPr lang="cs-CZ" sz="2600" dirty="0"/>
              <a:t> (př. </a:t>
            </a:r>
            <a:r>
              <a:rPr lang="cs-CZ" sz="2600" dirty="0" err="1"/>
              <a:t>chi</a:t>
            </a:r>
            <a:r>
              <a:rPr lang="cs-CZ" sz="2600" dirty="0"/>
              <a:t>. výkon, otok, nádor, spazmus svalstva)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600" b="1" dirty="0"/>
              <a:t>chemické</a:t>
            </a:r>
            <a:r>
              <a:rPr lang="cs-CZ" sz="2600" dirty="0"/>
              <a:t> (stimulace receptorů kyselinou mléčnou)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600" b="1" dirty="0"/>
              <a:t>tepelné</a:t>
            </a:r>
            <a:r>
              <a:rPr lang="cs-CZ" sz="2600" dirty="0"/>
              <a:t>  (popálení)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2870517" cy="215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EE1BAEA-C035-43D7-92DA-7127545D6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3"/>
    </mc:Choice>
    <mc:Fallback xmlns="">
      <p:transition spd="slow" advTm="3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F1379980-6379-4101-B946-B0E4F1CF8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Opioidní analgetika - anodyna</a:t>
            </a:r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35EBB043-7BE4-4AB0-89CE-C4AFDC5056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610600" cy="5105400"/>
          </a:xfrm>
        </p:spPr>
        <p:txBody>
          <a:bodyPr/>
          <a:lstStyle/>
          <a:p>
            <a:r>
              <a:rPr lang="cs-CZ" altLang="cs-CZ" sz="2800"/>
              <a:t>„Anodynos“ = zbavený bolesti</a:t>
            </a:r>
          </a:p>
          <a:p>
            <a:r>
              <a:rPr lang="cs-CZ" altLang="cs-CZ" sz="2800">
                <a:solidFill>
                  <a:srgbClr val="FF0000"/>
                </a:solidFill>
              </a:rPr>
              <a:t>silně účinná léčiva tlumící bolest (akutní pooperační, koronární, poúrazovou x nádorovou x chronickou nenádorovou)</a:t>
            </a:r>
          </a:p>
          <a:p>
            <a:r>
              <a:rPr lang="cs-CZ" altLang="cs-CZ" sz="2800">
                <a:solidFill>
                  <a:srgbClr val="FF0000"/>
                </a:solidFill>
              </a:rPr>
              <a:t>nebezpečí návyku a dalšího zneužití</a:t>
            </a:r>
          </a:p>
          <a:p>
            <a:r>
              <a:rPr lang="cs-CZ" altLang="cs-CZ" sz="2800"/>
              <a:t>omamné látky</a:t>
            </a:r>
          </a:p>
          <a:p>
            <a:r>
              <a:rPr lang="cs-CZ" altLang="cs-CZ" sz="2800">
                <a:latin typeface="Arial" panose="020B0604020202020204" pitchFamily="34" charset="0"/>
              </a:rPr>
              <a:t>vyhláška MZČR </a:t>
            </a:r>
            <a:r>
              <a:rPr lang="cs-CZ" altLang="cs-CZ" sz="2800" b="1">
                <a:latin typeface="Arial" panose="020B0604020202020204" pitchFamily="34" charset="0"/>
              </a:rPr>
              <a:t>č. 521/2021 (elektronická evidence) 72/2014 (123/2006) o evidenci a dokumentaci návykových látek a přípravků</a:t>
            </a:r>
            <a:endParaRPr lang="cs-CZ" altLang="cs-CZ" sz="2800">
              <a:latin typeface="Arial" panose="020B0604020202020204" pitchFamily="34" charset="0"/>
            </a:endParaRPr>
          </a:p>
          <a:p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zneužití je trestné, povinné hlášení</a:t>
            </a:r>
          </a:p>
          <a:p>
            <a:r>
              <a:rPr lang="cs-CZ" altLang="cs-CZ" sz="2800">
                <a:latin typeface="Arial" panose="020B0604020202020204" pitchFamily="34" charset="0"/>
              </a:rPr>
              <a:t>Dělení: slabé a silné opioidy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0B98AF1-BCA4-4C31-9108-CA8B734CF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6"/>
    </mc:Choice>
    <mc:Fallback xmlns="">
      <p:transition spd="slow" advTm="4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300EDF60-9C84-44ED-8D0E-C78B9E961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7239000" cy="762000"/>
          </a:xfrm>
        </p:spPr>
        <p:txBody>
          <a:bodyPr/>
          <a:lstStyle/>
          <a:p>
            <a:r>
              <a:rPr lang="cs-CZ" altLang="cs-CZ"/>
              <a:t>Opiáty 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FFBFCEEF-93FF-40D3-8E9D-7550E6D771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9525" y="1219200"/>
            <a:ext cx="9001125" cy="5181600"/>
          </a:xfrm>
        </p:spPr>
        <p:txBody>
          <a:bodyPr/>
          <a:lstStyle/>
          <a:p>
            <a:r>
              <a:rPr lang="cs-CZ" altLang="cs-CZ" dirty="0"/>
              <a:t>Nasazují se v situacích, kdy selžou standardní postupy a slabší typy analgetik nepomáhají</a:t>
            </a:r>
          </a:p>
          <a:p>
            <a:r>
              <a:rPr lang="cs-CZ" altLang="cs-CZ" dirty="0"/>
              <a:t>Pokud má pacient </a:t>
            </a:r>
            <a:r>
              <a:rPr lang="cs-CZ" altLang="cs-CZ" b="1" dirty="0">
                <a:solidFill>
                  <a:srgbClr val="FF0000"/>
                </a:solidFill>
              </a:rPr>
              <a:t>silnou neztišitelnou bolest – akutní (pooperační) nebo chronickou</a:t>
            </a:r>
          </a:p>
          <a:p>
            <a:pPr lvl="2"/>
            <a:r>
              <a:rPr lang="cs-CZ" altLang="cs-CZ" dirty="0"/>
              <a:t>Tlumí vnímání bolesti, emocionálně uklidní, </a:t>
            </a:r>
            <a:r>
              <a:rPr lang="cs-CZ" altLang="cs-CZ" dirty="0" err="1"/>
              <a:t>miozá</a:t>
            </a:r>
            <a:endParaRPr lang="cs-CZ" altLang="cs-CZ" dirty="0"/>
          </a:p>
          <a:p>
            <a:pPr lvl="2"/>
            <a:r>
              <a:rPr lang="cs-CZ" altLang="cs-CZ" dirty="0"/>
              <a:t>Navozují psychomotorický útlum</a:t>
            </a:r>
          </a:p>
          <a:p>
            <a:pPr lvl="2"/>
            <a:r>
              <a:rPr lang="cs-CZ" altLang="cs-CZ" dirty="0"/>
              <a:t>Tlumí dýchání (titrace dávek) </a:t>
            </a:r>
          </a:p>
          <a:p>
            <a:pPr lvl="3"/>
            <a:r>
              <a:rPr lang="cs-CZ" altLang="cs-CZ" dirty="0"/>
              <a:t>zklidnění u pacientů s akutní dušností (</a:t>
            </a:r>
            <a:r>
              <a:rPr lang="cs-CZ" altLang="cs-CZ" dirty="0" err="1"/>
              <a:t>covid</a:t>
            </a:r>
            <a:r>
              <a:rPr lang="cs-CZ" altLang="cs-CZ" dirty="0"/>
              <a:t>)</a:t>
            </a:r>
          </a:p>
          <a:p>
            <a:pPr lvl="2"/>
            <a:r>
              <a:rPr lang="cs-CZ" altLang="cs-CZ" dirty="0" err="1"/>
              <a:t>Bronchokonstrikce</a:t>
            </a:r>
            <a:r>
              <a:rPr lang="cs-CZ" altLang="cs-CZ" dirty="0"/>
              <a:t>, tlumí kašel</a:t>
            </a:r>
          </a:p>
          <a:p>
            <a:pPr lvl="2"/>
            <a:r>
              <a:rPr lang="cs-CZ" altLang="cs-CZ" dirty="0"/>
              <a:t>Způsobuje pokles TK</a:t>
            </a:r>
          </a:p>
          <a:p>
            <a:pPr lvl="2"/>
            <a:r>
              <a:rPr lang="cs-CZ" altLang="cs-CZ" dirty="0"/>
              <a:t>Vyvolávají retenci moči a zácpu</a:t>
            </a:r>
          </a:p>
          <a:p>
            <a:pPr lvl="2"/>
            <a:r>
              <a:rPr lang="cs-CZ" altLang="cs-CZ" dirty="0"/>
              <a:t>Způsobuje pruritus, pocení  a sucho v ústech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CA13B07-9182-4C10-B2B9-4D3FD46E7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47"/>
    </mc:Choice>
    <mc:Fallback xmlns="">
      <p:transition spd="slow" advTm="6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79D9740-F5F9-411E-9BC2-848E229AFF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010400" cy="6858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Opioidní analgetika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CC251A2-505D-4517-A9AF-4D412F735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991600" cy="5867400"/>
          </a:xfrm>
        </p:spPr>
        <p:txBody>
          <a:bodyPr/>
          <a:lstStyle/>
          <a:p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Parenterální podání</a:t>
            </a:r>
          </a:p>
          <a:p>
            <a:pPr lvl="1"/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Dolsin 50 mg, 100 mg, Morphin 1%, Dipidolor, Fentanyl, Sufenta, Sufenta forte </a:t>
            </a:r>
          </a:p>
          <a:p>
            <a:pPr lvl="2"/>
            <a:r>
              <a:rPr lang="cs-CZ" altLang="cs-CZ">
                <a:latin typeface="Arial" panose="020B0604020202020204" pitchFamily="34" charset="0"/>
              </a:rPr>
              <a:t>Zvláštní evidence - kniha</a:t>
            </a:r>
          </a:p>
          <a:p>
            <a:r>
              <a:rPr lang="cs-CZ" altLang="cs-CZ" sz="2400" b="1" u="sng">
                <a:solidFill>
                  <a:srgbClr val="FF0000"/>
                </a:solidFill>
                <a:latin typeface="Arial" panose="020B0604020202020204" pitchFamily="34" charset="0"/>
              </a:rPr>
              <a:t>Podání per os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</a:rPr>
              <a:t>MST Continus tbl. (morfin), Sevredol tbl., Palladone (TU), Noax uno, Vendal, OxyContin tbl….</a:t>
            </a:r>
          </a:p>
          <a:p>
            <a:pPr lvl="3"/>
            <a:r>
              <a:rPr lang="cs-CZ" altLang="cs-CZ">
                <a:latin typeface="Arial" panose="020B0604020202020204" pitchFamily="34" charset="0"/>
              </a:rPr>
              <a:t>Elektronický recept, recept s modrým pruhem</a:t>
            </a:r>
          </a:p>
          <a:p>
            <a:r>
              <a:rPr lang="cs-CZ" altLang="cs-CZ" sz="2400" b="1" u="sng">
                <a:solidFill>
                  <a:srgbClr val="FF0000"/>
                </a:solidFill>
                <a:latin typeface="Arial" panose="020B0604020202020204" pitchFamily="34" charset="0"/>
              </a:rPr>
              <a:t>Podání transdermálně </a:t>
            </a: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– náplasti</a:t>
            </a:r>
          </a:p>
          <a:p>
            <a:pPr lvl="1"/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Durogesic (fentanyl), Transtec (buprenorfin), Ratiopharm – fentanyl</a:t>
            </a:r>
          </a:p>
          <a:p>
            <a:pPr lvl="3"/>
            <a:r>
              <a:rPr lang="cs-CZ" altLang="cs-CZ">
                <a:latin typeface="Arial" panose="020B0604020202020204" pitchFamily="34" charset="0"/>
              </a:rPr>
              <a:t>Elektronický recept, recept s modrým pruhem – 3x</a:t>
            </a:r>
          </a:p>
          <a:p>
            <a:pPr lvl="1"/>
            <a:r>
              <a:rPr lang="cs-CZ" altLang="cs-CZ">
                <a:latin typeface="Arial" panose="020B0604020202020204" pitchFamily="34" charset="0"/>
              </a:rPr>
              <a:t>Na oddělení formulář – záznam o počtu podaných, dokumentace pacienta (náplasti, per os)</a:t>
            </a:r>
          </a:p>
          <a:p>
            <a:pPr lvl="3"/>
            <a:endParaRPr lang="cs-CZ" altLang="cs-CZ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008BAB4-2EDD-451C-BF73-7F5E6419B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8"/>
    </mc:Choice>
    <mc:Fallback xmlns="">
      <p:transition spd="slow" advTm="4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90C8644F-79C2-4015-BC9C-983DEE00D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Léčba průlomové bolesti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85F728-6228-4E9A-9B49-6A27A19A1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cs-CZ" b="1" dirty="0" err="1"/>
              <a:t>Transmukozální</a:t>
            </a:r>
            <a:r>
              <a:rPr lang="cs-CZ" b="1" dirty="0"/>
              <a:t> podání</a:t>
            </a:r>
          </a:p>
          <a:p>
            <a:pPr>
              <a:defRPr/>
            </a:pPr>
            <a:r>
              <a:rPr lang="cs-CZ" dirty="0" err="1"/>
              <a:t>Sublingualní</a:t>
            </a:r>
            <a:r>
              <a:rPr lang="cs-CZ" dirty="0"/>
              <a:t> tablety</a:t>
            </a:r>
          </a:p>
          <a:p>
            <a:pPr lvl="1">
              <a:defRPr/>
            </a:pPr>
            <a:r>
              <a:rPr lang="cs-CZ" dirty="0" err="1"/>
              <a:t>Fentanil</a:t>
            </a:r>
            <a:r>
              <a:rPr lang="cs-CZ" dirty="0"/>
              <a:t> citrát (</a:t>
            </a:r>
            <a:r>
              <a:rPr lang="cs-CZ" dirty="0" err="1"/>
              <a:t>tbl</a:t>
            </a:r>
            <a:r>
              <a:rPr lang="cs-CZ" dirty="0"/>
              <a:t>.)– max. účinek do 10 min., efekt 2 hod., nutné vlhké sliznice</a:t>
            </a:r>
          </a:p>
          <a:p>
            <a:pPr lvl="1">
              <a:defRPr/>
            </a:pPr>
            <a:r>
              <a:rPr lang="cs-CZ" dirty="0" err="1"/>
              <a:t>Lunaldin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/>
              <a:t>Bukální tablety</a:t>
            </a:r>
          </a:p>
          <a:p>
            <a:pPr lvl="1">
              <a:defRPr/>
            </a:pPr>
            <a:r>
              <a:rPr lang="cs-CZ" dirty="0" err="1"/>
              <a:t>Effentora</a:t>
            </a:r>
            <a:r>
              <a:rPr lang="cs-CZ" dirty="0"/>
              <a:t> – efekt do 10 min.</a:t>
            </a:r>
          </a:p>
          <a:p>
            <a:pPr>
              <a:defRPr/>
            </a:pPr>
            <a:r>
              <a:rPr lang="cs-CZ" dirty="0" err="1"/>
              <a:t>Intranazální</a:t>
            </a:r>
            <a:r>
              <a:rPr lang="cs-CZ" dirty="0"/>
              <a:t> podání</a:t>
            </a:r>
          </a:p>
          <a:p>
            <a:pPr lvl="1">
              <a:defRPr/>
            </a:pPr>
            <a:r>
              <a:rPr lang="cs-CZ" dirty="0" err="1"/>
              <a:t>Instanil</a:t>
            </a:r>
            <a:r>
              <a:rPr lang="cs-CZ" dirty="0"/>
              <a:t> (</a:t>
            </a:r>
            <a:r>
              <a:rPr lang="cs-CZ" dirty="0" err="1"/>
              <a:t>fentanil</a:t>
            </a:r>
            <a:r>
              <a:rPr lang="cs-CZ" dirty="0"/>
              <a:t> sprej)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915E716-F5F0-4844-9E8D-BA14882C4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16"/>
    </mc:Choice>
    <mc:Fallback xmlns="">
      <p:transition spd="slow" advTm="3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6F6BE315-36DF-49F8-8838-1CDDFA5818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62EB473F-EFD2-4972-9D66-0D07A00E3A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"/>
            <a:ext cx="5070475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F38D35BE-B864-4021-89A8-6C09E2B3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329088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FB660AA-5721-4B6E-A667-5BA5A0740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"/>
    </mc:Choice>
    <mc:Fallback xmlns="">
      <p:transition spd="slow" advTm="3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C62736E3-FA2D-402A-81E7-35BF22885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9824DDB3-C501-4102-8998-C5EE77AA19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163"/>
            <a:ext cx="44196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>
            <a:extLst>
              <a:ext uri="{FF2B5EF4-FFF2-40B4-BE49-F238E27FC236}">
                <a16:creationId xmlns:a16="http://schemas.microsoft.com/office/drawing/2014/main" id="{ACEF90C4-9F50-4F1F-80BD-13946730F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886200"/>
            <a:ext cx="76612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63FD3F-957F-46A3-8B73-087487B5C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9"/>
    </mc:Choice>
    <mc:Fallback xmlns="">
      <p:transition spd="slow" advTm="1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3E95B693-E5F2-4D4D-A050-1A01E3625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239000" cy="5334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Nežádoucí účinky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7B27EADD-C272-433E-B3FD-A9F6919C36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513" y="762000"/>
            <a:ext cx="8839200" cy="5562600"/>
          </a:xfrm>
        </p:spPr>
        <p:txBody>
          <a:bodyPr/>
          <a:lstStyle/>
          <a:p>
            <a:r>
              <a:rPr lang="cs-CZ" altLang="cs-CZ"/>
              <a:t>Velmi časté:</a:t>
            </a:r>
          </a:p>
          <a:p>
            <a:pPr lvl="1"/>
            <a:r>
              <a:rPr lang="cs-CZ" altLang="cs-CZ" b="1">
                <a:solidFill>
                  <a:srgbClr val="FF0000"/>
                </a:solidFill>
              </a:rPr>
              <a:t>Zácpa</a:t>
            </a:r>
            <a:r>
              <a:rPr lang="cs-CZ" altLang="cs-CZ"/>
              <a:t> – (utlum pohyblivosti hladké svaloviny střev),</a:t>
            </a:r>
          </a:p>
          <a:p>
            <a:pPr lvl="2"/>
            <a:r>
              <a:rPr lang="cs-CZ" altLang="cs-CZ"/>
              <a:t>při dlouhodobém užívání je nutné současné podávání laxantiv</a:t>
            </a:r>
          </a:p>
          <a:p>
            <a:pPr lvl="1"/>
            <a:r>
              <a:rPr lang="cs-CZ" altLang="cs-CZ">
                <a:solidFill>
                  <a:srgbClr val="FF0000"/>
                </a:solidFill>
              </a:rPr>
              <a:t>Nauzea, sedace, únava, ospalost</a:t>
            </a:r>
          </a:p>
          <a:p>
            <a:r>
              <a:rPr lang="cs-CZ" altLang="cs-CZ"/>
              <a:t>Časté: </a:t>
            </a:r>
          </a:p>
          <a:p>
            <a:pPr lvl="1"/>
            <a:r>
              <a:rPr lang="cs-CZ" altLang="cs-CZ"/>
              <a:t>Zvracení, pruritus, pocení, </a:t>
            </a:r>
            <a:r>
              <a:rPr lang="cs-CZ" altLang="cs-CZ">
                <a:solidFill>
                  <a:srgbClr val="FF0000"/>
                </a:solidFill>
              </a:rPr>
              <a:t>závratě, retence moči</a:t>
            </a:r>
          </a:p>
          <a:p>
            <a:r>
              <a:rPr lang="cs-CZ" altLang="cs-CZ"/>
              <a:t>Méně časté:</a:t>
            </a:r>
          </a:p>
          <a:p>
            <a:pPr lvl="1"/>
            <a:r>
              <a:rPr lang="cs-CZ" altLang="cs-CZ"/>
              <a:t>Zmatenost, halucinace, kopřivka, hypotenze (parenterální podání)</a:t>
            </a:r>
          </a:p>
          <a:p>
            <a:r>
              <a:rPr lang="cs-CZ" altLang="cs-CZ"/>
              <a:t>Vzácné:</a:t>
            </a:r>
          </a:p>
          <a:p>
            <a:pPr lvl="1"/>
            <a:r>
              <a:rPr lang="cs-CZ" altLang="cs-CZ"/>
              <a:t>Dyspnoe, </a:t>
            </a:r>
            <a:r>
              <a:rPr lang="cs-CZ" altLang="cs-CZ">
                <a:solidFill>
                  <a:srgbClr val="FF0000"/>
                </a:solidFill>
              </a:rPr>
              <a:t>útlum dýchaní </a:t>
            </a:r>
            <a:r>
              <a:rPr lang="cs-CZ" altLang="cs-CZ"/>
              <a:t>(parenterální podání)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FD21B3-45AE-48E9-BE37-4AF383303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37"/>
    </mc:Choice>
    <mc:Fallback xmlns="">
      <p:transition spd="slow" advTm="47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389D7D00-B4DC-4D53-8B94-05C956790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239000" cy="762000"/>
          </a:xfrm>
        </p:spPr>
        <p:txBody>
          <a:bodyPr/>
          <a:lstStyle/>
          <a:p>
            <a:r>
              <a:rPr lang="cs-CZ" altLang="cs-CZ"/>
              <a:t>Nežádoucí účinky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015E0BA5-BA83-4F67-8C7E-63988B88DD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8839200" cy="5943600"/>
          </a:xfrm>
        </p:spPr>
        <p:txBody>
          <a:bodyPr/>
          <a:lstStyle/>
          <a:p>
            <a:r>
              <a:rPr lang="cs-CZ" altLang="cs-CZ"/>
              <a:t>Fyzická závislost</a:t>
            </a:r>
          </a:p>
          <a:p>
            <a:pPr lvl="1"/>
            <a:r>
              <a:rPr lang="cs-CZ" altLang="cs-CZ"/>
              <a:t>Adaptace organizmu na účinek podané látky</a:t>
            </a:r>
          </a:p>
          <a:p>
            <a:pPr lvl="1"/>
            <a:r>
              <a:rPr lang="cs-CZ" altLang="cs-CZ" b="1">
                <a:solidFill>
                  <a:srgbClr val="FF0000"/>
                </a:solidFill>
              </a:rPr>
              <a:t>Abstinenční syndrom </a:t>
            </a:r>
            <a:r>
              <a:rPr lang="cs-CZ" altLang="cs-CZ"/>
              <a:t>– syndrom z odnětí, či vysazení léku, klinický obraz závisí na typu užívané látky, projevuje se za 48 – 72 hodin po vysazení</a:t>
            </a:r>
          </a:p>
          <a:p>
            <a:r>
              <a:rPr lang="cs-CZ" altLang="cs-CZ"/>
              <a:t>Psychická závislost</a:t>
            </a:r>
          </a:p>
          <a:p>
            <a:pPr lvl="1"/>
            <a:r>
              <a:rPr lang="cs-CZ" altLang="cs-CZ"/>
              <a:t>Postupný nárůst potřeby užívaní opiátu</a:t>
            </a:r>
          </a:p>
          <a:p>
            <a:pPr lvl="1"/>
            <a:r>
              <a:rPr lang="cs-CZ" altLang="cs-CZ"/>
              <a:t>Správná titrace dávky u pacientů s chronickými bolestmi (onkologičtí pacienti)</a:t>
            </a:r>
          </a:p>
          <a:p>
            <a:r>
              <a:rPr lang="cs-CZ" altLang="cs-CZ">
                <a:solidFill>
                  <a:srgbClr val="FF0000"/>
                </a:solidFill>
              </a:rPr>
              <a:t>Předávkování opiáty </a:t>
            </a:r>
            <a:r>
              <a:rPr lang="cs-CZ" altLang="cs-CZ"/>
              <a:t>– podává se parenterálně </a:t>
            </a:r>
            <a:r>
              <a:rPr lang="cs-CZ" altLang="cs-CZ">
                <a:solidFill>
                  <a:srgbClr val="FF0000"/>
                </a:solidFill>
              </a:rPr>
              <a:t>Naloxon </a:t>
            </a:r>
            <a:r>
              <a:rPr lang="cs-CZ" altLang="cs-CZ"/>
              <a:t>– antidotum (zastavuje, tlumí účinek opiátu)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8D972F-3EBF-40D6-9F9E-21D564C12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38"/>
    </mc:Choice>
    <mc:Fallback xmlns="">
      <p:transition spd="slow" advTm="79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8290678-4773-4627-A8D6-04FE3DED2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010400" cy="11430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Objednávání opiátů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3D4D433-7CC1-4A04-9940-26D81A0E5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>
                <a:latin typeface="Arial" panose="020B0604020202020204" pitchFamily="34" charset="0"/>
              </a:rPr>
              <a:t>objednává vrchní sestra a pověřený </a:t>
            </a:r>
            <a:r>
              <a:rPr lang="cs-CZ" altLang="cs-CZ" sz="2400" b="1">
                <a:latin typeface="Arial" panose="020B0604020202020204" pitchFamily="34" charset="0"/>
              </a:rPr>
              <a:t>lékař </a:t>
            </a:r>
          </a:p>
          <a:p>
            <a:r>
              <a:rPr lang="cs-CZ" altLang="cs-CZ" sz="2400">
                <a:latin typeface="Arial" panose="020B0604020202020204" pitchFamily="34" charset="0"/>
              </a:rPr>
              <a:t>objednávka na oddělení elektronicky (dříve formulář s modrým pruhem)</a:t>
            </a:r>
            <a:endParaRPr lang="cs-CZ" altLang="cs-CZ" sz="2400" u="sng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</a:rPr>
              <a:t>přebírá je </a:t>
            </a:r>
            <a:r>
              <a:rPr lang="cs-CZ" altLang="cs-CZ" sz="2400" b="1">
                <a:latin typeface="Arial" panose="020B0604020202020204" pitchFamily="34" charset="0"/>
              </a:rPr>
              <a:t>osoba zodpovědná za jejich uložení</a:t>
            </a:r>
            <a:r>
              <a:rPr lang="cs-CZ" altLang="cs-CZ" sz="2400">
                <a:latin typeface="Arial" panose="020B0604020202020204" pitchFamily="34" charset="0"/>
              </a:rPr>
              <a:t> a evidenci – vrchní, staniční sestra (vede „</a:t>
            </a:r>
            <a:r>
              <a:rPr lang="cs-CZ" altLang="cs-CZ" sz="2400" b="1">
                <a:latin typeface="Arial" panose="020B0604020202020204" pitchFamily="34" charset="0"/>
              </a:rPr>
              <a:t>opiátovou knihu</a:t>
            </a:r>
            <a:r>
              <a:rPr lang="cs-CZ" altLang="cs-CZ" sz="2400">
                <a:latin typeface="Arial" panose="020B0604020202020204" pitchFamily="34" charset="0"/>
              </a:rPr>
              <a:t>“)</a:t>
            </a:r>
          </a:p>
          <a:p>
            <a:r>
              <a:rPr lang="cs-CZ" altLang="cs-CZ" sz="2400">
                <a:latin typeface="Arial" panose="020B0604020202020204" pitchFamily="34" charset="0"/>
              </a:rPr>
              <a:t>Praktický/ambulantní lékař – elektronicky, recept s modrým pruhem (3 kopie)</a:t>
            </a:r>
          </a:p>
          <a:p>
            <a:pPr>
              <a:lnSpc>
                <a:spcPct val="90000"/>
              </a:lnSpc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290142-C5A6-4AFC-A753-97A735913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2"/>
    </mc:Choice>
    <mc:Fallback xmlns="">
      <p:transition spd="slow" advTm="31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579EBCE6-6DC2-4434-AD9F-38A588E4F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411" name="Zástupný symbol pro obsah 3">
            <a:extLst>
              <a:ext uri="{FF2B5EF4-FFF2-40B4-BE49-F238E27FC236}">
                <a16:creationId xmlns:a16="http://schemas.microsoft.com/office/drawing/2014/main" id="{D6312CFE-3A32-4D1E-B779-31ED4A1B1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12700"/>
            <a:ext cx="4724400" cy="69469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3D5EF8-ECBF-4BBE-912B-16081F0AD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"/>
    </mc:Choice>
    <mc:Fallback xmlns="">
      <p:transition spd="slow" advTm="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Terminologie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400600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Bolest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/>
              <a:t>– nepříjemný smyslový a emoční zážitek, spojený se skutečným nebo potenciálním poškození tkáně nebo popisovaný výrazy pro takové poškození. Bolest je vždy subjektivní. </a:t>
            </a:r>
            <a:r>
              <a:rPr lang="cs-CZ" sz="1600" dirty="0"/>
              <a:t>(Definice přijatá Světovou asociací pro studium bolesti (International </a:t>
            </a:r>
            <a:r>
              <a:rPr lang="cs-CZ" sz="1600" dirty="0" err="1"/>
              <a:t>Association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Study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Pain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endParaRPr lang="cs-CZ" sz="2400" b="1" i="1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Nociceptor</a:t>
            </a:r>
            <a:r>
              <a:rPr lang="cs-CZ" sz="2400" dirty="0"/>
              <a:t> – receptor bolesti, přednostně citlivý na škodlivý podnět nebo na podnět, který by se mohl stát škodlivým při delším působení (vnímá periferní bolest)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Algeziologie</a:t>
            </a:r>
            <a:r>
              <a:rPr lang="cs-CZ" sz="2400" dirty="0"/>
              <a:t> - nauka o bolesti a její léčbě; multidisciplinární obor na pomezí zejména neurologie a anesteziologie, </a:t>
            </a:r>
            <a:r>
              <a:rPr lang="cs-CZ" sz="2400" u="sng" dirty="0"/>
              <a:t>Centra pro léčbu bolesti = komplexní </a:t>
            </a:r>
            <a:r>
              <a:rPr lang="cs-CZ" sz="2400" u="sng" dirty="0" err="1"/>
              <a:t>algeziologická</a:t>
            </a:r>
            <a:r>
              <a:rPr lang="cs-CZ" sz="2400" u="sng" dirty="0"/>
              <a:t> péče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2403242-64D7-4E16-A7EB-44D34DA9F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82"/>
    </mc:Choice>
    <mc:Fallback xmlns="">
      <p:transition spd="slow" advTm="8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7486A282-03BA-44B7-B7F3-67F173441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Uložení opiátů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281881-4764-467E-AC7E-6775FB9C4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pevně zabudovaná kovová uzamykatelná skříňka – </a:t>
            </a:r>
            <a:r>
              <a:rPr lang="cs-CZ" altLang="cs-CZ" sz="2800" u="sng" dirty="0">
                <a:solidFill>
                  <a:srgbClr val="FF0000"/>
                </a:solidFill>
                <a:latin typeface="Arial" panose="020B0604020202020204" pitchFamily="34" charset="0"/>
              </a:rPr>
              <a:t>dvojí zámek/trojí zámek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(zamčené dveře od sesterny, vyšetřovny)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2800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klíč má službu konající sestra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8436" name="Obrázek 3">
            <a:extLst>
              <a:ext uri="{FF2B5EF4-FFF2-40B4-BE49-F238E27FC236}">
                <a16:creationId xmlns:a16="http://schemas.microsoft.com/office/drawing/2014/main" id="{A45B60E3-0CD9-48D6-9341-933D8E935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830638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4">
            <a:extLst>
              <a:ext uri="{FF2B5EF4-FFF2-40B4-BE49-F238E27FC236}">
                <a16:creationId xmlns:a16="http://schemas.microsoft.com/office/drawing/2014/main" id="{A829A83C-F1D6-4CDD-B7BD-62BDF9F1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40386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6FB9B3E-9E67-4095-B2AA-4455570CD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9"/>
    </mc:Choice>
    <mc:Fallback xmlns="">
      <p:transition spd="slow" advTm="3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9D1189A-6072-476F-8EB5-32977C3E3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  <a:latin typeface="Arial" panose="020B0604020202020204" pitchFamily="34" charset="0"/>
              </a:rPr>
              <a:t>Manipulace, aplikace omamn</a:t>
            </a:r>
            <a:r>
              <a:rPr lang="cs-CZ" altLang="cs-CZ" sz="3200">
                <a:solidFill>
                  <a:srgbClr val="FF0000"/>
                </a:solidFill>
              </a:rPr>
              <a:t>é</a:t>
            </a:r>
            <a:r>
              <a:rPr lang="cs-CZ" altLang="cs-CZ" sz="3200">
                <a:solidFill>
                  <a:srgbClr val="FF0000"/>
                </a:solidFill>
                <a:latin typeface="Arial" panose="020B0604020202020204" pitchFamily="34" charset="0"/>
              </a:rPr>
              <a:t> l</a:t>
            </a:r>
            <a:r>
              <a:rPr lang="cs-CZ" altLang="cs-CZ" sz="3200">
                <a:solidFill>
                  <a:srgbClr val="FF0000"/>
                </a:solidFill>
              </a:rPr>
              <a:t>á</a:t>
            </a:r>
            <a:r>
              <a:rPr lang="cs-CZ" altLang="cs-CZ" sz="3200">
                <a:solidFill>
                  <a:srgbClr val="FF0000"/>
                </a:solidFill>
                <a:latin typeface="Arial" panose="020B0604020202020204" pitchFamily="34" charset="0"/>
              </a:rPr>
              <a:t>tky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62AD92A-E978-45D8-9945-53090C5E4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předávání služby – vždy kontrola počtu opiátů</a:t>
            </a:r>
          </a:p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před aplikací – </a:t>
            </a: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kontrola TK pacienta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(zvláště pak před aplikací Dolsinu - hypotenze, dezorientace, zpomalení TF, palpitace).</a:t>
            </a:r>
            <a:endParaRPr lang="cs-CZ" altLang="cs-CZ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u="sng">
                <a:solidFill>
                  <a:srgbClr val="FF0000"/>
                </a:solidFill>
                <a:latin typeface="Arial" panose="020B0604020202020204" pitchFamily="34" charset="0"/>
              </a:rPr>
              <a:t>ordinace lékaře → kontrola počtu → odebrání opiátu a uzamknutí trezoru → záznam v knize → příprava a aplikace → záznam v chorobopise</a:t>
            </a:r>
          </a:p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informace pro pacienta </a:t>
            </a:r>
          </a:p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kontrola pacienta</a:t>
            </a:r>
          </a:p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u podání per os – odepsání počtu - formulář</a:t>
            </a:r>
          </a:p>
          <a:p>
            <a:pPr>
              <a:buFontTx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926C81E-1D11-4275-9615-D2837C58E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94"/>
    </mc:Choice>
    <mc:Fallback xmlns="">
      <p:transition spd="slow" advTm="7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5B55A37-E221-486F-8BFA-9E5299D75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Z</a:t>
            </a:r>
            <a:r>
              <a:rPr lang="cs-CZ" altLang="cs-CZ" sz="4000">
                <a:solidFill>
                  <a:srgbClr val="FF0000"/>
                </a:solidFill>
              </a:rPr>
              <a:t>á</a:t>
            </a:r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znam o pod</a:t>
            </a:r>
            <a:r>
              <a:rPr lang="cs-CZ" altLang="cs-CZ" sz="4000">
                <a:solidFill>
                  <a:srgbClr val="FF0000"/>
                </a:solidFill>
              </a:rPr>
              <a:t>á</a:t>
            </a:r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cs-CZ" altLang="cs-CZ" sz="4000">
                <a:solidFill>
                  <a:srgbClr val="FF0000"/>
                </a:solidFill>
              </a:rPr>
              <a:t>á</a:t>
            </a:r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cs-CZ" altLang="cs-CZ" sz="4000">
                <a:solidFill>
                  <a:srgbClr val="FF0000"/>
                </a:solidFill>
              </a:rPr>
              <a:t>í</a:t>
            </a:r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 opiátů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1EEEAD8-29CD-4A5B-A8D2-5A5071EB9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latin typeface="Arial" panose="020B0604020202020204" pitchFamily="34" charset="0"/>
              </a:rPr>
              <a:t>záznam</a:t>
            </a:r>
          </a:p>
          <a:p>
            <a:pPr lvl="1">
              <a:defRPr/>
            </a:pPr>
            <a:r>
              <a:rPr lang="cs-CZ" altLang="cs-CZ" dirty="0">
                <a:latin typeface="Arial" panose="020B0604020202020204" pitchFamily="34" charset="0"/>
              </a:rPr>
              <a:t>kniha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„Záznam o spotřebě omamných látek ve zdravotnických zařízeních“ </a:t>
            </a:r>
            <a:r>
              <a:rPr lang="cs-CZ" altLang="cs-CZ" dirty="0">
                <a:latin typeface="Arial" panose="020B0604020202020204" pitchFamily="34" charset="0"/>
              </a:rPr>
              <a:t>– „kniha opiátů“</a:t>
            </a:r>
          </a:p>
          <a:p>
            <a:pPr lvl="1"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pPr lvl="1">
              <a:defRPr/>
            </a:pPr>
            <a:r>
              <a:rPr lang="cs-CZ" altLang="cs-CZ" dirty="0">
                <a:latin typeface="Arial" panose="020B0604020202020204" pitchFamily="34" charset="0"/>
              </a:rPr>
              <a:t>zdravotnická dokumentace pacienta</a:t>
            </a:r>
          </a:p>
          <a:p>
            <a:pPr marL="457200" lvl="1" indent="0">
              <a:buFontTx/>
              <a:buNone/>
              <a:defRPr/>
            </a:pP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81332E6-A594-40B5-8505-4286BF976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8"/>
    </mc:Choice>
    <mc:Fallback xmlns="">
      <p:transition spd="slow" advTm="1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F1C98DF-0FFB-4CE9-9B8E-86E8585E8A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010400" cy="1143000"/>
          </a:xfrm>
        </p:spPr>
        <p:txBody>
          <a:bodyPr/>
          <a:lstStyle/>
          <a:p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Z</a:t>
            </a:r>
            <a:r>
              <a:rPr lang="cs-CZ" altLang="cs-CZ" sz="4000">
                <a:solidFill>
                  <a:srgbClr val="FF0000"/>
                </a:solidFill>
              </a:rPr>
              <a:t>á</a:t>
            </a:r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znam o pod</a:t>
            </a:r>
            <a:r>
              <a:rPr lang="cs-CZ" altLang="cs-CZ" sz="4000">
                <a:solidFill>
                  <a:srgbClr val="FF0000"/>
                </a:solidFill>
              </a:rPr>
              <a:t>á</a:t>
            </a:r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cs-CZ" altLang="cs-CZ" sz="4000">
                <a:solidFill>
                  <a:srgbClr val="FF0000"/>
                </a:solidFill>
              </a:rPr>
              <a:t>á</a:t>
            </a:r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cs-CZ" altLang="cs-CZ" sz="4000">
                <a:solidFill>
                  <a:srgbClr val="FF0000"/>
                </a:solidFill>
              </a:rPr>
              <a:t>í</a:t>
            </a:r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</a:rPr>
              <a:t> opiátů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C262F14-9361-42D7-8F74-3A8F1EF7F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89916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latin typeface="Arial" panose="020B0604020202020204" pitchFamily="34" charset="0"/>
              </a:rPr>
              <a:t>kniha </a:t>
            </a: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„</a:t>
            </a:r>
            <a:r>
              <a:rPr lang="cs-CZ" altLang="cs-CZ" sz="2800" b="1">
                <a:solidFill>
                  <a:srgbClr val="FF0000"/>
                </a:solidFill>
                <a:latin typeface="Arial" panose="020B0604020202020204" pitchFamily="34" charset="0"/>
              </a:rPr>
              <a:t>Záznam o spotřebě omamných látek ve zdravotnických zařízeních“</a:t>
            </a:r>
          </a:p>
          <a:p>
            <a:pPr lvl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samostatná evidence opiátů, očíslované stránky</a:t>
            </a:r>
          </a:p>
          <a:p>
            <a:pPr lvl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záznam</a:t>
            </a:r>
          </a:p>
          <a:p>
            <a:pPr lvl="2">
              <a:lnSpc>
                <a:spcPct val="80000"/>
              </a:lnSpc>
            </a:pPr>
            <a:r>
              <a:rPr lang="cs-CZ" altLang="cs-CZ" sz="2800" b="1">
                <a:solidFill>
                  <a:srgbClr val="FF0000"/>
                </a:solidFill>
                <a:latin typeface="Arial" panose="020B0604020202020204" pitchFamily="34" charset="0"/>
              </a:rPr>
              <a:t>červeně – příjem  - fasování z ústavní lékárny</a:t>
            </a:r>
          </a:p>
          <a:p>
            <a:pPr lvl="2">
              <a:lnSpc>
                <a:spcPct val="80000"/>
              </a:lnSpc>
            </a:pPr>
            <a:r>
              <a:rPr lang="cs-CZ" altLang="cs-CZ" sz="2800" b="1">
                <a:solidFill>
                  <a:srgbClr val="FF0000"/>
                </a:solidFill>
                <a:latin typeface="Arial" panose="020B0604020202020204" pitchFamily="34" charset="0"/>
              </a:rPr>
              <a:t>modře – výdej </a:t>
            </a:r>
          </a:p>
          <a:p>
            <a:pPr lvl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nesmí se škrtat, přepisovat, přelepovat, psát obyčejnou tužkou – omyl vysvětlit (modře)</a:t>
            </a:r>
          </a:p>
          <a:p>
            <a:pPr lvl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datum, jméno pacienta, RČ/číslo chorobopisu</a:t>
            </a:r>
          </a:p>
          <a:p>
            <a:pPr lvl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podpis osoby </a:t>
            </a: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s podpisovým vzorem</a:t>
            </a: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, počet, zůstatek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10EF835-1F44-44F5-9D3C-9BF6E2CDE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70"/>
    </mc:Choice>
    <mc:Fallback xmlns="">
      <p:transition spd="slow" advTm="6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CD1075B9-2E46-4B88-BDE3-4BF8795C2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Záznam o podání do zdravotnické dokumentace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C5430D77-382C-4355-B5B7-0655F4E7DC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  <a:p>
            <a:r>
              <a:rPr lang="cs-CZ" altLang="cs-CZ">
                <a:latin typeface="Arial" panose="020B0604020202020204" pitchFamily="34" charset="0"/>
              </a:rPr>
              <a:t>záznam ve zdravotnické dokumentaci </a:t>
            </a:r>
          </a:p>
          <a:p>
            <a:pPr lvl="1"/>
            <a:r>
              <a:rPr lang="cs-CZ" altLang="cs-CZ">
                <a:latin typeface="Arial" panose="020B0604020202020204" pitchFamily="34" charset="0"/>
              </a:rPr>
              <a:t>ordinace a podpis a razítko lékaře</a:t>
            </a:r>
          </a:p>
          <a:p>
            <a:pPr lvl="1"/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Modře x červeně! (dle ZZ)</a:t>
            </a:r>
          </a:p>
          <a:p>
            <a:pPr lvl="2"/>
            <a:r>
              <a:rPr lang="cs-CZ" altLang="cs-CZ">
                <a:latin typeface="Arial" panose="020B0604020202020204" pitchFamily="34" charset="0"/>
              </a:rPr>
              <a:t>čas, podpis + razítko aplikující osoby, odškrtnutí</a:t>
            </a:r>
          </a:p>
          <a:p>
            <a:pPr lvl="2"/>
            <a:r>
              <a:rPr lang="cs-CZ" altLang="cs-CZ">
                <a:latin typeface="Arial" panose="020B0604020202020204" pitchFamily="34" charset="0"/>
              </a:rPr>
              <a:t>Pokud nepodám – je nutné odepsat - neaplikováno, podpis + razítko </a:t>
            </a:r>
          </a:p>
          <a:p>
            <a:pPr lvl="3"/>
            <a:r>
              <a:rPr lang="cs-CZ" altLang="cs-CZ">
                <a:latin typeface="Arial" panose="020B0604020202020204" pitchFamily="34" charset="0"/>
              </a:rPr>
              <a:t>Možné zneužití – dle zvyklosti oddělení – noční sestra odepisuje v dokumentaci nepodané opiáty za den, kontrola při propuštění pacienta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830A0D4-EAC0-46F2-A953-F311C6064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8"/>
    </mc:Choice>
    <mc:Fallback xmlns="">
      <p:transition spd="slow" advTm="84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41AF875-BA10-4182-A379-B58A2F17C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Likvidace omamn</a:t>
            </a:r>
            <a:r>
              <a:rPr lang="cs-CZ" altLang="cs-CZ">
                <a:solidFill>
                  <a:srgbClr val="FF0000"/>
                </a:solidFill>
              </a:rPr>
              <a:t>é</a:t>
            </a: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 l</a:t>
            </a:r>
            <a:r>
              <a:rPr lang="cs-CZ" altLang="cs-CZ">
                <a:solidFill>
                  <a:srgbClr val="FF0000"/>
                </a:solidFill>
              </a:rPr>
              <a:t>á</a:t>
            </a: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tky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19F08F3-1E27-48CD-9E7F-ED070E8F7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b="1">
                <a:solidFill>
                  <a:srgbClr val="FF0000"/>
                </a:solidFill>
                <a:latin typeface="Arial" panose="020B0604020202020204" pitchFamily="34" charset="0"/>
              </a:rPr>
              <a:t>Pokud jsou mají opiáty prošlou exspiraci - protokol o likvidaci</a:t>
            </a: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 omamné látky – 2x</a:t>
            </a:r>
          </a:p>
          <a:p>
            <a:pPr lvl="1"/>
            <a:r>
              <a:rPr lang="cs-CZ" altLang="cs-CZ">
                <a:latin typeface="Arial" panose="020B0604020202020204" pitchFamily="34" charset="0"/>
              </a:rPr>
              <a:t>název léku, množství, číslo šarže, exspirace</a:t>
            </a:r>
          </a:p>
          <a:p>
            <a:pPr lvl="1"/>
            <a:r>
              <a:rPr lang="cs-CZ" altLang="cs-CZ">
                <a:latin typeface="Arial" panose="020B0604020202020204" pitchFamily="34" charset="0"/>
              </a:rPr>
              <a:t>důvod likvidace</a:t>
            </a:r>
          </a:p>
          <a:p>
            <a:pPr lvl="1"/>
            <a:r>
              <a:rPr lang="cs-CZ" altLang="cs-CZ">
                <a:latin typeface="Arial" panose="020B0604020202020204" pitchFamily="34" charset="0"/>
              </a:rPr>
              <a:t>OJ, podpisy likvidujících a pověřených osob, datum</a:t>
            </a:r>
          </a:p>
          <a:p>
            <a:r>
              <a:rPr lang="cs-CZ" altLang="cs-CZ" sz="2800">
                <a:latin typeface="Arial" panose="020B0604020202020204" pitchFamily="34" charset="0"/>
              </a:rPr>
              <a:t>likvidace před </a:t>
            </a:r>
            <a:r>
              <a:rPr lang="cs-CZ" altLang="cs-CZ" sz="2800" b="1">
                <a:latin typeface="Arial" panose="020B0604020202020204" pitchFamily="34" charset="0"/>
              </a:rPr>
              <a:t>svědky</a:t>
            </a:r>
            <a:r>
              <a:rPr lang="cs-CZ" altLang="cs-CZ" sz="2800">
                <a:latin typeface="Arial" panose="020B0604020202020204" pitchFamily="34" charset="0"/>
              </a:rPr>
              <a:t> x odeslání zpět do </a:t>
            </a:r>
            <a:r>
              <a:rPr lang="cs-CZ" altLang="cs-CZ" sz="2800" b="1">
                <a:latin typeface="Arial" panose="020B0604020202020204" pitchFamily="34" charset="0"/>
              </a:rPr>
              <a:t>centrální lékárny – likvidace</a:t>
            </a:r>
          </a:p>
          <a:p>
            <a:pPr lvl="1"/>
            <a:endParaRPr lang="cs-CZ" altLang="cs-CZ" b="1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24B199-9174-4C2E-9C64-356DFD881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9"/>
    </mc:Choice>
    <mc:Fallback xmlns="">
      <p:transition spd="slow" advTm="1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698C38D0-06B1-4FA5-A420-9C60DDFBE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Likvidace omamné látky</a:t>
            </a:r>
          </a:p>
        </p:txBody>
      </p:sp>
      <p:sp>
        <p:nvSpPr>
          <p:cNvPr id="24579" name="Zástupný symbol pro obsah 4">
            <a:extLst>
              <a:ext uri="{FF2B5EF4-FFF2-40B4-BE49-F238E27FC236}">
                <a16:creationId xmlns:a16="http://schemas.microsoft.com/office/drawing/2014/main" id="{2A5B91D7-BDF8-4216-9EF8-AFE231CC13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b="1">
                <a:solidFill>
                  <a:srgbClr val="FF0000"/>
                </a:solidFill>
                <a:latin typeface="Arial" panose="020B0604020202020204" pitchFamily="34" charset="0"/>
              </a:rPr>
              <a:t>Jiné důvody likvidace</a:t>
            </a:r>
          </a:p>
          <a:p>
            <a:pPr lvl="1"/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neaplikován celý obsah, poškozený obal, rozlití, odmítnutí pacientem</a:t>
            </a:r>
          </a:p>
          <a:p>
            <a:pPr lvl="1"/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Likvidace odsátím do buničité vaty před svědkem, vložení do klinik boxu - spalovna</a:t>
            </a:r>
          </a:p>
          <a:p>
            <a:pPr lvl="1"/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Zápis do dokumentace pacienta – důvod nepodání – podpis sestra a lékař (svědek), případně dvě sestry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B820C6-7AD9-4B5C-A3FB-5CDB4F677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9"/>
    </mc:Choice>
    <mc:Fallback xmlns="">
      <p:transition spd="slow" advTm="2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C7A1592-BE31-4BB4-A43D-3B0DFEDA9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0000"/>
                </a:solidFill>
              </a:rPr>
              <a:t>Samostudium, cvičení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6676D3B-73C3-466B-B265-1996D5312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153400" cy="5334000"/>
          </a:xfrm>
        </p:spPr>
        <p:txBody>
          <a:bodyPr/>
          <a:lstStyle/>
          <a:p>
            <a:pPr>
              <a:defRPr/>
            </a:pPr>
            <a:r>
              <a:rPr lang="cs-CZ" altLang="cs-CZ" sz="2800" dirty="0"/>
              <a:t>Národní ošetřovatelský postup – Role NLZP při zacházení s léčivými přípravky, MZ ČR</a:t>
            </a:r>
          </a:p>
          <a:p>
            <a:pPr>
              <a:defRPr/>
            </a:pPr>
            <a:endParaRPr lang="cs-CZ" altLang="cs-CZ" sz="2800" dirty="0"/>
          </a:p>
          <a:p>
            <a:pPr>
              <a:defRPr/>
            </a:pPr>
            <a:r>
              <a:rPr lang="cs-CZ" altLang="cs-CZ" sz="2800" dirty="0"/>
              <a:t>Ošetřovatelské postupy v péči o nemocné III, </a:t>
            </a:r>
            <a:r>
              <a:rPr lang="cs-CZ" altLang="cs-CZ" sz="2800" dirty="0" err="1"/>
              <a:t>Vytejčková</a:t>
            </a:r>
            <a:r>
              <a:rPr lang="cs-CZ" altLang="cs-CZ" sz="2800" dirty="0"/>
              <a:t> a kol., 2015</a:t>
            </a:r>
          </a:p>
          <a:p>
            <a:pPr>
              <a:defRPr/>
            </a:pPr>
            <a:r>
              <a:rPr lang="cs-CZ" altLang="cs-CZ" sz="2800" dirty="0"/>
              <a:t>Ošetřovatelské postupy pro zdravotnické záchranáře I, Veverková a kol, 2019</a:t>
            </a:r>
          </a:p>
          <a:p>
            <a:pPr>
              <a:defRPr/>
            </a:pPr>
            <a:r>
              <a:rPr lang="cs-CZ" altLang="cs-CZ" sz="2800" dirty="0"/>
              <a:t>Základy ošetřovatelství a ošetřovatelských postupů pro zdravotnické záchranáře, </a:t>
            </a:r>
            <a:r>
              <a:rPr lang="cs-CZ" altLang="cs-CZ" sz="2800" dirty="0" err="1"/>
              <a:t>Dingová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Šliková</a:t>
            </a:r>
            <a:r>
              <a:rPr lang="cs-CZ" altLang="cs-CZ" sz="2800" dirty="0"/>
              <a:t>, 2018</a:t>
            </a:r>
          </a:p>
          <a:p>
            <a:pPr marL="0" indent="0">
              <a:buFontTx/>
              <a:buNone/>
              <a:defRPr/>
            </a:pPr>
            <a:endParaRPr lang="cs-CZ" altLang="cs-CZ" dirty="0"/>
          </a:p>
          <a:p>
            <a:pPr marL="0" indent="0">
              <a:buFontTx/>
              <a:buNone/>
              <a:defRPr/>
            </a:pPr>
            <a:endParaRPr lang="cs-CZ" altLang="cs-CZ" b="1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53D4FD-514A-458F-9A1E-BE7547EF3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6"/>
    </mc:Choice>
    <mc:Fallback xmlns="">
      <p:transition spd="slow" advTm="4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92" y="1979953"/>
            <a:ext cx="71202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cs-CZ" altLang="cs-CZ" sz="14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lang="cs-CZ" altLang="cs-CZ" sz="1400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lang="cs-CZ" altLang="cs-CZ" sz="14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lang="cs-CZ" altLang="cs-CZ" sz="14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lang="cs-CZ" altLang="cs-CZ" sz="1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/4.0/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altLang="cs-CZ" sz="1400" b="0" dirty="0"/>
          </a:p>
          <a:p>
            <a:pPr defTabSz="685800"/>
            <a:endParaRPr lang="cs-CZ" altLang="cs-CZ" sz="1350" b="0" dirty="0">
              <a:latin typeface="Arial" panose="020B0604020202020204" pitchFamily="34" charset="0"/>
            </a:endParaRPr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3" y="2705903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1" y="501800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8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035424" y="1182126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lang="cs-CZ" altLang="cs-CZ" sz="13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sz="18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5" y="3886200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BC21FA6E-064E-EE56-C3E9-DB1025567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Typy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25658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Somatická</a:t>
            </a:r>
            <a:r>
              <a:rPr lang="cs-CZ" b="1" dirty="0"/>
              <a:t> </a:t>
            </a:r>
            <a:r>
              <a:rPr lang="cs-CZ" dirty="0"/>
              <a:t>– povrchová vychází z kůže, hluboká z kostí </a:t>
            </a:r>
          </a:p>
          <a:p>
            <a:r>
              <a:rPr lang="cs-CZ" b="1" dirty="0">
                <a:solidFill>
                  <a:srgbClr val="FF0000"/>
                </a:solidFill>
              </a:rPr>
              <a:t>Viscerální</a:t>
            </a:r>
            <a:r>
              <a:rPr lang="cs-CZ" dirty="0"/>
              <a:t> – útrobní bolest, vychází z orgánů dutiny břišní a hrudní (spazmy hl. svaloviny střev, záněty, ischemie)</a:t>
            </a:r>
          </a:p>
          <a:p>
            <a:pPr lvl="1"/>
            <a:r>
              <a:rPr lang="cs-CZ" dirty="0"/>
              <a:t>hůře lokalizovatelná (pro málo receptorů v útrobách), často se vyskytuje jako </a:t>
            </a:r>
            <a:r>
              <a:rPr lang="cs-CZ" b="1" dirty="0"/>
              <a:t>přenesená bolest </a:t>
            </a:r>
            <a:r>
              <a:rPr lang="cs-CZ" dirty="0"/>
              <a:t>(do povrchových i hlubokých struktur, zásobených ze stejného míšního segmentu).</a:t>
            </a:r>
          </a:p>
          <a:p>
            <a:pPr lvl="1"/>
            <a:r>
              <a:rPr lang="cs-CZ" dirty="0"/>
              <a:t>Bývá spojena s vegetativními příznaky a nauzeou.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B63D602-2F92-4067-8369-096FA1CB3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5"/>
    </mc:Choice>
    <mc:Fallback xmlns="">
      <p:transition spd="slow" advTm="47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6200" y="228600"/>
            <a:ext cx="8229600" cy="76470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Typy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219200"/>
            <a:ext cx="8784976" cy="5638800"/>
          </a:xfrm>
        </p:spPr>
        <p:txBody>
          <a:bodyPr>
            <a:normAutofit fontScale="92500"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Bolest psychogenní </a:t>
            </a:r>
          </a:p>
          <a:p>
            <a:pPr lvl="1"/>
            <a:r>
              <a:rPr lang="cs-CZ" sz="2000" dirty="0"/>
              <a:t>nevzniká na periferních </a:t>
            </a:r>
            <a:r>
              <a:rPr lang="cs-CZ" sz="2000" dirty="0" err="1"/>
              <a:t>nociceptorech</a:t>
            </a:r>
            <a:r>
              <a:rPr lang="cs-CZ" sz="2000" dirty="0"/>
              <a:t>, ale v CNS (limbický systém), </a:t>
            </a:r>
            <a:r>
              <a:rPr lang="cs-CZ" sz="2000" u="sng" dirty="0"/>
              <a:t>výskyt u psychicky nemocných lidí </a:t>
            </a:r>
            <a:r>
              <a:rPr lang="cs-CZ" sz="2000" dirty="0"/>
              <a:t>(deprese, schizofrenie), velmi silná, psychologický koncept léčení bolesti (relaxace, hypnoterapie, kognitivně-behaviorální terapie)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>
                <a:solidFill>
                  <a:srgbClr val="FF0000"/>
                </a:solidFill>
              </a:rPr>
              <a:t>Bolest neuropatická </a:t>
            </a:r>
            <a:r>
              <a:rPr lang="cs-CZ" sz="2400" dirty="0"/>
              <a:t>– nevyžaduje aktivaci  </a:t>
            </a:r>
            <a:r>
              <a:rPr lang="cs-CZ" sz="2400" dirty="0" err="1"/>
              <a:t>nociceptorů</a:t>
            </a:r>
            <a:r>
              <a:rPr lang="cs-CZ" sz="2400" dirty="0"/>
              <a:t> </a:t>
            </a:r>
          </a:p>
          <a:p>
            <a:r>
              <a:rPr lang="cs-CZ" sz="2400" u="sng" dirty="0"/>
              <a:t>Periferní typ:</a:t>
            </a:r>
            <a:r>
              <a:rPr lang="cs-CZ" sz="2400" dirty="0"/>
              <a:t> př. dysfunkce nebo léze periferního nervového systému – př. DM, neuralgie trigeminu, fantomová bolest (podněty, které jsou v CNS interpretovány jako bolest chybějící části těla)</a:t>
            </a:r>
          </a:p>
          <a:p>
            <a:r>
              <a:rPr lang="cs-CZ" sz="2400" u="sng" dirty="0"/>
              <a:t>Centrální neurogenní b. </a:t>
            </a:r>
            <a:r>
              <a:rPr lang="cs-CZ" sz="2400" dirty="0"/>
              <a:t>– léze CNS (CMP, Parkinsonova ch., RS)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>
                <a:solidFill>
                  <a:srgbClr val="FF0000"/>
                </a:solidFill>
              </a:rPr>
              <a:t>Bolest procedurální</a:t>
            </a:r>
            <a:r>
              <a:rPr lang="cs-CZ" sz="2400" b="1" dirty="0"/>
              <a:t> </a:t>
            </a:r>
            <a:r>
              <a:rPr lang="cs-CZ" sz="2400" dirty="0"/>
              <a:t>– bolestivé výkony (injekce, punkce, převazy ran)</a:t>
            </a:r>
          </a:p>
          <a:p>
            <a:endParaRPr lang="cs-CZ" sz="2400" dirty="0"/>
          </a:p>
          <a:p>
            <a:r>
              <a:rPr lang="cs-CZ" sz="2400" b="1" dirty="0">
                <a:solidFill>
                  <a:srgbClr val="FF0000"/>
                </a:solidFill>
              </a:rPr>
              <a:t>Průlomová bolest </a:t>
            </a:r>
            <a:r>
              <a:rPr lang="cs-CZ" sz="2400" dirty="0"/>
              <a:t>– náhlá akutně vzniklá bolest vysoké intenzity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AA0ECA7-1E14-450B-9921-381CFEFDC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94"/>
    </mc:Choice>
    <mc:Fallback xmlns="">
      <p:transition spd="slow" advTm="108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Význam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b="1" dirty="0"/>
              <a:t>Signální </a:t>
            </a:r>
            <a:r>
              <a:rPr lang="cs-CZ" dirty="0"/>
              <a:t>– akutní bolest je signál „že se něco děje“, </a:t>
            </a:r>
            <a:r>
              <a:rPr lang="cs-CZ" u="sng" dirty="0"/>
              <a:t>účelná</a:t>
            </a:r>
            <a:r>
              <a:rPr lang="cs-CZ" dirty="0"/>
              <a:t> – má ochranný charakter (jako např. horečka)</a:t>
            </a:r>
          </a:p>
          <a:p>
            <a:r>
              <a:rPr lang="cs-CZ" b="1" dirty="0" err="1"/>
              <a:t>Patognomický</a:t>
            </a:r>
            <a:r>
              <a:rPr lang="cs-CZ" dirty="0"/>
              <a:t> – bolest chronická = nemoc sama o sobě (je předmětem diagnostiky a léčby </a:t>
            </a:r>
            <a:r>
              <a:rPr lang="cs-CZ" dirty="0" err="1"/>
              <a:t>algeziologie</a:t>
            </a:r>
            <a:r>
              <a:rPr lang="cs-CZ" dirty="0"/>
              <a:t>), př. </a:t>
            </a:r>
            <a:r>
              <a:rPr lang="cs-CZ" dirty="0" err="1"/>
              <a:t>muskuloskeletární</a:t>
            </a:r>
            <a:r>
              <a:rPr lang="cs-CZ" dirty="0"/>
              <a:t> bolesti, nádorové bolesti…</a:t>
            </a:r>
            <a:endParaRPr lang="cs-CZ" i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50D5966-D713-4104-970C-BA9694F3C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6"/>
    </mc:Choice>
    <mc:Fallback xmlns="">
      <p:transition spd="slow" advTm="4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Bolest z hlediska průběhu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524000"/>
            <a:ext cx="8856984" cy="5334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Bolest akutní </a:t>
            </a:r>
          </a:p>
          <a:p>
            <a:r>
              <a:rPr lang="cs-CZ" sz="2400" dirty="0"/>
              <a:t>trvá hodiny /dny, účelná, ostrá, dobře se lokalizuje 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pooperační  b.</a:t>
            </a:r>
            <a:r>
              <a:rPr lang="cs-CZ" sz="2400" b="1" dirty="0"/>
              <a:t> </a:t>
            </a:r>
            <a:r>
              <a:rPr lang="cs-CZ" sz="2400" dirty="0"/>
              <a:t>– preventivní analgezie (prevence chronické pooperační b.), rozvoj metod léčby pooperační b. (důležité důkladné vyšetření každé pooperační bolesti  - </a:t>
            </a:r>
            <a:r>
              <a:rPr lang="cs-CZ" sz="2400" dirty="0" err="1"/>
              <a:t>dif</a:t>
            </a:r>
            <a:r>
              <a:rPr lang="cs-CZ" sz="2400" dirty="0"/>
              <a:t>. dg. trombózy, IM, embolie)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poúrazová b.</a:t>
            </a:r>
            <a:r>
              <a:rPr lang="cs-CZ" sz="2400" b="1" dirty="0"/>
              <a:t> </a:t>
            </a:r>
            <a:r>
              <a:rPr lang="cs-CZ" sz="2400" dirty="0"/>
              <a:t>– krutá bolest může způsobit i šokový stav např. u popálenin x omrzlin…)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4B7C9F5-3D0A-4BCE-9A07-E2893799B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9"/>
    </mc:Choice>
    <mc:Fallback xmlns="">
      <p:transition spd="slow" advTm="4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9E35D1-D435-4463-B230-BC421AD7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rgbClr val="FF0000"/>
                </a:solidFill>
              </a:rPr>
              <a:t>Reakce organismu na akutní bolest 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FD003A-2BEB-4350-96E3-95C126282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reakce dýchacího sytému </a:t>
            </a:r>
            <a:r>
              <a:rPr lang="cs-CZ" dirty="0"/>
              <a:t>(neschopnost se zhluboka nadechnout x zakašlat – retence sekretů – pooperační zánět plic)</a:t>
            </a:r>
          </a:p>
          <a:p>
            <a:r>
              <a:rPr lang="cs-CZ" b="1" dirty="0"/>
              <a:t>změněné nároky na činnost srdce </a:t>
            </a:r>
            <a:r>
              <a:rPr lang="cs-CZ" dirty="0"/>
              <a:t>(tachykardie, hypertenze, riziko ischemie a IM), </a:t>
            </a:r>
          </a:p>
          <a:p>
            <a:r>
              <a:rPr lang="cs-CZ" b="1" dirty="0"/>
              <a:t>omezení hybnosti pro bolest </a:t>
            </a:r>
            <a:r>
              <a:rPr lang="cs-CZ" dirty="0"/>
              <a:t>(riziko trombózy na DK)</a:t>
            </a:r>
          </a:p>
          <a:p>
            <a:r>
              <a:rPr lang="cs-CZ" dirty="0"/>
              <a:t>hyperglykémie, zvracení, potíže s močením, agresivita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2BBD5AD-36A2-49BB-BD5C-23FEBBA98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30"/>
    </mc:Choice>
    <mc:Fallback xmlns="">
      <p:transition spd="slow" advTm="5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Bolest z hlediska průběhu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8712968" cy="54726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Bolest chronická</a:t>
            </a:r>
          </a:p>
          <a:p>
            <a:r>
              <a:rPr lang="cs-CZ" sz="2400" dirty="0" err="1"/>
              <a:t>obv</a:t>
            </a:r>
            <a:r>
              <a:rPr lang="cs-CZ" sz="2400" dirty="0"/>
              <a:t>. trvající déle než </a:t>
            </a:r>
            <a:r>
              <a:rPr lang="cs-CZ" sz="2400" b="1" dirty="0"/>
              <a:t>3-6 měsíců </a:t>
            </a:r>
            <a:r>
              <a:rPr lang="cs-CZ" sz="2400" dirty="0"/>
              <a:t>(trvalá x často se opakující), pomalejší nástup, tupá, difúzní</a:t>
            </a:r>
          </a:p>
          <a:p>
            <a:r>
              <a:rPr lang="cs-CZ" sz="2400" dirty="0"/>
              <a:t>Př. </a:t>
            </a:r>
            <a:r>
              <a:rPr lang="cs-CZ" sz="2400" dirty="0" err="1"/>
              <a:t>vertebrogenní</a:t>
            </a:r>
            <a:r>
              <a:rPr lang="cs-CZ" sz="2400" dirty="0"/>
              <a:t> (bolesti dolních zad), pooperační bolesti zad (operace páteře), bolesti hlavy…</a:t>
            </a:r>
          </a:p>
          <a:p>
            <a:r>
              <a:rPr lang="cs-CZ" sz="2400" dirty="0"/>
              <a:t>Nevědomé bolestivé chování (grimasy, vzdychání, pláč, kulhání, úlevové polohy, časté nákupy léků, časté návštěvy lékaře…)</a:t>
            </a:r>
          </a:p>
          <a:p>
            <a:r>
              <a:rPr lang="cs-CZ" sz="2400" dirty="0"/>
              <a:t>Způsobuje změny životního stylu, poruchy spánku, změny osobnosti, ztráta zaměstnání, deprese, sociální izolace, riziko </a:t>
            </a:r>
            <a:r>
              <a:rPr lang="cs-CZ" sz="2400" dirty="0" err="1"/>
              <a:t>suicidia</a:t>
            </a:r>
            <a:r>
              <a:rPr lang="cs-CZ" sz="2400" dirty="0"/>
              <a:t>, zácpa, …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ECCA0A-A0E6-4BC1-A739-D92978A13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75"/>
    </mc:Choice>
    <mc:Fallback xmlns="">
      <p:transition spd="slow" advTm="5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yringe1">
  <a:themeElements>
    <a:clrScheme name="Syringe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yringe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yring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ringe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ringe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ringe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ringe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ringe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ringe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D07047924192409347920721BA0C83" ma:contentTypeVersion="18" ma:contentTypeDescription="Vytvoří nový dokument" ma:contentTypeScope="" ma:versionID="1cc172c4905cd211df9c5f37b39a411a">
  <xsd:schema xmlns:xsd="http://www.w3.org/2001/XMLSchema" xmlns:xs="http://www.w3.org/2001/XMLSchema" xmlns:p="http://schemas.microsoft.com/office/2006/metadata/properties" xmlns:ns2="7060cab9-5095-47ed-a76a-1f0d3c7a7694" xmlns:ns3="6be24a01-f8f5-4325-92e3-75107242662d" targetNamespace="http://schemas.microsoft.com/office/2006/metadata/properties" ma:root="true" ma:fieldsID="e259a79069c4b9770702306d6cf83940" ns2:_="" ns3:_="">
    <xsd:import namespace="7060cab9-5095-47ed-a76a-1f0d3c7a7694"/>
    <xsd:import namespace="6be24a01-f8f5-4325-92e3-75107242662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0cab9-5095-47ed-a76a-1f0d3c7a769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871d213-7bde-4c93-91ca-0a81f4019c6a}" ma:internalName="TaxCatchAll" ma:showField="CatchAllData" ma:web="7060cab9-5095-47ed-a76a-1f0d3c7a76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24a01-f8f5-4325-92e3-751072426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DDB82A-A03E-46F3-9C0C-817AD6CA56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0cab9-5095-47ed-a76a-1f0d3c7a7694"/>
    <ds:schemaRef ds:uri="6be24a01-f8f5-4325-92e3-7510724266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30243F-18BF-42A1-814E-A651D7B67536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3.xml><?xml version="1.0" encoding="utf-8"?>
<ds:datastoreItem xmlns:ds="http://schemas.openxmlformats.org/officeDocument/2006/customXml" ds:itemID="{024E47CA-B181-4DE2-BDC7-61E49E881E78}"/>
</file>

<file path=customXml/itemProps4.xml><?xml version="1.0" encoding="utf-8"?>
<ds:datastoreItem xmlns:ds="http://schemas.openxmlformats.org/officeDocument/2006/customXml" ds:itemID="{C2DA8C94-768B-40AF-8C80-06B3F9C4A0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Syringe1</Template>
  <TotalTime>4427</TotalTime>
  <Words>2065</Words>
  <Application>Microsoft Office PowerPoint</Application>
  <PresentationFormat>Předvádění na obrazovce (4:3)</PresentationFormat>
  <Paragraphs>225</Paragraphs>
  <Slides>39</Slides>
  <Notes>0</Notes>
  <HiddenSlides>0</HiddenSlides>
  <MMClips>36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</vt:lpstr>
      <vt:lpstr>Times New Roman</vt:lpstr>
      <vt:lpstr>Trebuchet MS</vt:lpstr>
      <vt:lpstr>Wingdings</vt:lpstr>
      <vt:lpstr>Syringe1</vt:lpstr>
      <vt:lpstr>Prezentace aplikace PowerPoint</vt:lpstr>
      <vt:lpstr>Fyziologie bolesti</vt:lpstr>
      <vt:lpstr>Terminologie</vt:lpstr>
      <vt:lpstr>Typy bolesti</vt:lpstr>
      <vt:lpstr>Typy bolesti</vt:lpstr>
      <vt:lpstr>Význam bolesti</vt:lpstr>
      <vt:lpstr>Bolest z hlediska průběhu</vt:lpstr>
      <vt:lpstr>Reakce organismu na akutní bolest </vt:lpstr>
      <vt:lpstr>Bolest z hlediska průběhu</vt:lpstr>
      <vt:lpstr>Reakce organismu na bolest</vt:lpstr>
      <vt:lpstr>Hodnocení bolesti</vt:lpstr>
      <vt:lpstr>Hodnocení bolesti</vt:lpstr>
      <vt:lpstr>Vizuální a numerická analog. škála bolesti</vt:lpstr>
      <vt:lpstr>Hodnocení bolesti u dětí</vt:lpstr>
      <vt:lpstr>Hodnocení bolesti</vt:lpstr>
      <vt:lpstr>Prezentace aplikace PowerPoint</vt:lpstr>
      <vt:lpstr>Léčba bolesti</vt:lpstr>
      <vt:lpstr>Zásady ošetřovatelské péče </vt:lpstr>
      <vt:lpstr>Léčba opiáty</vt:lpstr>
      <vt:lpstr>Opioidní analgetika - anodyna</vt:lpstr>
      <vt:lpstr>Opiáty </vt:lpstr>
      <vt:lpstr>Opioidní analgetika</vt:lpstr>
      <vt:lpstr>Léčba průlomové bolesti</vt:lpstr>
      <vt:lpstr>Prezentace aplikace PowerPoint</vt:lpstr>
      <vt:lpstr>Prezentace aplikace PowerPoint</vt:lpstr>
      <vt:lpstr>Nežádoucí účinky</vt:lpstr>
      <vt:lpstr>Nežádoucí účinky</vt:lpstr>
      <vt:lpstr>Objednávání opiátů</vt:lpstr>
      <vt:lpstr>Prezentace aplikace PowerPoint</vt:lpstr>
      <vt:lpstr>Uložení opiátů</vt:lpstr>
      <vt:lpstr>Manipulace, aplikace omamné látky</vt:lpstr>
      <vt:lpstr>Záznam o podávání opiátů</vt:lpstr>
      <vt:lpstr>Záznam o podávání opiátů</vt:lpstr>
      <vt:lpstr>Záznam o podání do zdravotnické dokumentace</vt:lpstr>
      <vt:lpstr>Likvidace omamné látky</vt:lpstr>
      <vt:lpstr>Likvidace omamné látky</vt:lpstr>
      <vt:lpstr>Samostudium, cvičení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Holubova Marie</dc:creator>
  <cp:lastModifiedBy>Horakova Denisa</cp:lastModifiedBy>
  <cp:revision>256</cp:revision>
  <cp:lastPrinted>1601-01-01T00:00:00Z</cp:lastPrinted>
  <dcterms:created xsi:type="dcterms:W3CDTF">1601-01-01T00:00:00Z</dcterms:created>
  <dcterms:modified xsi:type="dcterms:W3CDTF">2024-07-15T09:50:57Z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0x010100B8D07047924192409347920721BA0C83</vt:lpwstr>
  </property>
  <property fmtid="{D5CDD505-2E9C-101B-9397-08002B2CF9AE}" pid="4" name="_dlc_DocIdItemGuid">
    <vt:lpwstr>074ec74d-6750-4245-a492-73fcd414ec7f</vt:lpwstr>
  </property>
  <property fmtid="{D5CDD505-2E9C-101B-9397-08002B2CF9AE}" pid="5" name="MediaServiceImageTags">
    <vt:lpwstr/>
  </property>
</Properties>
</file>