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7"/>
  </p:notesMasterIdLst>
  <p:sldIdLst>
    <p:sldId id="360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8" r:id="rId16"/>
    <p:sldId id="299" r:id="rId17"/>
    <p:sldId id="340" r:id="rId18"/>
    <p:sldId id="341" r:id="rId19"/>
    <p:sldId id="301" r:id="rId20"/>
    <p:sldId id="342" r:id="rId21"/>
    <p:sldId id="343" r:id="rId22"/>
    <p:sldId id="344" r:id="rId23"/>
    <p:sldId id="305" r:id="rId24"/>
    <p:sldId id="306" r:id="rId25"/>
    <p:sldId id="308" r:id="rId26"/>
    <p:sldId id="345" r:id="rId27"/>
    <p:sldId id="346" r:id="rId28"/>
    <p:sldId id="347" r:id="rId29"/>
    <p:sldId id="348" r:id="rId30"/>
    <p:sldId id="315" r:id="rId31"/>
    <p:sldId id="317" r:id="rId32"/>
    <p:sldId id="318" r:id="rId33"/>
    <p:sldId id="319" r:id="rId34"/>
    <p:sldId id="320" r:id="rId35"/>
    <p:sldId id="321" r:id="rId36"/>
    <p:sldId id="350" r:id="rId37"/>
    <p:sldId id="351" r:id="rId38"/>
    <p:sldId id="352" r:id="rId39"/>
    <p:sldId id="353" r:id="rId40"/>
    <p:sldId id="354" r:id="rId41"/>
    <p:sldId id="329" r:id="rId42"/>
    <p:sldId id="355" r:id="rId43"/>
    <p:sldId id="331" r:id="rId44"/>
    <p:sldId id="356" r:id="rId45"/>
    <p:sldId id="357" r:id="rId46"/>
    <p:sldId id="358" r:id="rId47"/>
    <p:sldId id="359" r:id="rId48"/>
    <p:sldId id="334" r:id="rId49"/>
    <p:sldId id="335" r:id="rId50"/>
    <p:sldId id="337" r:id="rId51"/>
    <p:sldId id="338" r:id="rId52"/>
    <p:sldId id="336" r:id="rId53"/>
    <p:sldId id="339" r:id="rId54"/>
    <p:sldId id="256" r:id="rId55"/>
    <p:sldId id="361" r:id="rId56"/>
  </p:sldIdLst>
  <p:sldSz cx="9144000" cy="6858000" type="screen4x3"/>
  <p:notesSz cx="6669088" cy="99282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072"/>
    <a:srgbClr val="FF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9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9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98297A-B952-4FDF-AD77-640F926352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D4B74E0-871E-4BC5-825B-E4BB32C74C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975AAE3-923D-4AAD-AFC8-3667A05DF043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717EF03C-3742-4552-A2A0-238349BA6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22D799AF-9CFF-46FE-933A-4B00CBDFB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92E19B-7B74-48FE-88CE-B9BAC203E3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6F095E-7895-4D62-8AD4-EDDD21B97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F637C0-09D1-4FEA-933C-B412B5B2BA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867728-291F-44E2-A1F4-CDCA2A6E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78D7D-566E-4AF4-895E-445CAD6B7580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0ADA12-DC40-4CDD-8EDF-D34D2833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0F7274-4726-4003-A61B-86AD3EBB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83C1D-4A60-4391-90FA-509C0BF70F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57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81C740-972F-40FA-BF72-2BACFDE5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B05D-B7C4-4BDB-9614-DAF11296ACA5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3580A5-2EC0-42CD-BD0B-EC9941090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B21F61-34A4-4588-B8DB-30863DEB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2A5B0-C37A-46D5-8E64-EF30F2E00D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749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0E9528-6ED3-4E8C-A976-9CB30C8D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CC7BC-DCF9-4C0D-8B60-3194545600B2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302659-4ED7-487D-A296-6B3590DC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D57734-B4C7-41BC-B1AC-03EDAAFC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D30C3-71A3-44F5-B0EF-1CAA5C93C9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231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071570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286412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B4A9F2-7AC9-489F-A70D-4D51F5FC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7C1AE-94AD-4D2C-88AF-30EA58E7FABD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873C1D-9AA4-4A10-BF0C-D57C8C36D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4C5D0B-7A69-4B8C-8E2E-DCEFEFEF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3A0D7-19AF-4AEC-ACB1-00993D29DF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663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BC0EE4-6633-49D3-A713-67DD3C55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E132-9F3C-46D7-A3EB-2206767F6A50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46849A-D119-4F92-8E23-AB09C60C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D6D8FB-672C-4E78-837C-DCBF54E2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6EDB1-A4CF-4EB3-924E-9261549942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552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665FB1F-51C0-43F3-9E3E-475C0DFE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F708C-2CFD-4551-951C-5A06CCC4E1D7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FC06C5D-9788-46EC-A689-A0216FE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D020A3A-276A-4B4C-9537-90226981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B7C05-3977-4BE0-8DEE-890404C461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302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028FB3BE-151A-43E3-AC33-376C711A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E8756-59CD-4963-B056-3D6D5E451EEB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A504A2BB-A381-45A7-AFF5-D189046A1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410A1F7C-4004-45CE-8325-6D958CEB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CD28F-50CA-4445-A8DF-269FF5B5FB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827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BD192F7-C7FC-45FF-961F-EF45387F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6E983-0A24-43E0-9DDD-18E0261ED83A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0E0746C4-E7FA-41F4-911A-52DBCD4A3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22203592-2748-421A-B01B-946B8DE0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2524E-4302-4BEA-B2C7-0A9A86CE47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957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FE843C1A-D7A3-4EDB-9878-951F50C4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AACEE-A395-4AA2-81D4-1C19304D920D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9AADCA15-CCD4-4DDF-B1D6-B46EA07A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9DA4227D-3D88-45F5-85E1-6CCE5545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F8EC6-15F4-41DF-8B8B-418A240883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910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1582246-2E54-414F-A40C-14C170EC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8C8DF-3590-44BC-A16D-55252B2A46C8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6050C0E-AC71-4A1A-AFCC-98365F4F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4E704DA-F7C8-4F3D-87AC-EAAE4B35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08CAF-1371-4F7C-B635-1060FF23058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283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32FD4A1-3D0B-41B8-9D3B-63801C667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705AF-D1E9-4652-B578-4F1E1FD7AA04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088C99B-12AE-4527-9751-E0D082DD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4BC5AF2-EE85-4756-8516-88D3BCB1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5C5FC-E121-4E30-848A-68C052D3DCF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923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02072"/>
            </a:gs>
            <a:gs pos="60001">
              <a:srgbClr val="FFFFFF"/>
            </a:gs>
            <a:gs pos="86000">
              <a:srgbClr val="FFFFFF"/>
            </a:gs>
            <a:gs pos="100000">
              <a:srgbClr val="FFFFFF"/>
            </a:gs>
          </a:gsLst>
          <a:lin ang="13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EE111AD7-AC87-4974-8392-540F8CF857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9829990D-A6E8-41E8-B5F3-ED85D73F70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F1BD44-3DAA-4791-8E2F-5CD1E0A52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16926E-E251-4AA8-86D2-7F4307757F7B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1566E2-FC27-4F3F-A477-7662348EB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6D87B4-3690-4DD5-9E8F-5EFC462F9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85319E-1235-4AD4-AC0B-35ECA2B617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http://www.google.cz/url?sa=i&amp;rct=j&amp;q=&amp;esrc=s&amp;source=images&amp;cd=&amp;cad=rja&amp;uact=8&amp;ved=0ahUKEwiwyqCA_8DPAhXBvhQKHdF-A1AQjRwIBw&amp;url=http%3A%2F%2Fwww.zelenahvezda.cz%2Fzdravotnicke-potreby%2Fcellona-r-1&amp;bvm=bv.134495766,d.d24&amp;psig=AFQjCNHvHpfLovwZ4lTYQgmWF8xwjM0z0g&amp;ust=147566508539643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jX6dXGhvTdAhUK_qQKHehfCoIQjRx6BAgBEAU&amp;url=https://www.lekarnahartmann.cz/produkt/naplast-fixacni-omnifix-elastic&amp;psig=AOvVaw3jftlWsRnb_JMGhKi3zc0d&amp;ust=1538992109349867" TargetMode="Externa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12" Type="http://schemas.openxmlformats.org/officeDocument/2006/relationships/image" Target="../media/image38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google.com/url?sa=i&amp;rct=j&amp;q=&amp;esrc=s&amp;source=images&amp;cd=&amp;cad=rja&amp;uact=8&amp;ved=2ahUKEwip_4yshvTdAhVNCuwKHU51DCUQjRx6BAgBEAU&amp;url=http://www.goldlashes.sk/product/3m-lepiaca-paska-papierova-914m-x-125cm-1821/&amp;psig=AOvVaw3CSsbmzBlGe5xMJcB7CoyJ&amp;ust=1538992050126533" TargetMode="External"/><Relationship Id="rId11" Type="http://schemas.openxmlformats.org/officeDocument/2006/relationships/image" Target="../media/image37.jpg"/><Relationship Id="rId5" Type="http://schemas.openxmlformats.org/officeDocument/2006/relationships/image" Target="../media/image33.jpeg"/><Relationship Id="rId10" Type="http://schemas.openxmlformats.org/officeDocument/2006/relationships/image" Target="../media/image36.jp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g"/><Relationship Id="rId12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0.jpeg"/><Relationship Id="rId11" Type="http://schemas.openxmlformats.org/officeDocument/2006/relationships/image" Target="../media/image45.jpg"/><Relationship Id="rId5" Type="http://schemas.openxmlformats.org/officeDocument/2006/relationships/hyperlink" Target="http://www.harrmed.eu/water.php?pic=./obr/30056.jpg" TargetMode="External"/><Relationship Id="rId10" Type="http://schemas.openxmlformats.org/officeDocument/2006/relationships/image" Target="../media/image44.jp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e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jpg"/><Relationship Id="rId12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4.jpeg"/><Relationship Id="rId11" Type="http://schemas.openxmlformats.org/officeDocument/2006/relationships/image" Target="../media/image79.jpg"/><Relationship Id="rId5" Type="http://schemas.openxmlformats.org/officeDocument/2006/relationships/image" Target="../media/image73.jpeg"/><Relationship Id="rId10" Type="http://schemas.openxmlformats.org/officeDocument/2006/relationships/image" Target="../media/image78.jpg"/><Relationship Id="rId4" Type="http://schemas.openxmlformats.org/officeDocument/2006/relationships/image" Target="../media/image72.jpg"/><Relationship Id="rId9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2.png"/><Relationship Id="rId4" Type="http://schemas.openxmlformats.org/officeDocument/2006/relationships/hyperlink" Target="http://www.airsofthouse.cz/Vojensky-obvaz-original-foto-detail-8054.html" TargetMode="External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jp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87.png"/><Relationship Id="rId5" Type="http://schemas.openxmlformats.org/officeDocument/2006/relationships/image" Target="../media/image86.wmf"/><Relationship Id="rId4" Type="http://schemas.openxmlformats.org/officeDocument/2006/relationships/image" Target="../media/image85.wmf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7.jp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cz/url?sa=i&amp;rct=j&amp;q=&amp;esrc=s&amp;source=images&amp;cd=&amp;cad=rja&amp;uact=8&amp;ved=0ahUKEwjxn-qBg8HPAhWBlRQKHZu9AUEQjRwIBw&amp;url=http://www.zlinskedumy.cz/download/16001-VY_32_INOVACE_03_PRP_13_PR.pptx&amp;bvm=bv.134495766,d.d24&amp;psig=AFQjCNEVE3aVbjy3480XI2fiz2mefQuCNQ&amp;ust=1475666170636526" TargetMode="Externa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wmf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7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06.jpeg"/><Relationship Id="rId11" Type="http://schemas.openxmlformats.org/officeDocument/2006/relationships/image" Target="../media/image2.png"/><Relationship Id="rId5" Type="http://schemas.openxmlformats.org/officeDocument/2006/relationships/hyperlink" Target="http://www.google.cz/url?sa=i&amp;rct=j&amp;q=&amp;esrc=s&amp;source=images&amp;cd=&amp;cad=rja&amp;uact=8&amp;ved=0ahUKEwi3_Y71_8DPAhUCrRQKHcUaANoQjRwIBw&amp;url=http://www.zdravotnicke-potreby-bara.cz/obvazy-a-obinadla-katskup3.php&amp;bvm=bv.134495766,d.d24&amp;psig=AFQjCNHNFMHHQGU-IntxSu6odeyFBXswIw&amp;ust=1475665333746462" TargetMode="External"/><Relationship Id="rId10" Type="http://schemas.openxmlformats.org/officeDocument/2006/relationships/image" Target="../media/image110.jpg"/><Relationship Id="rId4" Type="http://schemas.openxmlformats.org/officeDocument/2006/relationships/image" Target="../media/image105.jpg"/><Relationship Id="rId9" Type="http://schemas.openxmlformats.org/officeDocument/2006/relationships/image" Target="../media/image10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112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ONeEOMgC8A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6.jp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15.png"/><Relationship Id="rId5" Type="http://schemas.openxmlformats.org/officeDocument/2006/relationships/image" Target="../media/image114.jpg"/><Relationship Id="rId10" Type="http://schemas.openxmlformats.org/officeDocument/2006/relationships/image" Target="../media/image2.png"/><Relationship Id="rId4" Type="http://schemas.openxmlformats.org/officeDocument/2006/relationships/image" Target="../media/image113.png"/><Relationship Id="rId9" Type="http://schemas.openxmlformats.org/officeDocument/2006/relationships/hyperlink" Target="https://www.youtube.com/watch?v=tw_W0Y2gwmY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0.jp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19.jp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cz/url?sa=i&amp;rct=j&amp;q=&amp;esrc=s&amp;source=images&amp;cd=&amp;cad=rja&amp;uact=8&amp;ved=0ahUKEwigna-I_sDPAhVMnRQKHf6DBN4QjRwIBw&amp;url=http%3A%2F%2Fwww.axinfo.cz%2Fzdravotnicka_technika%2F%3Fpage_id%3D2364&amp;bvm=bv.134495766,d.d24&amp;psig=AFQjCNEur32w8b5KS0E4g7dhx4aCtjMf8Q&amp;ust=1475664841976141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2.png"/><Relationship Id="rId4" Type="http://schemas.openxmlformats.org/officeDocument/2006/relationships/hyperlink" Target="http://www.google.cz/url?sa=i&amp;rct=j&amp;q=&amp;esrc=s&amp;source=images&amp;cd=&amp;cad=rja&amp;uact=8&amp;ved=&amp;url=http%3A%2F%2Fwww.medico-shop.ch%2Fgipsraumbedarf%2Ffrotte-stretch%2Fsama-elastischer-strickschlauch-faustling.html%3F___store%3Dfr%26___from_store%3Ddefault&amp;psig=AFQjCNHzyD5HIeG0AlRceNDiMnFRLYw3tQ&amp;ust=1475664640502464" TargetMode="Externa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lipart">
            <a:extLst>
              <a:ext uri="{FF2B5EF4-FFF2-40B4-BE49-F238E27FC236}">
                <a16:creationId xmlns:a16="http://schemas.microsoft.com/office/drawing/2014/main" id="{BADC5704-7687-37F9-FEC5-AEDF050E5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EBF2EA58-9A1B-A53C-052E-6C490A6C4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8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1466F17-4C6C-4EA2-955A-86442875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" y="-31750"/>
            <a:ext cx="8715375" cy="1071563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Vlákniny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1FB095E3-0945-4792-95C9-C02E85321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13" y="798513"/>
            <a:ext cx="6985000" cy="5545137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obvazová vata</a:t>
            </a:r>
          </a:p>
          <a:p>
            <a:pPr lvl="1"/>
            <a:r>
              <a:rPr lang="cs-CZ" altLang="cs-CZ"/>
              <a:t>podkládání škrobových obvazů, SF, štětičky</a:t>
            </a:r>
          </a:p>
          <a:p>
            <a:r>
              <a:rPr lang="cs-CZ" altLang="cs-CZ" b="1">
                <a:solidFill>
                  <a:srgbClr val="B02072"/>
                </a:solidFill>
              </a:rPr>
              <a:t>buničitá vata </a:t>
            </a:r>
            <a:endParaRPr lang="cs-CZ" altLang="cs-CZ">
              <a:solidFill>
                <a:srgbClr val="B02072"/>
              </a:solidFill>
            </a:endParaRPr>
          </a:p>
          <a:p>
            <a:pPr lvl="1"/>
            <a:r>
              <a:rPr lang="cs-CZ" altLang="cs-CZ"/>
              <a:t>obinadla k obalování drátěných dlah, čtverce, válečky, kapesníky, hygienické vložky, smotky, plenkové kalhotky</a:t>
            </a:r>
          </a:p>
          <a:p>
            <a:r>
              <a:rPr lang="cs-CZ" altLang="cs-CZ" b="1">
                <a:solidFill>
                  <a:srgbClr val="B02072"/>
                </a:solidFill>
              </a:rPr>
              <a:t>Perlan</a:t>
            </a:r>
          </a:p>
          <a:p>
            <a:pPr lvl="1"/>
            <a:r>
              <a:rPr lang="cs-CZ" altLang="cs-CZ"/>
              <a:t>roušky, podložky, prostěradla, utěrky, žínky</a:t>
            </a:r>
          </a:p>
          <a:p>
            <a:endParaRPr lang="cs-CZ" altLang="cs-CZ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8047ED77-18BE-4F5C-9B70-2DFA5F52A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8" b="7610"/>
          <a:stretch>
            <a:fillRect/>
          </a:stretch>
        </p:blipFill>
        <p:spPr bwMode="auto">
          <a:xfrm>
            <a:off x="7043738" y="0"/>
            <a:ext cx="21240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1">
            <a:extLst>
              <a:ext uri="{FF2B5EF4-FFF2-40B4-BE49-F238E27FC236}">
                <a16:creationId xmlns:a16="http://schemas.microsoft.com/office/drawing/2014/main" id="{F0938DA4-C9DA-4891-8EB2-6610F28B0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10101" r="5278"/>
          <a:stretch>
            <a:fillRect/>
          </a:stretch>
        </p:blipFill>
        <p:spPr bwMode="auto">
          <a:xfrm>
            <a:off x="7205663" y="1722438"/>
            <a:ext cx="180022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rázek 2">
            <a:extLst>
              <a:ext uri="{FF2B5EF4-FFF2-40B4-BE49-F238E27FC236}">
                <a16:creationId xmlns:a16="http://schemas.microsoft.com/office/drawing/2014/main" id="{463DD04E-7E38-4F6D-850E-DBFCEFB82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5340350"/>
            <a:ext cx="284797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Obrázek 3">
            <a:extLst>
              <a:ext uri="{FF2B5EF4-FFF2-40B4-BE49-F238E27FC236}">
                <a16:creationId xmlns:a16="http://schemas.microsoft.com/office/drawing/2014/main" id="{F24265EE-19FA-4B0C-B308-FD5261B57B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3336925"/>
            <a:ext cx="22621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Obrázek 4">
            <a:extLst>
              <a:ext uri="{FF2B5EF4-FFF2-40B4-BE49-F238E27FC236}">
                <a16:creationId xmlns:a16="http://schemas.microsoft.com/office/drawing/2014/main" id="{8ACB3C20-3FEC-452F-81C3-3B5FBF588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337175"/>
            <a:ext cx="20288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0ADA8C6-DCD4-40EC-B10E-FA35340F1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19"/>
    </mc:Choice>
    <mc:Fallback xmlns="">
      <p:transition spd="slow" advTm="9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852A3A1-5746-44C3-8833-C219F90B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0"/>
            <a:ext cx="8642350" cy="1143000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Impregnované obvazové materiály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E05D2DE-D925-4A88-B98B-5436877A2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981075"/>
            <a:ext cx="7416800" cy="5876925"/>
          </a:xfrm>
        </p:spPr>
        <p:txBody>
          <a:bodyPr/>
          <a:lstStyle/>
          <a:p>
            <a:pPr>
              <a:defRPr/>
            </a:pPr>
            <a:r>
              <a:rPr lang="cs-CZ" altLang="cs-CZ" sz="2800" b="1" dirty="0">
                <a:solidFill>
                  <a:srgbClr val="B02072"/>
                </a:solidFill>
              </a:rPr>
              <a:t>Sádrové obinadlo</a:t>
            </a:r>
          </a:p>
          <a:p>
            <a:pPr>
              <a:defRPr/>
            </a:pPr>
            <a:r>
              <a:rPr lang="cs-CZ" altLang="cs-CZ" sz="2800" dirty="0"/>
              <a:t>Zinkoklihové obinadlo 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B02072"/>
                </a:solidFill>
              </a:rPr>
              <a:t>Pryskyřičné syntetické obinadlo         </a:t>
            </a:r>
            <a:r>
              <a:rPr lang="cs-CZ" altLang="cs-CZ" sz="2800" dirty="0"/>
              <a:t>(odlehčená sádra)</a:t>
            </a:r>
          </a:p>
          <a:p>
            <a:pPr lvl="1">
              <a:defRPr/>
            </a:pPr>
            <a:r>
              <a:rPr lang="cs-CZ" altLang="cs-CZ" dirty="0"/>
              <a:t>Lehká, dobře tvarovatelná, nutné podložení trikotem</a:t>
            </a:r>
          </a:p>
          <a:p>
            <a:pPr lvl="1">
              <a:defRPr/>
            </a:pPr>
            <a:r>
              <a:rPr lang="cs-CZ" altLang="cs-CZ" dirty="0"/>
              <a:t>Aktivace procesu tuhnutí vodou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B02072"/>
                </a:solidFill>
              </a:rPr>
              <a:t>Termoplastické obinadlo</a:t>
            </a:r>
          </a:p>
          <a:p>
            <a:pPr lvl="1">
              <a:defRPr/>
            </a:pPr>
            <a:r>
              <a:rPr lang="cs-CZ" altLang="cs-CZ" sz="2400" dirty="0"/>
              <a:t>Impregnovaná bavlněná nebo syntetická tkanina, aktivace voda 70 stupňů, není nutné podložení, opakovatelná tvarovatelnost při zahřátí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B02072"/>
                </a:solidFill>
              </a:rPr>
              <a:t>Náplasti</a:t>
            </a:r>
            <a:r>
              <a:rPr lang="cs-CZ" altLang="cs-CZ" sz="2800" b="1" dirty="0"/>
              <a:t> </a:t>
            </a:r>
          </a:p>
          <a:p>
            <a:pPr marL="0" indent="0">
              <a:buFontTx/>
              <a:buNone/>
              <a:defRPr/>
            </a:pPr>
            <a:endParaRPr lang="cs-CZ" altLang="cs-CZ" dirty="0"/>
          </a:p>
        </p:txBody>
      </p:sp>
      <p:pic>
        <p:nvPicPr>
          <p:cNvPr id="13316" name="Obrázek 1">
            <a:extLst>
              <a:ext uri="{FF2B5EF4-FFF2-40B4-BE49-F238E27FC236}">
                <a16:creationId xmlns:a16="http://schemas.microsoft.com/office/drawing/2014/main" id="{1561CFB5-A1EB-4151-AD88-30101E0BA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5981" r="6496" b="10873"/>
          <a:stretch>
            <a:fillRect/>
          </a:stretch>
        </p:blipFill>
        <p:spPr bwMode="auto">
          <a:xfrm>
            <a:off x="6732588" y="836613"/>
            <a:ext cx="2160587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ázek 2">
            <a:extLst>
              <a:ext uri="{FF2B5EF4-FFF2-40B4-BE49-F238E27FC236}">
                <a16:creationId xmlns:a16="http://schemas.microsoft.com/office/drawing/2014/main" id="{5163A30F-AD30-478F-A996-7357445DA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3629025"/>
            <a:ext cx="2154237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2062B3B-E22D-42BC-853F-F520E768C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82"/>
    </mc:Choice>
    <mc:Fallback xmlns="">
      <p:transition spd="slow" advTm="5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8ED09AC-AA0F-46B6-ADF7-EE070BCB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Sádrový obvaz</a:t>
            </a:r>
          </a:p>
        </p:txBody>
      </p:sp>
      <p:pic>
        <p:nvPicPr>
          <p:cNvPr id="14339" name="Picture 6" descr="Výsledek obrázku pro sádra obinadlo">
            <a:hlinkClick r:id="rId4"/>
            <a:extLst>
              <a:ext uri="{FF2B5EF4-FFF2-40B4-BE49-F238E27FC236}">
                <a16:creationId xmlns:a16="http://schemas.microsoft.com/office/drawing/2014/main" id="{190EBAD9-7E8E-4360-BDB6-2509DF9AB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3181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1">
            <a:extLst>
              <a:ext uri="{FF2B5EF4-FFF2-40B4-BE49-F238E27FC236}">
                <a16:creationId xmlns:a16="http://schemas.microsoft.com/office/drawing/2014/main" id="{1E0B225D-2F0A-4618-B31C-ED5C1D422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56088"/>
            <a:ext cx="40259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ek 3">
            <a:extLst>
              <a:ext uri="{FF2B5EF4-FFF2-40B4-BE49-F238E27FC236}">
                <a16:creationId xmlns:a16="http://schemas.microsoft.com/office/drawing/2014/main" id="{7D385480-F29D-4800-87F0-51366C4ED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319213"/>
            <a:ext cx="337185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479022-D9F0-4F73-94C4-42D576511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13"/>
    </mc:Choice>
    <mc:Fallback xmlns="">
      <p:transition spd="slow" advTm="14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17F2999C-1993-4CF6-9E4F-9C150E4B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Přiložení sádrové fixace</a:t>
            </a:r>
          </a:p>
        </p:txBody>
      </p:sp>
      <p:pic>
        <p:nvPicPr>
          <p:cNvPr id="15363" name="Zástupný symbol pro obsah 3">
            <a:extLst>
              <a:ext uri="{FF2B5EF4-FFF2-40B4-BE49-F238E27FC236}">
                <a16:creationId xmlns:a16="http://schemas.microsoft.com/office/drawing/2014/main" id="{26E406F9-2B50-4989-9B64-A9B5A056DB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8555037" cy="587692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2F30CD4-C44B-4A45-82F9-479683D4B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0"/>
    </mc:Choice>
    <mc:Fallback xmlns="">
      <p:transition spd="slow" advTm="17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BBF05D5D-C0A5-4E2D-B8A5-3BB532A8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Pryskyřičné syntetické obinadlo</a:t>
            </a:r>
          </a:p>
        </p:txBody>
      </p:sp>
      <p:pic>
        <p:nvPicPr>
          <p:cNvPr id="16387" name="Zástupný symbol pro obsah 3">
            <a:extLst>
              <a:ext uri="{FF2B5EF4-FFF2-40B4-BE49-F238E27FC236}">
                <a16:creationId xmlns:a16="http://schemas.microsoft.com/office/drawing/2014/main" id="{ADB96A25-1271-4D0B-9AB9-6AC84A43D7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3846513" cy="3487737"/>
          </a:xfrm>
        </p:spPr>
      </p:pic>
      <p:pic>
        <p:nvPicPr>
          <p:cNvPr id="16388" name="Obrázek 4">
            <a:extLst>
              <a:ext uri="{FF2B5EF4-FFF2-40B4-BE49-F238E27FC236}">
                <a16:creationId xmlns:a16="http://schemas.microsoft.com/office/drawing/2014/main" id="{9841C9A3-B458-4E0B-B541-ED6B5A4EF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1125538"/>
            <a:ext cx="4054475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5">
            <a:extLst>
              <a:ext uri="{FF2B5EF4-FFF2-40B4-BE49-F238E27FC236}">
                <a16:creationId xmlns:a16="http://schemas.microsoft.com/office/drawing/2014/main" id="{961D1BBA-D1AE-4B0F-BE1B-D1C1FF831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4686300"/>
            <a:ext cx="4681537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CF0F862-476F-4C33-9D35-959853CE2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4"/>
    </mc:Choice>
    <mc:Fallback xmlns="">
      <p:transition spd="slow" advTm="1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679E7679-4C34-4BE7-A8E5-1BE9FF985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Náplasti</a:t>
            </a:r>
            <a:r>
              <a:rPr lang="cs-CZ" altLang="cs-CZ"/>
              <a:t> 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94F0644C-DBF5-4CC4-AB09-EF88C371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/>
              <a:t>Základem je polyesterová syntetická textilie, viskózové tkaniny, kaučuk + lepivý film</a:t>
            </a:r>
          </a:p>
          <a:p>
            <a:r>
              <a:rPr lang="cs-CZ" altLang="cs-CZ"/>
              <a:t>Nedráždivé pro pokožku</a:t>
            </a:r>
          </a:p>
          <a:p>
            <a:r>
              <a:rPr lang="cs-CZ" altLang="cs-CZ"/>
              <a:t>Hypoalergenní </a:t>
            </a:r>
          </a:p>
          <a:p>
            <a:endParaRPr lang="cs-CZ" altLang="cs-CZ"/>
          </a:p>
          <a:p>
            <a:pPr lvl="1"/>
            <a:r>
              <a:rPr lang="cs-CZ" altLang="cs-CZ" b="1">
                <a:solidFill>
                  <a:srgbClr val="B02072"/>
                </a:solidFill>
              </a:rPr>
              <a:t>Náplasťové obvazy</a:t>
            </a:r>
          </a:p>
          <a:p>
            <a:pPr lvl="1"/>
            <a:r>
              <a:rPr lang="cs-CZ" altLang="cs-CZ" b="1">
                <a:solidFill>
                  <a:srgbClr val="B02072"/>
                </a:solidFill>
              </a:rPr>
              <a:t>Polštářkové náplasti</a:t>
            </a:r>
          </a:p>
          <a:p>
            <a:pPr lvl="1"/>
            <a:r>
              <a:rPr lang="cs-CZ" altLang="cs-CZ" b="1">
                <a:solidFill>
                  <a:srgbClr val="B02072"/>
                </a:solidFill>
              </a:rPr>
              <a:t>Samolepící transparentní fólie </a:t>
            </a:r>
          </a:p>
          <a:p>
            <a:pPr lvl="2"/>
            <a:r>
              <a:rPr lang="cs-CZ" altLang="cs-CZ"/>
              <a:t>Filmové krytí, krytí operačního pole, krytí kanyl</a:t>
            </a:r>
          </a:p>
          <a:p>
            <a:pPr lvl="1"/>
            <a:r>
              <a:rPr lang="cs-CZ" altLang="cs-CZ" b="1">
                <a:solidFill>
                  <a:srgbClr val="B02072"/>
                </a:solidFill>
              </a:rPr>
              <a:t>Náplasťové stehy</a:t>
            </a:r>
          </a:p>
          <a:p>
            <a:pPr lvl="1"/>
            <a:endParaRPr lang="cs-CZ" altLang="cs-CZ"/>
          </a:p>
          <a:p>
            <a:endParaRPr lang="cs-CZ" altLang="cs-CZ"/>
          </a:p>
        </p:txBody>
      </p:sp>
      <p:pic>
        <p:nvPicPr>
          <p:cNvPr id="17412" name="Obrázek 1">
            <a:extLst>
              <a:ext uri="{FF2B5EF4-FFF2-40B4-BE49-F238E27FC236}">
                <a16:creationId xmlns:a16="http://schemas.microsoft.com/office/drawing/2014/main" id="{7D5AD033-A54F-4931-BCEF-39D9D4AB0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989138"/>
            <a:ext cx="202406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2">
            <a:extLst>
              <a:ext uri="{FF2B5EF4-FFF2-40B4-BE49-F238E27FC236}">
                <a16:creationId xmlns:a16="http://schemas.microsoft.com/office/drawing/2014/main" id="{FC60AED4-339C-43D3-8365-99C5094A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30538"/>
            <a:ext cx="2881312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3">
            <a:extLst>
              <a:ext uri="{FF2B5EF4-FFF2-40B4-BE49-F238E27FC236}">
                <a16:creationId xmlns:a16="http://schemas.microsoft.com/office/drawing/2014/main" id="{428466C8-A3EF-4418-B2CC-D7EC0E47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6828" r="7803" b="9470"/>
          <a:stretch>
            <a:fillRect/>
          </a:stretch>
        </p:blipFill>
        <p:spPr bwMode="auto">
          <a:xfrm>
            <a:off x="7350125" y="5064125"/>
            <a:ext cx="17938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70B7E8F-8971-49F4-9348-CBD679994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51"/>
    </mc:Choice>
    <mc:Fallback xmlns="">
      <p:transition spd="slow" advTm="4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Obrázek 1">
            <a:extLst>
              <a:ext uri="{FF2B5EF4-FFF2-40B4-BE49-F238E27FC236}">
                <a16:creationId xmlns:a16="http://schemas.microsoft.com/office/drawing/2014/main" id="{1D238010-2D91-42A5-A596-F09A8781C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 r="9651"/>
          <a:stretch>
            <a:fillRect/>
          </a:stretch>
        </p:blipFill>
        <p:spPr bwMode="auto">
          <a:xfrm>
            <a:off x="110389" y="3264073"/>
            <a:ext cx="2591990" cy="2470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Obrázek 3">
            <a:extLst>
              <a:ext uri="{FF2B5EF4-FFF2-40B4-BE49-F238E27FC236}">
                <a16:creationId xmlns:a16="http://schemas.microsoft.com/office/drawing/2014/main" id="{3C832FC4-FC41-4644-8F84-D00240828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698875"/>
            <a:ext cx="3325812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Související obrázek">
            <a:hlinkClick r:id="rId6"/>
            <a:extLst>
              <a:ext uri="{FF2B5EF4-FFF2-40B4-BE49-F238E27FC236}">
                <a16:creationId xmlns:a16="http://schemas.microsoft.com/office/drawing/2014/main" id="{BA602482-C1FE-4DB2-9770-DAA96E59B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15978" r="15329" b="15018"/>
          <a:stretch/>
        </p:blipFill>
        <p:spPr bwMode="auto">
          <a:xfrm>
            <a:off x="232388" y="949451"/>
            <a:ext cx="2056823" cy="193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Výsledek obrázku pro naplast">
            <a:hlinkClick r:id="rId8"/>
            <a:extLst>
              <a:ext uri="{FF2B5EF4-FFF2-40B4-BE49-F238E27FC236}">
                <a16:creationId xmlns:a16="http://schemas.microsoft.com/office/drawing/2014/main" id="{70894B7B-E1FF-400B-93CA-633277A45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11892" r="6297" b="9768"/>
          <a:stretch/>
        </p:blipFill>
        <p:spPr bwMode="auto">
          <a:xfrm>
            <a:off x="2702379" y="836779"/>
            <a:ext cx="3599792" cy="2820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112E45-ABAC-47F3-A725-CD6B887737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22289" r="13914" b="24378"/>
          <a:stretch/>
        </p:blipFill>
        <p:spPr>
          <a:xfrm>
            <a:off x="6541330" y="4098833"/>
            <a:ext cx="2500313" cy="186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0A574D-7BE4-47F0-8F9C-D08EE07F29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b="9368"/>
          <a:stretch/>
        </p:blipFill>
        <p:spPr>
          <a:xfrm>
            <a:off x="6541330" y="929221"/>
            <a:ext cx="2500313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E11B735-D69D-4C68-9591-2D7084763B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6" b="20599"/>
          <a:stretch/>
        </p:blipFill>
        <p:spPr>
          <a:xfrm>
            <a:off x="5570166" y="2631689"/>
            <a:ext cx="1942327" cy="146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98B24B7-0234-4274-9382-D0F2CFFDD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5"/>
    </mc:Choice>
    <mc:Fallback xmlns="">
      <p:transition spd="slow" advTm="14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424A23AB-BFA1-4CE7-A2CB-5B2AF8D4A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71438"/>
            <a:ext cx="6683375" cy="962025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Fixace pomocí náplasti</a:t>
            </a:r>
          </a:p>
        </p:txBody>
      </p:sp>
      <p:pic>
        <p:nvPicPr>
          <p:cNvPr id="29699" name="Zástupný symbol pro obsah 3" descr="g91291[1].jpg">
            <a:extLst>
              <a:ext uri="{FF2B5EF4-FFF2-40B4-BE49-F238E27FC236}">
                <a16:creationId xmlns:a16="http://schemas.microsoft.com/office/drawing/2014/main" id="{F9E2C33C-75BE-4CB2-B7FE-07F56398E7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46" y="3933056"/>
            <a:ext cx="2935592" cy="2935592"/>
          </a:xfrm>
          <a:effectLst>
            <a:softEdge rad="112500"/>
          </a:effectLst>
        </p:spPr>
      </p:pic>
      <p:pic>
        <p:nvPicPr>
          <p:cNvPr id="29700" name="Picture 2" descr="CURAPONT, náplasťový steh, 6 x 100 mm, 100 proužků">
            <a:hlinkClick r:id="rId5" tooltip="CURAPONT"/>
            <a:extLst>
              <a:ext uri="{FF2B5EF4-FFF2-40B4-BE49-F238E27FC236}">
                <a16:creationId xmlns:a16="http://schemas.microsoft.com/office/drawing/2014/main" id="{AB5B9FC6-32D3-45A3-9A5F-394C55B72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134" y="3778614"/>
            <a:ext cx="3026896" cy="3026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37E1B26-180C-4923-AC65-080D5D4F59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" b="10526"/>
          <a:stretch/>
        </p:blipFill>
        <p:spPr>
          <a:xfrm>
            <a:off x="4091516" y="927246"/>
            <a:ext cx="2931911" cy="2344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F057F8A-D6E3-4965-9DBD-9712D5637B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4" t="14129" r="28458" b="16617"/>
          <a:stretch/>
        </p:blipFill>
        <p:spPr>
          <a:xfrm>
            <a:off x="6327885" y="3429000"/>
            <a:ext cx="2638695" cy="324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9479890-06EF-43F7-8A0C-E01923AFEE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12936" r="6949" b="12239"/>
          <a:stretch/>
        </p:blipFill>
        <p:spPr>
          <a:xfrm>
            <a:off x="7087621" y="1412776"/>
            <a:ext cx="2032359" cy="165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E106F8-CAD2-43F6-B853-E482504FD1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84" y="1992676"/>
            <a:ext cx="1785938" cy="178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8E9215-5D6B-4920-98D6-22ED92DBEF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r="15266"/>
          <a:stretch/>
        </p:blipFill>
        <p:spPr>
          <a:xfrm>
            <a:off x="501852" y="1532593"/>
            <a:ext cx="1675338" cy="179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55A0C8A-E396-4A4F-8756-881E0FF67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6"/>
    </mc:Choice>
    <mc:Fallback xmlns="">
      <p:transition spd="slow" advTm="2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00AD7E7A-1561-4D5C-9022-CFDDCD718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" y="139700"/>
            <a:ext cx="5834063" cy="960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Transparentní náplast – tzv. film</a:t>
            </a:r>
          </a:p>
        </p:txBody>
      </p:sp>
      <p:pic>
        <p:nvPicPr>
          <p:cNvPr id="31747" name="Obrázek 4">
            <a:extLst>
              <a:ext uri="{FF2B5EF4-FFF2-40B4-BE49-F238E27FC236}">
                <a16:creationId xmlns:a16="http://schemas.microsoft.com/office/drawing/2014/main" id="{1AAFDEE5-D558-4E5D-A9FB-0AC44E30E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4"/>
          <a:stretch>
            <a:fillRect/>
          </a:stretch>
        </p:blipFill>
        <p:spPr bwMode="auto">
          <a:xfrm>
            <a:off x="205631" y="4506928"/>
            <a:ext cx="3313802" cy="2126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ázek 5">
            <a:extLst>
              <a:ext uri="{FF2B5EF4-FFF2-40B4-BE49-F238E27FC236}">
                <a16:creationId xmlns:a16="http://schemas.microsoft.com/office/drawing/2014/main" id="{1348FD04-8FB5-4A61-B538-8FEC679F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802" y="2053176"/>
            <a:ext cx="3004374" cy="2283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7682CC7-45CE-4711-9702-29038FCF76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t="14417" r="15723" b="18860"/>
          <a:stretch/>
        </p:blipFill>
        <p:spPr>
          <a:xfrm>
            <a:off x="5727990" y="415577"/>
            <a:ext cx="3295934" cy="199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A153307-441E-4212-91FC-3646D0F05E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23" y="4506928"/>
            <a:ext cx="5312391" cy="1923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 descr="https://files.lekarnahartmann.cz/named-image/800/800/900433_Cívková%20náplast%20Omnifilm%20z%20porézní%20fólie%201.25cm%20x%205m%201ks.jpg">
            <a:extLst>
              <a:ext uri="{FF2B5EF4-FFF2-40B4-BE49-F238E27FC236}">
                <a16:creationId xmlns:a16="http://schemas.microsoft.com/office/drawing/2014/main" id="{F0972C42-15B9-4D43-A851-B1A627EBD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t="8651" r="-1052" b="8645"/>
          <a:stretch/>
        </p:blipFill>
        <p:spPr bwMode="auto">
          <a:xfrm>
            <a:off x="168975" y="1412776"/>
            <a:ext cx="2836850" cy="2140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E0B27CA-6CCF-42FD-8E17-0BD9D1046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4"/>
    </mc:Choice>
    <mc:Fallback xmlns="">
      <p:transition spd="slow" advTm="3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B996E4D4-6287-4053-8218-CF0AFC8B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Taping</a:t>
            </a:r>
            <a:br>
              <a:rPr lang="cs-CZ" altLang="cs-CZ" b="1">
                <a:solidFill>
                  <a:srgbClr val="B02072"/>
                </a:solidFill>
              </a:rPr>
            </a:br>
            <a:r>
              <a:rPr lang="cs-CZ" altLang="cs-CZ" b="1">
                <a:solidFill>
                  <a:srgbClr val="B02072"/>
                </a:solidFill>
              </a:rPr>
              <a:t>náplasťové zpevňující fixace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1B3850B9-8F3F-414D-BADB-C14E39701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/>
              <a:t>Pomocí náplasťových pruhu</a:t>
            </a:r>
          </a:p>
          <a:p>
            <a:r>
              <a:rPr lang="cs-CZ" altLang="cs-CZ"/>
              <a:t>Fixace kloubních spojení</a:t>
            </a:r>
          </a:p>
          <a:p>
            <a:r>
              <a:rPr lang="cs-CZ" altLang="cs-CZ"/>
              <a:t>Prevence poškození, bolesti a vzniku mikrotraumat při zátěži</a:t>
            </a:r>
          </a:p>
          <a:p>
            <a:r>
              <a:rPr lang="cs-CZ" altLang="cs-CZ"/>
              <a:t>Přechod mezi el.bandáží a sádrou</a:t>
            </a:r>
          </a:p>
          <a:p>
            <a:pPr lvl="1"/>
            <a:r>
              <a:rPr lang="cs-CZ" altLang="cs-CZ"/>
              <a:t>Elastické pásky</a:t>
            </a:r>
          </a:p>
          <a:p>
            <a:pPr lvl="2"/>
            <a:r>
              <a:rPr lang="cs-CZ" altLang="cs-CZ"/>
              <a:t>Podpora šlach a svalů, umožňuje jejich pohyb</a:t>
            </a:r>
          </a:p>
          <a:p>
            <a:pPr lvl="1"/>
            <a:r>
              <a:rPr lang="cs-CZ" altLang="cs-CZ"/>
              <a:t>Neelastické pásky</a:t>
            </a:r>
          </a:p>
          <a:p>
            <a:pPr lvl="2"/>
            <a:r>
              <a:rPr lang="cs-CZ" altLang="cs-CZ"/>
              <a:t>Podpora kostní struktury, kloubů, k úchytu elastických pásek</a:t>
            </a:r>
          </a:p>
          <a:p>
            <a:pPr lvl="2"/>
            <a:r>
              <a:rPr lang="cs-CZ" altLang="cs-CZ"/>
              <a:t>Pevná fixace</a:t>
            </a:r>
          </a:p>
        </p:txBody>
      </p:sp>
      <p:pic>
        <p:nvPicPr>
          <p:cNvPr id="21508" name="Obrázek 1">
            <a:extLst>
              <a:ext uri="{FF2B5EF4-FFF2-40B4-BE49-F238E27FC236}">
                <a16:creationId xmlns:a16="http://schemas.microsoft.com/office/drawing/2014/main" id="{417EA525-75F6-4F19-A9D8-7CE44EC6B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1484313"/>
            <a:ext cx="2070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2">
            <a:extLst>
              <a:ext uri="{FF2B5EF4-FFF2-40B4-BE49-F238E27FC236}">
                <a16:creationId xmlns:a16="http://schemas.microsoft.com/office/drawing/2014/main" id="{C744F780-779F-4D1B-B832-44E58E5C6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3840163"/>
            <a:ext cx="217646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1576B3-D592-43A4-A44E-9B679A19B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68"/>
    </mc:Choice>
    <mc:Fallback xmlns="">
      <p:transition spd="slow" advTm="4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8C3E65E4-17FE-4E2B-B25A-A4A03FE7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Obvazový materiál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FF179042-8840-4142-9D97-568F5389A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/>
              <a:t>slouží k </a:t>
            </a:r>
            <a:r>
              <a:rPr lang="cs-CZ" altLang="cs-CZ" b="1"/>
              <a:t>léčebnému</a:t>
            </a:r>
            <a:r>
              <a:rPr lang="cs-CZ" altLang="cs-CZ"/>
              <a:t> nebo </a:t>
            </a:r>
            <a:r>
              <a:rPr lang="cs-CZ" altLang="cs-CZ" b="1"/>
              <a:t>preventivnímu</a:t>
            </a:r>
            <a:r>
              <a:rPr lang="cs-CZ" altLang="cs-CZ"/>
              <a:t> ovinutí (nebo také fixaci) části těla textilním materiálem či v kombinaci s dalšími pomůckami (dlahy aj.).</a:t>
            </a:r>
          </a:p>
          <a:p>
            <a:r>
              <a:rPr lang="cs-CZ" altLang="cs-CZ"/>
              <a:t>Základní funkce</a:t>
            </a:r>
          </a:p>
          <a:p>
            <a:pPr lvl="1"/>
            <a:r>
              <a:rPr lang="cs-CZ" altLang="cs-CZ"/>
              <a:t>Krytí ran a poranění</a:t>
            </a:r>
          </a:p>
          <a:p>
            <a:pPr lvl="1"/>
            <a:r>
              <a:rPr lang="cs-CZ" altLang="cs-CZ"/>
              <a:t>Prevence infekce</a:t>
            </a:r>
          </a:p>
          <a:p>
            <a:pPr lvl="1"/>
            <a:r>
              <a:rPr lang="cs-CZ" altLang="cs-CZ"/>
              <a:t>Zpevnění poranění</a:t>
            </a:r>
          </a:p>
          <a:p>
            <a:pPr lvl="1"/>
            <a:r>
              <a:rPr lang="cs-CZ" altLang="cs-CZ"/>
              <a:t>Prevence poranění nebo komplikací (bandáže DK)</a:t>
            </a:r>
          </a:p>
          <a:p>
            <a:pPr lvl="1"/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D7B54DD-C1AA-4154-B1CA-EC8307C09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0"/>
    </mc:Choice>
    <mc:Fallback xmlns="">
      <p:transition spd="slow" advTm="3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F9D7130E-35C4-44AC-AF07-161EA61F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Taping</a:t>
            </a:r>
          </a:p>
        </p:txBody>
      </p:sp>
      <p:pic>
        <p:nvPicPr>
          <p:cNvPr id="22531" name="Zástupný symbol pro obsah 3" descr="PF-Taping[1].gif">
            <a:extLst>
              <a:ext uri="{FF2B5EF4-FFF2-40B4-BE49-F238E27FC236}">
                <a16:creationId xmlns:a16="http://schemas.microsoft.com/office/drawing/2014/main" id="{B4F44AC0-901A-4BC0-B7D0-FB8BA9859C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404813"/>
            <a:ext cx="2857500" cy="2857500"/>
          </a:xfrm>
        </p:spPr>
      </p:pic>
      <p:sp>
        <p:nvSpPr>
          <p:cNvPr id="22532" name="Zástupný symbol pro obsah 4">
            <a:extLst>
              <a:ext uri="{FF2B5EF4-FFF2-40B4-BE49-F238E27FC236}">
                <a16:creationId xmlns:a16="http://schemas.microsoft.com/office/drawing/2014/main" id="{3D686EDD-C5C4-4E18-B969-837B686BD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0438" y="1704975"/>
            <a:ext cx="5392737" cy="5153025"/>
          </a:xfrm>
        </p:spPr>
        <p:txBody>
          <a:bodyPr/>
          <a:lstStyle/>
          <a:p>
            <a:r>
              <a:rPr lang="cs-CZ" altLang="cs-CZ"/>
              <a:t>Účel:</a:t>
            </a:r>
          </a:p>
          <a:p>
            <a:pPr lvl="1"/>
            <a:r>
              <a:rPr lang="cs-CZ" altLang="cs-CZ"/>
              <a:t>Preventivní</a:t>
            </a:r>
          </a:p>
          <a:p>
            <a:pPr lvl="1"/>
            <a:r>
              <a:rPr lang="cs-CZ" altLang="cs-CZ"/>
              <a:t>Léčebný</a:t>
            </a:r>
          </a:p>
          <a:p>
            <a:pPr lvl="1"/>
            <a:r>
              <a:rPr lang="cs-CZ" altLang="cs-CZ"/>
              <a:t>RHB – umožní určitý rozsah pohybu</a:t>
            </a:r>
          </a:p>
          <a:p>
            <a:r>
              <a:rPr lang="cs-CZ" altLang="cs-CZ"/>
              <a:t>Postup:</a:t>
            </a:r>
          </a:p>
          <a:p>
            <a:pPr lvl="1"/>
            <a:r>
              <a:rPr lang="cs-CZ" altLang="cs-CZ"/>
              <a:t>Oholení, odmaštění (spec. spreje)</a:t>
            </a:r>
          </a:p>
          <a:p>
            <a:pPr lvl="1"/>
            <a:r>
              <a:rPr lang="cs-CZ" altLang="cs-CZ"/>
              <a:t>Ochrana míst rizikových k otlakům (polyuretanové podložky)</a:t>
            </a:r>
          </a:p>
          <a:p>
            <a:pPr lvl="1"/>
            <a:r>
              <a:rPr lang="cs-CZ" altLang="cs-CZ"/>
              <a:t>Podélné lepení – páskování</a:t>
            </a:r>
          </a:p>
          <a:p>
            <a:pPr lvl="1"/>
            <a:r>
              <a:rPr lang="cs-CZ" altLang="cs-CZ"/>
              <a:t>Cirkulární lepení</a:t>
            </a:r>
          </a:p>
          <a:p>
            <a:pPr lvl="1"/>
            <a:r>
              <a:rPr lang="cs-CZ" altLang="cs-CZ"/>
              <a:t>Kontrola prokrvení</a:t>
            </a:r>
          </a:p>
        </p:txBody>
      </p:sp>
      <p:pic>
        <p:nvPicPr>
          <p:cNvPr id="22533" name="Obrázek 1">
            <a:extLst>
              <a:ext uri="{FF2B5EF4-FFF2-40B4-BE49-F238E27FC236}">
                <a16:creationId xmlns:a16="http://schemas.microsoft.com/office/drawing/2014/main" id="{F61DA3D1-709F-4C8E-A791-9B12DD012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r="11111"/>
          <a:stretch>
            <a:fillRect/>
          </a:stretch>
        </p:blipFill>
        <p:spPr bwMode="auto">
          <a:xfrm>
            <a:off x="214313" y="3538538"/>
            <a:ext cx="3286125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ázek 1">
            <a:extLst>
              <a:ext uri="{FF2B5EF4-FFF2-40B4-BE49-F238E27FC236}">
                <a16:creationId xmlns:a16="http://schemas.microsoft.com/office/drawing/2014/main" id="{3604BDE5-EE61-42C1-BA2A-E39E1CC49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-12700"/>
            <a:ext cx="233521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217A5DD-C86E-4898-9C28-181E7918F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2"/>
    </mc:Choice>
    <mc:Fallback xmlns="">
      <p:transition spd="slow" advTm="3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E513059-130C-44CB-8662-069C791A9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Postřikové obvazy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B37B4C4-A878-41EA-AD41-8AF7ABF08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8288" y="1052513"/>
            <a:ext cx="8607425" cy="315277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800" dirty="0"/>
              <a:t>krytí aseptických ran,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800" dirty="0"/>
              <a:t>čistých drobných poranění,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800" dirty="0"/>
              <a:t>krytí operačních jizev </a:t>
            </a:r>
            <a:r>
              <a:rPr lang="cs-CZ" altLang="cs-CZ" sz="2800" b="1" dirty="0">
                <a:solidFill>
                  <a:srgbClr val="B02072"/>
                </a:solidFill>
              </a:rPr>
              <a:t>AKUTOL</a:t>
            </a:r>
            <a:r>
              <a:rPr lang="cs-CZ" alt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cs-CZ" altLang="cs-CZ" sz="28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800" dirty="0"/>
              <a:t>  </a:t>
            </a:r>
            <a:r>
              <a:rPr lang="cs-CZ" altLang="cs-CZ" sz="2800" b="1" dirty="0">
                <a:solidFill>
                  <a:srgbClr val="B02072"/>
                </a:solidFill>
              </a:rPr>
              <a:t>NOVIKOV</a:t>
            </a:r>
            <a:r>
              <a:rPr lang="cs-CZ" altLang="cs-CZ" sz="2800" dirty="0"/>
              <a:t>  (dle zvyklostí, uvádí se, že je karcinogenní)</a:t>
            </a:r>
          </a:p>
          <a:p>
            <a:pPr>
              <a:lnSpc>
                <a:spcPct val="90000"/>
              </a:lnSpc>
              <a:defRPr/>
            </a:pPr>
            <a:endParaRPr lang="cs-CZ" altLang="cs-CZ" dirty="0"/>
          </a:p>
        </p:txBody>
      </p:sp>
      <p:sp>
        <p:nvSpPr>
          <p:cNvPr id="23556" name="AutoShape 6" descr="data:image/jpeg;base64,/9j/4AAQSkZJRgABAQAAAQABAAD/2wCEAAkGBxMSEhUUExQVFhUXFxgYFxcXFBQXFxUUFxQXFxQVFBQYHCggGBwlHBQXITEhJSkrLi4uFx8zODMsNygtLisBCgoKDg0OGhAQGiwkHyQsLCwsLCwsLCwsLCwsLCwsLCwsLCwsLCwsLCwsLCwsLCwsLCwsLCwsLCwsLCwsLCwsLP/AABEIAPQAzwMBEQACEQEDEQH/xAAcAAABBQEBAQAAAAAAAAAAAAAFAAMEBgcCAQj/xABEEAABAwIBCAcECAUDBAMAAAABAAIDBBEhBRIxQVFhgZEGBxMicbHBMlKh8BRCcoKSotHhI0NissIkU3M0Y4OjCBUz/8QAGwEAAQUBAQAAAAAAAAAAAAAAAAECAwQFBgf/xAAzEQACAQMCAwUGBgMBAAAAAAAAAQIDBBEhMQUSQRNRYXHBIjKBobHRIzNCkeHwBlLxFP/aAAwDAQACEQMRAD8A3FACQAkAJACQAkAJACQAkAJAHiAKh1mZUZBRvDibvs1rRpOs8Br/AHRnAJZMRhow8KrOWGaFOGUCa6hdESRi3WNngrVK3lUp86Kla4jSq9mxuF4OgqDBOmmFKOtewggprRJGTWwZd0gJthoSchJ2zyEcnVb5Nttu7cnxwiKcpS3Nl6Mw5tLELfVB/F3vVSx2RTqe8wonDBIA9QAkAJACQAkAJACQAkAJACQAkAJACQAkAN1FQxgznua0DW4gDmUsYuTwkNlJRWW8FXyt00Y27YG9o73jcMHgNLvgrkLNpc1V8qKM79OXJRXMyi5WhkqS6SYlzi0gX0AbANQ3LOvbmnKSjS91fNm1w60qRhKVf3pdO5FYyVAW4HVhyVSo8l6jHGhNyhk7ObfmtPhNdKbpS67eZlcbt3yKtHeO/l/BUanIr2u7ujYpL+h2Uubo/qQ8OrqtHl6r6HdPk2QrNckaipthnJuRiHXemuZJGk+paKTSABuCtWcffn3Rf2KXEJY7OHfJfstWbLTx5rWt90AchZORA3l5HECHqAEgBIASAEgBIASAEgBIASAEgBIASAGKqsjjaXvcGtGsn4DadydGEpPEUMnOMFmTwioZU6ZPcS2nbYe+4XJ3hugceSvws4wXNVZmTv51JclCOX/en3K/KySZ2dK8uO83t4bOCr1eJwp+zQj8S7Q4JUq+3dS+C+/T4DjaUDQFk1ripWeZvJv29rRoRxTil9f3PJRqVZllAl+T++SNfml5hyS3JUdNhY6EsJOLUluJUjGcXF7MhTUIB0fuF1kJxvbbD6/JnCVFPht5pstV4xf9/c9FCAb2XLzjKEnGW6O4pThUgpw2Y+IwmEjJeQoQ+pibqz28gbn4LXto8trKX+zS/Y56+nz3sIf6xb/fRGsKMD1ACQAkAJACQAkAJACQAkAJACQAkAUzpD02DHGOms52gvOLR9kfW8dHin1Y9jDmnu9l6sS3zcVHGGy3fovEqE8ss5zpXuffaTYeA0DgsydaUjcp0IQ2R39CAGGCSk5OSSe46ryqDbWyyNPyc3SCRxXQT4ZTb0k0cbT4/WS9qEX+6Eyne3Q53M+Sxru3lQnyvXuOn4deQu6XOlhrRokx1LxpxVXJe5TrtkguEJr0guCVG4awlQxjVVDrHyFo8PuexqYez39GZPGLL/1UMxXtR1Xj3ojavBWuLW+qrLyfoUP8cvMp28n4r1Xr+421mcVjo6dknItYIahjyLhpNwNliPW/Bbd2+wo06Xxf9+Jy1jm6uK9deS/vkkanTTtkaHMILToIVVNNZRZaaeGOpRBIASAEgBIASAEgBIASAEgBIAovT3pIRemiONv4rhqv/LB8+W1aNnbp/iS+H3My9uWvw4b9fsUyghvc/NliXlftqrl06eR0thbqhRjDr18wrBEqheH6g2Fta0uG27qVVLpH69DF41eqjQcF70tF5dWRrrpThiZTQkjxXN8TnzV8dyS9Tt+BU+ztE3+pt+nodSUyzjaUhh9Mm4HKQ5BCEJCNj4jThuTx8aUEwfMyxW5ZV1XpuhU7tPL7o5bilpK0rK8o7Z18H9n/AHccDRmEjToVSytn/wCnll+nX9tjS4pfr/w9pT/XhL47+pHp4tPwRxWpzXGO5JeonAqPLZp/7Nv09AlkvLEtM67e8wnvNOg7xsO9UadVxZo1bdTRfslZUjqGZ0Z8Wn2mnY4K7GSksozJ03B4ZNThgkAJACQAkAJACQAkAJAAnpRlgUlO6T63ssG150cBiTuBUtGn2k1Eir1VTg5GOZxcbuJJcSSTpJJuSd61L6fZW7x5IyeHU+3uo583/fMOUUVguSZ3K2J2cGi5+SpaFCVaahErXd1C3pupN7fPwIbpM43K66jQjRgoRPPrq5ncVXUnu/ku47hiLjb5smXFeNGm5v8ArH2VrK5qqnH4vuQYZHa3guSnJyk5PdnoMIRhFRjstBx7EwcmR+yN9yQflHbYkqEyeliUQbc0pRUR6iK4Sxm4tSjuglCM4uEllMgNOr5K37Wqq1RVVvjEl80/I5LiNtK2t5W793m5oPw2a81nPzJ0bGltisziEGriTfXU2uDVVO0go9NGRnxlqoGxuRzGL3OG8akuRjQeybl6eAWJ7VmxxNx4O087qaFZx31K1W1hPVaMtuRcuRVI7uDx7THe0N42jerUZqWxn1KMqe4TTyISAEgBIASAEgBIAyjrJyr2tWIQe7C3H/keA48m5o5rVsKeFzd5kcQqZfL3FepBdwUHGZ4jGPmy3wCGZzn5IsUJDRcrDoUJ1p8kUdDdXNO3puc3p9fBEWecuO7YurtbWFvDC36s4S+vql3Pmlt0Xd/IogSQBiSpqk4wi5SeEirSpSqzUILLZYKOlDBv1lcpeXTrzz06I7nh9lG1p8q3e7/vQkFqpl9HpSCnJCAPAECnDwlAbSinkgQKgZUx61csK3ZV03s9GUeLW/b2kopZa1Xw/jJ3TSYgHX56ltX9uqtNtbrU5Tg966FdRfuy0fn0Y/UNXNM7xEYx3CQGeQOI7p4IwILPdE9sjDZzTcH0O5OjJp6DJwUlhmmZOqxLEyQfWF7bDrHA3WhF5WTGnHlk0SUo0SAEgBIASAOJpQxrnONmtBJOwAXJ5IA+f3VZmlkmdpke5/hnOJA4A24LoLePLFI525nzSbJ1DpusnisJVK0IRWXj1Nrg1SFG3nUm8JP0CDpS70WpaWsbeHKt+rMK/vp3VTme3Rd38ngBOA0qeUoxi5SeEU4QlUkoxWWw3k6nDBc+0fhuXLX1868sL3V/cnbcN4bG1hmWsnu/RE8SLPyaeBCRNyLg7L0AjpOEPCgDlyByGJAgU5BQKMTsQPixUVO297aOSuriFbs+TPh4mXLhNt23bKOuc+GfIfqGKmzSiyE/BWrWj2ktdkP3GnLW5I4xgdhHheTgcQoZW1OXQMIuPQiovG+P3XXHg79weailTUNEZN7T5ZJ95ZU0piQAkAJACQBXun1eIaCck4vb2Y3mTu4cCTwUtGPNNEVeXLTZjNM21l0EFhHOVHlhCBL2cebn64x8BkqsnDs86Zz8SaxOk0llkEYuTwt2FaSnzcTp8ly3EL515csfdXz8TteFcMVtHnn77+Xh9yUJFlmxgT6gCya2CQ19O5k2CaO5SfTvvpSoRolgp6IzwpQR4QkHDLwkHIZulyKcyhGQR5RhCCRMczBOxkYnqBpZM435eC3KFLs4JFhLQ6Yy4Khu7h0/ZjuI2Rn3B081RhdVE98hlli6Ez2mI95h5ix9CtKprHUq38fw89zLyoDIEgBIASAEgDMuuGvzjDTjVeV3G7Gf5q7ZRzJlG+liKKXEzR86FuJGDJk6NqUhbC1BDrPBc3xS8c5OlF6Lfxf8HX8G4cqcFWmvae3gv5CRCxTewNSprFQGynWZguUJZBvGo3kmUus53AeKSSFi86llpXJMAwhGU9EbHCEozJy9IOTGHpB6Yy8IFOHpBRUXtJyCexNq2FzCBpIt+ympyUZKTIoNJ6gHsze1sdFltqcXHmT0LeVjIT7GwssKrUc5uRDnLyDqtiKceaaQ9BHofcVTB9r+wrUnWWXDBXvZrs2jREwxxIASAEgBIAw3pJV/Sa6ok0tD+zb9mPu3G4kE8VrcNhpKXwMnilTDjH4jTI1qmK2S4GXsFWu6rpUZTXRFixoqvcQpvZv6ahuBq4x6s9FxhYJcYTGNGqhqYxUU3pXKA5jNpufAfuQpKa3Yyq9UjqgrBhZNaHRkWSinvrSDmGIJUuRjRLY66ciNo9LUjQIZeE0kTGHBIOQxKEDziF1iEo2QWCkRCNyNGmwRnA5MjylMY9Ayrdir1lSzLnfQmiFeh7b1Q3MJ5gD1Ukl+KzOvH0L8nmcJACQAkAC+lGU/o1LNNraw5v23d1n5iECpGK5PhzWj5xXSW1Ls6aicveVu0quQQYxTlLJLpI+8FmcVny27XfhGxwKnz3ifcm/T1CkbrFcsdyyZEL6EjI+o3OmNEiMu6ZVp+lWGhoAPicT8LKzSj7JSrz9siUNeQdKSUBYzLbkqvvZQyWCxGWSyUlTdRkjWgUglTkyNolNfcJwxo5eE1jkR3hNJEMPQOIkjrJYxcmkhcZJUGUGGwJI8dHNXJWdSKzuNdKRMe4WVZkaTIdTLgSEU+VzXNtklitQS963ZNQj4Im2RaOgUXfldsYwfiJPoFQpvLbZj3Usl0UpTEgBIASAM/wCt2rIjp4Qf/wBJC4+EbdHN4PBTW8OerFeJFXnyUpS8PqUumC6U5OZMYEjIybSNtfkud4zWzKNNdNX6HXf41b4hOs+ui+G/98B+QrEydM0EKYWaAU4h6katlsEwkRl1bSulmkf7zjbwtYfAKdSwsFRw5m2MS5OLdSOfIjp4H8n1WaUjWRYvBa8n5QUMoliMg7S1SYSYCsNQnJkbiP8AaDalY1Dcjk0eiO8pB4Pq34KSg/xI+Y+O5AfJit3JOkFcnznNx1aPBZN4kqmhBUjroOSSBVBuAc+ww2q1KvOpiL2CpLQuHQNw/jjezlZwCnovOTKulhotqmKokAJACQBlnWvLergb7sLncXvt/gr/AA+OaufAo8QlijjvYAp1unNyJsYUc5KKcnshIQlOSjHd6IJxR2GGK4mvVdWo5vqz0y1oRoUY0l0X/TtsdyFEkSyehOecE5kSQEyxJZpSRTbHyklHIFggamybEikdy0gKbzDnEBZQyTbEBSxmQSpkSmqXMNintZI02iwUGUxrKicCxGoSarLNvZxSKLJVOJOyXlFzyCRYIkDaa0DH0lNGpDM9QkFBtRUXICsW0M1EPhqyLVG2K1p6FlE2lrAGgLGrT55tkEtzyatCjSGZIkFQXSsABPeBNtTb4k7Ap4xwskEpZeC39DanMqiz32kcR3h8AVNQZVu45WS/KyUBIASAEgDI+s118oDdCwfnkPqtPhy1bMviT0igPTlbBhSCNJiVl8Wqctu13tL1NfgFHnu0/wDVN+nqF2aFyp3Q5C3FKiOWw7McErERU+k01gBtPlitPhFPmrNvovqZPG6nLQUV1f01+xCpam4UPEbTsans+69vsScMvO3p+17y3+5OYbrMZqpnTqcuRkGgbXZGJ0BSRmRSpgZ9I5hxBUiaZE4NEmnkA0hIxyYao6wDRgmNEqZObVJuB+Tlzi7QkBHrILG6v2OrZLBD7YQ6wPzgrl08UpND2wPlKkdHctOCxYtMhm3gG0srpH5ujap0ktSvlyeC9UNM1jLNFtu07yU1vI7GDill7OqY7Y9h4XsfhdPpvDIqyzFmpq6ZQkAJACQBjXT6TOyjN/SI2/8Ara7zctjhy9hvxMbiUvbS8AdCtMyJBaiCwOOS0hHzZ0v+Mw9qpPyX1C0DVgHVMktanIib1Gak4IHIofSaovMG30C/M/st7hMcQcu9/Q5zjc+apGPcvr/wZpZLLSubeNem4S+HgzGtrmVvVU4/Fd6CkB2LkK9KVKbhLdHb29eFaCnB6MJ06rlkIRhCEZ6+lY7SByThpFfkZh1DklyxMIb/APpRqCMsMI7bkqya2xySHW0dk3I7Q9nhsAr1hLFRp9UOi9RhjrLVlFSi4vqPZ5lCO4XPcrjLDI2wFR09pjw8lZzoV4r2mW+lOCaOZCykLOuEIRrKNTo5s+Njvea08wCr62MaSw8DyUQSAEgDDulMudX1J/7hH4QG+i3LBfhIw+IP8VjNOVfMuQbya1czxqWa0Y9y9Tr/APHIYt5S75fRIMRaBhbD5uslG6euelGpakKrksEYHbGY5QrM+okP9Vh4Nw9PiugsJJU0l0OW4jFuq5PqEaQ3WsjEnoEIXWVG+slcR095bfYu8O4hK2nh+6916oK0smC5KcHGTjJYaO3hNTipReUwnEU0cSGJRB1pKUax9rkoh0kaFPHNTcDskOrZdpCdSnyTUh8dwUSugJh1xu1Y13HlrMikgU4AS8B6pq2IVuHKWXBA9nFWb2TREi/dEKjPpWbWXYfunD4EK9SeYoybiPLUYaUhAJACQBgOVpL1VSdtRNbw7V1lu2SxSRhX2tVj9INCvGZMP5OGC5Hik+a5l4YR3fBKXJZQz1y/3YTa8AYqgaTI75gSlBIjxQ9tLHH7zgD4Xu48rlSU45ZFWnyxbKP1i5B+hVz2tFo3/wASP7LibtH2XZw8AFfpVOznnoZFSn2sMdSDQTLfpSyjna0MMNxPupio0TqV9sCsfidj2q7SC9pb+P8AJt8H4l2L7Go/Zez7n9mFoSuZwdeSo3pQY+HJRo4HoDA8xyBonOSMcRJymj0B3FdBTeYp+BOOsPc4rNvvzF5DJ7gaultKPs+pUUdis/eCdLUYJGSolMuTimAWToLXZsr4Tod3m/aHtDl/ardtrFlO9pezzou6sGYJACQB87RTdpI87ZJHc3lb1nLNKKMK+XLVkwzTtsrkpKKbfQzFFzkord6BelNguEqz55ub6vJ6dRpqnTjBbJJfsSJX4IS0BshOltdCQ3JY+gFFnyPnI7rO4ze4+0R4Cw+8VapR6mfdT/SR+unJAlpGzgd6F4x/ofZpH4s1TNaFWDwzHsmu1clocPrZ/DfwKHEqGPxY/EO02GBWwjCkEIkMiYUoZbYHgf1WJxHh/PmrTWvVd/j5nQcI4tyYo1np0fd4Pw+gSMS506xMQBCAOs5KA4wlAYOwUjAZmTWPQHct+CxFE44w91Zt681ceBHN6lVytVWn22A+fimwXslOT9oI0VYHWASNEsZZDVNMouVt6EiHIKsxyNkbpaQeR0LRtqUoRfN1JXT5ouL6ms08we1r26HAEeBFwnHOSi4tp9BxA04ncQ1xGkAkeICAPmTo/UHOthxVijeyoLbJDXsI3MtXgutJHtVW54lWrLl2Xci/ZcIoW8lNLMu9hKIX/VZ25sbCqG6RqsnJjGtAZSQyTTNgZ7TzYHU0Wu5x3AXKljHLK1SpyxybBkugbBEyJmhotvJ0lx3k3PFW0sGXKTk8sg9MKUS0NSw64XkeLWlw+ICUQ+caaBwN2+KhVV05qS3RadJVIOL2ZY6XvAEcth1hdTRqxqwU47M464pSpVHCW6J8TVIysyWwJo0LZPqR7LuB9CsLiPD85q015r1+503COK7UKz8n6P0Jz41gnTpjJisgdk6jQIxwkIEIs5TSRAgroFsWB0eysm6/OfwIp7gWSlBkJOtItiHCyeMY1sh3A28U5Jy0QKDcsImwPJV6lSUfMuRgoklTjjSOhVTn0rRrYS31Hwd8FDNamDfQ5azffqHk0pjFdMGRvedDWOcfANJPkgD5dycSx4Pgop6osw0kX+hkuBZU2tTTg9Aq1thb5ukJEcVGi6QUK9CIh9KDrfy3DwILfT1Vqi8szrpYjjxNDVkzyNlMXhkG1j/7SgD5yyY1U6u5pUFoG6aG2I4/qrfDr3sZ8k/dfyZR4vw/t6faQXtL5ru+xNYxdOcUx4BINOgUAFKGtuM12nUdu4rB4lw/GatNea9V6nU8I4rzYoVnr0ff4P0JRkWCdNgbc5KAi9AqI07tKTGXgegYSugJzuR1mrHudarIp7gKGqLZXscCLnC4sQRuKe4vCRVpyzLCO2m5VmnDlNKEOVE6BWYislhPGlx6uqjGZmzMdzzgfIKCb1wZPEsZiXVNMwA9O5szJ9UR/tOb+Pu/5IFW588wsxPD4KGRYiXDIkwsDrVeRfpaoscAumk2TmojwKRoExzorU5lUwe84DmCPInkpaEtcFe7jmGTT1cMkiZXdaCY7I3n8hQB86ZLcqdXc1KGxZaMhVmXETHQ2xGhbnDeIYxSqPyfo/Q5bjPCW269Fea9V6nNlvHKnqBD0IFTwEIZs4Y6da5TiVqqNXMdn/Wju+D3ruaOJe9HR+jOrrONZnJKUER6lxsVJQjzVIofFakJy2yYfZFnvjZ77mt/E4D1WPP2qr8ytVlhNg3prFmV8/287m1p9VZlpLJStJ4aZEhxxCmjrqbaeQhCwpZ1VBeIyUkiSQkt6jqZbGxeSydXL/8AUyjbEDyf+6JfmPyMziW6NDQZYB6dw5+T6oD/AGXO/CM7/FAqPnugOKgmWae5YsknNNlBIu09C202hITNjrhp8ECAjtSx7XjSxwI8Wm6bF4Ys1zRwbDTTB7GvGhwDh4EXC0U8mG1h4APWDlIU9BO4mxcwxt3ukGbhwJPBAJamBZOfZU6ho0iy0UqrtFtMN0sqYOO6im+s3RrGzeFu8P4ljFOq/J/c5ji3B+bNagteq7/FePgRgFvnJnt0AO0zrHx+Qs/iVDtaDxutfv8AI1+C3PY3ST2lo/T5k5gXJneM6zUohGrG4cVYtPzV8foSQ3B7xitglQV6PRZ1ZAD7xP4WOcPJY1LWpkoXT/DZG61KTMq2yapGjmBmnyCtVVoUbd9CrUhs4DU7zUSnJLQ0adWUdEH48Wt5KFtt5ZJlvU5dpPztV202ZNT2LB1d/wDWSbof82p8vf8AgZvEXqjSEGYN1MIexzDoc0tPgRY+aAPmKnjLJXMOlji0+LTY+ShqIs0mHItRVdl+K6loyXLcAJESN5J7ilDoB6oafH1UY9bGgdX9d2lKGE4xOLfu+034G3BXaUsxMi6hyz8yhdauXG1M7aeN12QlwfbQZr2cN+aBbxLktSWEJRhllHbSlqrOWS6otE6nntpTGiRSDdFVhRtEqkGaeZIDI9SzNdhoOI/RdRwu57Wlyy3j9DieN2fY1u0itJfXr9/3GlpmIe3SNZFTaeUT4ZLrirml2VWUO5npNpXVehCp3r59fmOlyhLJGq3YKxafmr4/QfDcgOOK2CVFg6JMvWx/0tefyFv+Sx6C9szbx/hknripM6ljlGmOUA/Ze0jzDeauSWUZ9KWJGXQy6Nv6Ks0X4vJYaKbu4qIsJnYddxxvo9VdtPdZZpbFp6tBeoqDsYwcyT6J8vfZlcQfto0RBniQB889PKPsMp1DQMHOEg/8jQ4/ElMqImpM9gxaLKmzSjqgxkyVISBcS2t5JRXsQJze+8pjHrYjDpNLQQ1Toh33RgNOkMeHWD7a7Nc422gKxbvXBQvYaZ7jMsiZYzHntCSHEkuJuc4nEk71Yqw5loU7epyPDL9TxNe0EWIOxZ7yjXjhobmyehSEcBlkL26EuUMw0EaOt2prQ5SCEtRnN8Fe4bV7O4Xc9P3/AJM7i9DtrWXetV8P4yNhy6w4M9ukAk0z1zvGaOJxqLrp8V/fkdf/AI7cc1KVJ9HleT/n6kovWMdGRKuTDirNovxMj6e5Fzlqkxaur9mdUyO92O3Fzm2/tKzaMfaZkXr0SLF07ou2oJ2jSG5w+4Q7yBVkz4vDMCgOgqvJF6DDmTJjiNygZbgybTuxdw8ldtfdZbpbF06rm9+qO+IfBxSv3mZF+/xC/pSiJAGL9dNHm1kMo/mRW+9G43+D2ps9iSm9SuUEuAVSRpUnoFKR2aUwlQaa69k4MkdwuLqMlQDy3Hdjxta7ywUlJ4kiC4WYPyMrIBvZaRiBLI2XZqY9w3brY7Rw2cFHOlGe5NTrSp7F5yV0rgmsHHs3+6/QT/S7QeNiqVS3lHbU0KV1CWj0YehAJVdlrckyZMa4XGBQmNaIUlK5twnxlh5GyjlNM5hcbC/FdtSmqkFNdUecV6TpVJQfRtD4UhCOwusVRv6Pa0JLqtV8DR4VcdhdRfR6P4/zgkly5HB6AQqlyvWcd5E1JdRjOVxvCySN41NA6tqW0Ukp+u8AeDB+rjyVOitMmDdyzLBb3sBBBxBFiNx0qYqnzflCkME8sJ+pI9vAHA8rKGaLdKWUSqB1njfgoGi5F6hSn+tw8lbtvdZepbF+6sWWZUHbI0cox+qc92Y19+ay7IKYkAZ91z0GfRxygYxSi+5jxmn82YkeqHReGZbk9yqzNGkwy1+tRlgIUc9z4C6EDHXHNGOkpuB+QTW4h19h8ksdxlReyzJpo7ErUwYR4HbRdAHunf5pQCWS8uT05/hyG3uOxby1cLKOdGMt0S0684bMu2SusaMjNnicw+8w5zeLTYjhdVZ2j/Sy5C9X6kG4ukFPNbs5WknUTmu/C6xVd0px3RZjXhPZnbrZ2GvH9fneuj4RW5qTpv8AT9Gclx635KyqLaX1X8YOrrWME9ukAlB9wuMuaXZ1ZQ7n/wAPRrOt21CFTvXz6kCV9yr1GPLBI1ILEUNvKSu/Zx3kdeWImw9GqPsaWJmvNBP2nd4/EpkVhYOfqS5pNhNOGGI9a9D2VfnjRKxr/vDuO/tB4pk1oTUnhgBuo7LKsy+gvTmxI4/qrNs9Gi7RejRpPVvFaCQ+9KfgxgUj3Mm+/NLakKYkAD8v5OFTTTQn+YxzRudbungbHglQHzpSgtcWnAgkEbCDYjmq01gu0pZDtObhQMvRJOTHG7+ACBFqydMzC+kpGSIEZQcezef6T5IhuhlZ+yzLpvaPj+q1TCGUALN+QgD0OPigDoFKIe2QBKp8oyxexI5u65ty0J0JODzHRjKkI1I8sllBmi6ZzssHhsg2+yeYw+CtwvZrfUoVOG0pe7lfMNUnTSB3ttezhnDmMfgrMb2D30Kc+GVV7rT+QZp8v07hhMzRoJseRWLxKKnW54appHRcGk6dDs6mjTf7P+s77ZvvDmFIdPlEaTKLQ9rGkOkc4NYwG+c9xAaDsFyFXlmcvBGXd3Edkzf2A2F9NsU4yzpAGcddNBnQQzDTHIWn7LxfzYOaHsOi8MzWjeHZo1lVZI0Kck8IND2/EH0T7d+0y/SWpq3QNtqNu9zz+a3orD3Mi9/OZYUhVEgBIAwTrFyYaXKElh3Jf4rfvHvj8V+aZUWdSajLGhDopVVZpQeQpkq13pB63Jmd3SkHgysbdjxtafikjuNqL2WZZVMs8jeT881qRMJjL24FKNOKd3zwQhWdXSiHYCAOS3Z8CgDwuO3mkAWftHJACLxtRkMHhO8IA9a3w5oFLX1aOiblKldKbMEox1BxBEdzqGeWoewh9UqIeJAFe6waXtMn1A2Mzh4sId6IAwXJJ7zPtKGpsXKL1RZnjvt4+Sbb++a1Pc1ToI7/AEbNznj85PqrUtzIvV+M/gWFNKgkAJAGbddeTc6CGcaY3lp+y8fq0c0NZQsXhmX0NQQAqskaFOQayPU/xc06xhwTCaL1Cj8DzCQmQxMzZj6poMzDpFBmTnf+pB9FoUnmJi1Y4k0DM7u3UvQhOIzjzQhTshKIdB2tAHW1KAmuBSAcvAQAuw3owGTgwbwkwLk7ECXAmR2CQjRqQDPqnq7y6a2ghlcbyAZkn/IzuuJ8bB33lE1hjk8lkSCjVXTtkY5jhdrmlpG0EWKAPnDJ9PmuaMcH+ShqF2gtmWSYWcD4+RTLf3zWp7mkdXj70pGyR3k0+qty3Mq/WKvwLQmlESAEgAN0yp2yUNS1wuOyeeLRnNPMBLHcRnzlSFVp7l6kE2uILXDSCoyx4li7Qm3jb4JpMeSPPkkHIo/TiIB2dr/b9lbt3oZd2vbKqPZ+dis9Cp1G4MbpEDHDoTugg3G5IKSW6E4aNnByRi9D0twIRgDymedCEDOicUAOg4kJQFGgDav/AI9VbiKuK/caYngbHOD2uPERt5KOYsTYkwccvNgTuQB8/wAHekDjpJJ4kqtN6mpRikkT5j7J3+hRQ98v09zSerkf6Z//ACn+xity3MriH5q8i1JpRP/Z">
            <a:extLst>
              <a:ext uri="{FF2B5EF4-FFF2-40B4-BE49-F238E27FC236}">
                <a16:creationId xmlns:a16="http://schemas.microsoft.com/office/drawing/2014/main" id="{4879F6BD-07F1-4283-8C7F-4228984B69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422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3557" name="AutoShape 8" descr="data:image/jpeg;base64,/9j/4AAQSkZJRgABAQAAAQABAAD/2wCEAAkGBxMSEhUUExQVFhUXFxgYFxcXFBQXFxUUFxQXFxQVFBQYHCggGBwlHBQXITEhJSkrLi4uFx8zODMsNygtLisBCgoKDg0OGhAQGiwkHyQsLCwsLCwsLCwsLCwsLCwsLCwsLCwsLCwsLCwsLCwsLCwsLCwsLCwsLCwsLCwsLCwsLP/AABEIAPQAzwMBEQACEQEDEQH/xAAcAAABBQEBAQAAAAAAAAAAAAAFAAMEBgcCAQj/xABEEAABAwIBCAcECAUDBAMAAAABAAIDBBEhBRIxQVFhgZEGBxMicbHBMlKh8BRCcoKSotHhI0NissIkU3M0Y4OjCBUz/8QAGwEAAQUBAQAAAAAAAAAAAAAAAAECAwQFBgf/xAAzEQACAQMCAwUGBgMBAAAAAAAAAQIDBBEhMQUSQRNRYXHBIjKBobHRIzNCkeHwBlLxFP/aAAwDAQACEQMRAD8A3FACQAkAJACQAkAJACQAkAJAHiAKh1mZUZBRvDibvs1rRpOs8Br/AHRnAJZMRhow8KrOWGaFOGUCa6hdESRi3WNngrVK3lUp86Kla4jSq9mxuF4OgqDBOmmFKOtewggprRJGTWwZd0gJthoSchJ2zyEcnVb5Nttu7cnxwiKcpS3Nl6Mw5tLELfVB/F3vVSx2RTqe8wonDBIA9QAkAJACQAkAJACQAkAJACQAkAJACQAkAN1FQxgznua0DW4gDmUsYuTwkNlJRWW8FXyt00Y27YG9o73jcMHgNLvgrkLNpc1V8qKM79OXJRXMyi5WhkqS6SYlzi0gX0AbANQ3LOvbmnKSjS91fNm1w60qRhKVf3pdO5FYyVAW4HVhyVSo8l6jHGhNyhk7ObfmtPhNdKbpS67eZlcbt3yKtHeO/l/BUanIr2u7ujYpL+h2Uubo/qQ8OrqtHl6r6HdPk2QrNckaipthnJuRiHXemuZJGk+paKTSABuCtWcffn3Rf2KXEJY7OHfJfstWbLTx5rWt90AchZORA3l5HECHqAEgBIASAEgBIASAEgBIASAEgBIASAGKqsjjaXvcGtGsn4DadydGEpPEUMnOMFmTwioZU6ZPcS2nbYe+4XJ3hugceSvws4wXNVZmTv51JclCOX/en3K/KySZ2dK8uO83t4bOCr1eJwp+zQj8S7Q4JUq+3dS+C+/T4DjaUDQFk1ripWeZvJv29rRoRxTil9f3PJRqVZllAl+T++SNfml5hyS3JUdNhY6EsJOLUluJUjGcXF7MhTUIB0fuF1kJxvbbD6/JnCVFPht5pstV4xf9/c9FCAb2XLzjKEnGW6O4pThUgpw2Y+IwmEjJeQoQ+pibqz28gbn4LXto8trKX+zS/Y56+nz3sIf6xb/fRGsKMD1ACQAkAJACQAkAJACQAkAJACQAkAUzpD02DHGOms52gvOLR9kfW8dHin1Y9jDmnu9l6sS3zcVHGGy3fovEqE8ss5zpXuffaTYeA0DgsydaUjcp0IQ2R39CAGGCSk5OSSe46ryqDbWyyNPyc3SCRxXQT4ZTb0k0cbT4/WS9qEX+6Eyne3Q53M+Sxru3lQnyvXuOn4deQu6XOlhrRokx1LxpxVXJe5TrtkguEJr0guCVG4awlQxjVVDrHyFo8PuexqYez39GZPGLL/1UMxXtR1Xj3ojavBWuLW+qrLyfoUP8cvMp28n4r1Xr+421mcVjo6dknItYIahjyLhpNwNliPW/Bbd2+wo06Xxf9+Jy1jm6uK9deS/vkkanTTtkaHMILToIVVNNZRZaaeGOpRBIASAEgBIASAEgBIASAEgBIAovT3pIRemiONv4rhqv/LB8+W1aNnbp/iS+H3My9uWvw4b9fsUyghvc/NliXlftqrl06eR0thbqhRjDr18wrBEqheH6g2Fta0uG27qVVLpH69DF41eqjQcF70tF5dWRrrpThiZTQkjxXN8TnzV8dyS9Tt+BU+ztE3+pt+nodSUyzjaUhh9Mm4HKQ5BCEJCNj4jThuTx8aUEwfMyxW5ZV1XpuhU7tPL7o5bilpK0rK8o7Z18H9n/AHccDRmEjToVSytn/wCnll+nX9tjS4pfr/w9pT/XhL47+pHp4tPwRxWpzXGO5JeonAqPLZp/7Nv09AlkvLEtM67e8wnvNOg7xsO9UadVxZo1bdTRfslZUjqGZ0Z8Wn2mnY4K7GSksozJ03B4ZNThgkAJACQAkAJACQAkAJAAnpRlgUlO6T63ssG150cBiTuBUtGn2k1Eir1VTg5GOZxcbuJJcSSTpJJuSd61L6fZW7x5IyeHU+3uo583/fMOUUVguSZ3K2J2cGi5+SpaFCVaahErXd1C3pupN7fPwIbpM43K66jQjRgoRPPrq5ncVXUnu/ku47hiLjb5smXFeNGm5v8ArH2VrK5qqnH4vuQYZHa3guSnJyk5PdnoMIRhFRjstBx7EwcmR+yN9yQflHbYkqEyeliUQbc0pRUR6iK4Sxm4tSjuglCM4uEllMgNOr5K37Wqq1RVVvjEl80/I5LiNtK2t5W793m5oPw2a81nPzJ0bGltisziEGriTfXU2uDVVO0go9NGRnxlqoGxuRzGL3OG8akuRjQeybl6eAWJ7VmxxNx4O087qaFZx31K1W1hPVaMtuRcuRVI7uDx7THe0N42jerUZqWxn1KMqe4TTyISAEgBIASAEgBIAyjrJyr2tWIQe7C3H/keA48m5o5rVsKeFzd5kcQqZfL3FepBdwUHGZ4jGPmy3wCGZzn5IsUJDRcrDoUJ1p8kUdDdXNO3puc3p9fBEWecuO7YurtbWFvDC36s4S+vql3Pmlt0Xd/IogSQBiSpqk4wi5SeEirSpSqzUILLZYKOlDBv1lcpeXTrzz06I7nh9lG1p8q3e7/vQkFqpl9HpSCnJCAPAECnDwlAbSinkgQKgZUx61csK3ZV03s9GUeLW/b2kopZa1Xw/jJ3TSYgHX56ltX9uqtNtbrU5Tg966FdRfuy0fn0Y/UNXNM7xEYx3CQGeQOI7p4IwILPdE9sjDZzTcH0O5OjJp6DJwUlhmmZOqxLEyQfWF7bDrHA3WhF5WTGnHlk0SUo0SAEgBIASAOJpQxrnONmtBJOwAXJ5IA+f3VZmlkmdpke5/hnOJA4A24LoLePLFI525nzSbJ1DpusnisJVK0IRWXj1Nrg1SFG3nUm8JP0CDpS70WpaWsbeHKt+rMK/vp3VTme3Rd38ngBOA0qeUoxi5SeEU4QlUkoxWWw3k6nDBc+0fhuXLX1868sL3V/cnbcN4bG1hmWsnu/RE8SLPyaeBCRNyLg7L0AjpOEPCgDlyByGJAgU5BQKMTsQPixUVO297aOSuriFbs+TPh4mXLhNt23bKOuc+GfIfqGKmzSiyE/BWrWj2ktdkP3GnLW5I4xgdhHheTgcQoZW1OXQMIuPQiovG+P3XXHg79weailTUNEZN7T5ZJ95ZU0piQAkAJACQBXun1eIaCck4vb2Y3mTu4cCTwUtGPNNEVeXLTZjNM21l0EFhHOVHlhCBL2cebn64x8BkqsnDs86Zz8SaxOk0llkEYuTwt2FaSnzcTp8ly3EL515csfdXz8TteFcMVtHnn77+Xh9yUJFlmxgT6gCya2CQ19O5k2CaO5SfTvvpSoRolgp6IzwpQR4QkHDLwkHIZulyKcyhGQR5RhCCRMczBOxkYnqBpZM435eC3KFLs4JFhLQ6Yy4Khu7h0/ZjuI2Rn3B081RhdVE98hlli6Ez2mI95h5ix9CtKprHUq38fw89zLyoDIEgBIASAEgDMuuGvzjDTjVeV3G7Gf5q7ZRzJlG+liKKXEzR86FuJGDJk6NqUhbC1BDrPBc3xS8c5OlF6Lfxf8HX8G4cqcFWmvae3gv5CRCxTewNSprFQGynWZguUJZBvGo3kmUus53AeKSSFi86llpXJMAwhGU9EbHCEozJy9IOTGHpB6Yy8IFOHpBRUXtJyCexNq2FzCBpIt+ympyUZKTIoNJ6gHsze1sdFltqcXHmT0LeVjIT7GwssKrUc5uRDnLyDqtiKceaaQ9BHofcVTB9r+wrUnWWXDBXvZrs2jREwxxIASAEgBIAw3pJV/Sa6ok0tD+zb9mPu3G4kE8VrcNhpKXwMnilTDjH4jTI1qmK2S4GXsFWu6rpUZTXRFixoqvcQpvZv6ahuBq4x6s9FxhYJcYTGNGqhqYxUU3pXKA5jNpufAfuQpKa3Yyq9UjqgrBhZNaHRkWSinvrSDmGIJUuRjRLY66ciNo9LUjQIZeE0kTGHBIOQxKEDziF1iEo2QWCkRCNyNGmwRnA5MjylMY9Ayrdir1lSzLnfQmiFeh7b1Q3MJ5gD1Ukl+KzOvH0L8nmcJACQAkAC+lGU/o1LNNraw5v23d1n5iECpGK5PhzWj5xXSW1Ls6aicveVu0quQQYxTlLJLpI+8FmcVny27XfhGxwKnz3ifcm/T1CkbrFcsdyyZEL6EjI+o3OmNEiMu6ZVp+lWGhoAPicT8LKzSj7JSrz9siUNeQdKSUBYzLbkqvvZQyWCxGWSyUlTdRkjWgUglTkyNolNfcJwxo5eE1jkR3hNJEMPQOIkjrJYxcmkhcZJUGUGGwJI8dHNXJWdSKzuNdKRMe4WVZkaTIdTLgSEU+VzXNtklitQS963ZNQj4Im2RaOgUXfldsYwfiJPoFQpvLbZj3Usl0UpTEgBIASAM/wCt2rIjp4Qf/wBJC4+EbdHN4PBTW8OerFeJFXnyUpS8PqUumC6U5OZMYEjIybSNtfkud4zWzKNNdNX6HXf41b4hOs+ui+G/98B+QrEydM0EKYWaAU4h6katlsEwkRl1bSulmkf7zjbwtYfAKdSwsFRw5m2MS5OLdSOfIjp4H8n1WaUjWRYvBa8n5QUMoliMg7S1SYSYCsNQnJkbiP8AaDalY1Dcjk0eiO8pB4Pq34KSg/xI+Y+O5AfJit3JOkFcnznNx1aPBZN4kqmhBUjroOSSBVBuAc+ww2q1KvOpiL2CpLQuHQNw/jjezlZwCnovOTKulhotqmKokAJACQBlnWvLergb7sLncXvt/gr/AA+OaufAo8QlijjvYAp1unNyJsYUc5KKcnshIQlOSjHd6IJxR2GGK4mvVdWo5vqz0y1oRoUY0l0X/TtsdyFEkSyehOecE5kSQEyxJZpSRTbHyklHIFggamybEikdy0gKbzDnEBZQyTbEBSxmQSpkSmqXMNintZI02iwUGUxrKicCxGoSarLNvZxSKLJVOJOyXlFzyCRYIkDaa0DH0lNGpDM9QkFBtRUXICsW0M1EPhqyLVG2K1p6FlE2lrAGgLGrT55tkEtzyatCjSGZIkFQXSsABPeBNtTb4k7Ap4xwskEpZeC39DanMqiz32kcR3h8AVNQZVu45WS/KyUBIASAEgDI+s118oDdCwfnkPqtPhy1bMviT0igPTlbBhSCNJiVl8Wqctu13tL1NfgFHnu0/wDVN+nqF2aFyp3Q5C3FKiOWw7McErERU+k01gBtPlitPhFPmrNvovqZPG6nLQUV1f01+xCpam4UPEbTsans+69vsScMvO3p+17y3+5OYbrMZqpnTqcuRkGgbXZGJ0BSRmRSpgZ9I5hxBUiaZE4NEmnkA0hIxyYao6wDRgmNEqZObVJuB+Tlzi7QkBHrILG6v2OrZLBD7YQ6wPzgrl08UpND2wPlKkdHctOCxYtMhm3gG0srpH5ujap0ktSvlyeC9UNM1jLNFtu07yU1vI7GDill7OqY7Y9h4XsfhdPpvDIqyzFmpq6ZQkAJACQBjXT6TOyjN/SI2/8Ara7zctjhy9hvxMbiUvbS8AdCtMyJBaiCwOOS0hHzZ0v+Mw9qpPyX1C0DVgHVMktanIib1Gak4IHIofSaovMG30C/M/st7hMcQcu9/Q5zjc+apGPcvr/wZpZLLSubeNem4S+HgzGtrmVvVU4/Fd6CkB2LkK9KVKbhLdHb29eFaCnB6MJ06rlkIRhCEZ6+lY7SByThpFfkZh1DklyxMIb/APpRqCMsMI7bkqya2xySHW0dk3I7Q9nhsAr1hLFRp9UOi9RhjrLVlFSi4vqPZ5lCO4XPcrjLDI2wFR09pjw8lZzoV4r2mW+lOCaOZCykLOuEIRrKNTo5s+Njvea08wCr62MaSw8DyUQSAEgDDulMudX1J/7hH4QG+i3LBfhIw+IP8VjNOVfMuQbya1czxqWa0Y9y9Tr/APHIYt5S75fRIMRaBhbD5uslG6euelGpakKrksEYHbGY5QrM+okP9Vh4Nw9PiugsJJU0l0OW4jFuq5PqEaQ3WsjEnoEIXWVG+slcR095bfYu8O4hK2nh+6916oK0smC5KcHGTjJYaO3hNTipReUwnEU0cSGJRB1pKUax9rkoh0kaFPHNTcDskOrZdpCdSnyTUh8dwUSugJh1xu1Y13HlrMikgU4AS8B6pq2IVuHKWXBA9nFWb2TREi/dEKjPpWbWXYfunD4EK9SeYoybiPLUYaUhAJACQBgOVpL1VSdtRNbw7V1lu2SxSRhX2tVj9INCvGZMP5OGC5Hik+a5l4YR3fBKXJZQz1y/3YTa8AYqgaTI75gSlBIjxQ9tLHH7zgD4Xu48rlSU45ZFWnyxbKP1i5B+hVz2tFo3/wASP7LibtH2XZw8AFfpVOznnoZFSn2sMdSDQTLfpSyjna0MMNxPupio0TqV9sCsfidj2q7SC9pb+P8AJt8H4l2L7Go/Zez7n9mFoSuZwdeSo3pQY+HJRo4HoDA8xyBonOSMcRJymj0B3FdBTeYp+BOOsPc4rNvvzF5DJ7gaultKPs+pUUdis/eCdLUYJGSolMuTimAWToLXZsr4Tod3m/aHtDl/ardtrFlO9pezzou6sGYJACQB87RTdpI87ZJHc3lb1nLNKKMK+XLVkwzTtsrkpKKbfQzFFzkord6BelNguEqz55ub6vJ6dRpqnTjBbJJfsSJX4IS0BshOltdCQ3JY+gFFnyPnI7rO4ze4+0R4Cw+8VapR6mfdT/SR+unJAlpGzgd6F4x/ofZpH4s1TNaFWDwzHsmu1clocPrZ/DfwKHEqGPxY/EO02GBWwjCkEIkMiYUoZbYHgf1WJxHh/PmrTWvVd/j5nQcI4tyYo1np0fd4Pw+gSMS506xMQBCAOs5KA4wlAYOwUjAZmTWPQHct+CxFE44w91Zt681ceBHN6lVytVWn22A+fimwXslOT9oI0VYHWASNEsZZDVNMouVt6EiHIKsxyNkbpaQeR0LRtqUoRfN1JXT5ouL6ms08we1r26HAEeBFwnHOSi4tp9BxA04ncQ1xGkAkeICAPmTo/UHOthxVijeyoLbJDXsI3MtXgutJHtVW54lWrLl2Xci/ZcIoW8lNLMu9hKIX/VZ25sbCqG6RqsnJjGtAZSQyTTNgZ7TzYHU0Wu5x3AXKljHLK1SpyxybBkugbBEyJmhotvJ0lx3k3PFW0sGXKTk8sg9MKUS0NSw64XkeLWlw+ICUQ+caaBwN2+KhVV05qS3RadJVIOL2ZY6XvAEcth1hdTRqxqwU47M464pSpVHCW6J8TVIysyWwJo0LZPqR7LuB9CsLiPD85q015r1+503COK7UKz8n6P0Jz41gnTpjJisgdk6jQIxwkIEIs5TSRAgroFsWB0eysm6/OfwIp7gWSlBkJOtItiHCyeMY1sh3A28U5Jy0QKDcsImwPJV6lSUfMuRgoklTjjSOhVTn0rRrYS31Hwd8FDNamDfQ5azffqHk0pjFdMGRvedDWOcfANJPkgD5dycSx4Pgop6osw0kX+hkuBZU2tTTg9Aq1thb5ukJEcVGi6QUK9CIh9KDrfy3DwILfT1Vqi8szrpYjjxNDVkzyNlMXhkG1j/7SgD5yyY1U6u5pUFoG6aG2I4/qrfDr3sZ8k/dfyZR4vw/t6faQXtL5ru+xNYxdOcUx4BINOgUAFKGtuM12nUdu4rB4lw/GatNea9V6nU8I4rzYoVnr0ff4P0JRkWCdNgbc5KAi9AqI07tKTGXgegYSugJzuR1mrHudarIp7gKGqLZXscCLnC4sQRuKe4vCRVpyzLCO2m5VmnDlNKEOVE6BWYislhPGlx6uqjGZmzMdzzgfIKCb1wZPEsZiXVNMwA9O5szJ9UR/tOb+Pu/5IFW588wsxPD4KGRYiXDIkwsDrVeRfpaoscAumk2TmojwKRoExzorU5lUwe84DmCPInkpaEtcFe7jmGTT1cMkiZXdaCY7I3n8hQB86ZLcqdXc1KGxZaMhVmXETHQ2xGhbnDeIYxSqPyfo/Q5bjPCW269Fea9V6nNlvHKnqBD0IFTwEIZs4Y6da5TiVqqNXMdn/Wju+D3ruaOJe9HR+jOrrONZnJKUER6lxsVJQjzVIofFakJy2yYfZFnvjZ77mt/E4D1WPP2qr8ytVlhNg3prFmV8/287m1p9VZlpLJStJ4aZEhxxCmjrqbaeQhCwpZ1VBeIyUkiSQkt6jqZbGxeSydXL/8AUyjbEDyf+6JfmPyMziW6NDQZYB6dw5+T6oD/AGXO/CM7/FAqPnugOKgmWae5YsknNNlBIu09C202hITNjrhp8ECAjtSx7XjSxwI8Wm6bF4Ys1zRwbDTTB7GvGhwDh4EXC0U8mG1h4APWDlIU9BO4mxcwxt3ukGbhwJPBAJamBZOfZU6ho0iy0UqrtFtMN0sqYOO6im+s3RrGzeFu8P4ljFOq/J/c5ji3B+bNagteq7/FePgRgFvnJnt0AO0zrHx+Qs/iVDtaDxutfv8AI1+C3PY3ST2lo/T5k5gXJneM6zUohGrG4cVYtPzV8foSQ3B7xitglQV6PRZ1ZAD7xP4WOcPJY1LWpkoXT/DZG61KTMq2yapGjmBmnyCtVVoUbd9CrUhs4DU7zUSnJLQ0adWUdEH48Wt5KFtt5ZJlvU5dpPztV202ZNT2LB1d/wDWSbof82p8vf8AgZvEXqjSEGYN1MIexzDoc0tPgRY+aAPmKnjLJXMOlji0+LTY+ShqIs0mHItRVdl+K6loyXLcAJESN5J7ilDoB6oafH1UY9bGgdX9d2lKGE4xOLfu+034G3BXaUsxMi6hyz8yhdauXG1M7aeN12QlwfbQZr2cN+aBbxLktSWEJRhllHbSlqrOWS6otE6nntpTGiRSDdFVhRtEqkGaeZIDI9SzNdhoOI/RdRwu57Wlyy3j9DieN2fY1u0itJfXr9/3GlpmIe3SNZFTaeUT4ZLrirml2VWUO5npNpXVehCp3r59fmOlyhLJGq3YKxafmr4/QfDcgOOK2CVFg6JMvWx/0tefyFv+Sx6C9szbx/hknripM6ljlGmOUA/Ze0jzDeauSWUZ9KWJGXQy6Nv6Ks0X4vJYaKbu4qIsJnYddxxvo9VdtPdZZpbFp6tBeoqDsYwcyT6J8vfZlcQfto0RBniQB889PKPsMp1DQMHOEg/8jQ4/ElMqImpM9gxaLKmzSjqgxkyVISBcS2t5JRXsQJze+8pjHrYjDpNLQQ1Toh33RgNOkMeHWD7a7Nc422gKxbvXBQvYaZ7jMsiZYzHntCSHEkuJuc4nEk71Yqw5loU7epyPDL9TxNe0EWIOxZ7yjXjhobmyehSEcBlkL26EuUMw0EaOt2prQ5SCEtRnN8Fe4bV7O4Xc9P3/AJM7i9DtrWXetV8P4yNhy6w4M9ukAk0z1zvGaOJxqLrp8V/fkdf/AI7cc1KVJ9HleT/n6kovWMdGRKuTDirNovxMj6e5Fzlqkxaur9mdUyO92O3Fzm2/tKzaMfaZkXr0SLF07ou2oJ2jSG5w+4Q7yBVkz4vDMCgOgqvJF6DDmTJjiNygZbgybTuxdw8ldtfdZbpbF06rm9+qO+IfBxSv3mZF+/xC/pSiJAGL9dNHm1kMo/mRW+9G43+D2ps9iSm9SuUEuAVSRpUnoFKR2aUwlQaa69k4MkdwuLqMlQDy3Hdjxta7ywUlJ4kiC4WYPyMrIBvZaRiBLI2XZqY9w3brY7Rw2cFHOlGe5NTrSp7F5yV0rgmsHHs3+6/QT/S7QeNiqVS3lHbU0KV1CWj0YehAJVdlrckyZMa4XGBQmNaIUlK5twnxlh5GyjlNM5hcbC/FdtSmqkFNdUecV6TpVJQfRtD4UhCOwusVRv6Pa0JLqtV8DR4VcdhdRfR6P4/zgkly5HB6AQqlyvWcd5E1JdRjOVxvCySN41NA6tqW0Ukp+u8AeDB+rjyVOitMmDdyzLBb3sBBBxBFiNx0qYqnzflCkME8sJ+pI9vAHA8rKGaLdKWUSqB1njfgoGi5F6hSn+tw8lbtvdZepbF+6sWWZUHbI0cox+qc92Y19+ay7IKYkAZ91z0GfRxygYxSi+5jxmn82YkeqHReGZbk9yqzNGkwy1+tRlgIUc9z4C6EDHXHNGOkpuB+QTW4h19h8ksdxlReyzJpo7ErUwYR4HbRdAHunf5pQCWS8uT05/hyG3uOxby1cLKOdGMt0S0684bMu2SusaMjNnicw+8w5zeLTYjhdVZ2j/Sy5C9X6kG4ukFPNbs5WknUTmu/C6xVd0px3RZjXhPZnbrZ2GvH9fneuj4RW5qTpv8AT9Gclx635KyqLaX1X8YOrrWME9ukAlB9wuMuaXZ1ZQ7n/wAPRrOt21CFTvXz6kCV9yr1GPLBI1ILEUNvKSu/Zx3kdeWImw9GqPsaWJmvNBP2nd4/EpkVhYOfqS5pNhNOGGI9a9D2VfnjRKxr/vDuO/tB4pk1oTUnhgBuo7LKsy+gvTmxI4/qrNs9Gi7RejRpPVvFaCQ+9KfgxgUj3Mm+/NLakKYkAD8v5OFTTTQn+YxzRudbungbHglQHzpSgtcWnAgkEbCDYjmq01gu0pZDtObhQMvRJOTHG7+ACBFqydMzC+kpGSIEZQcezef6T5IhuhlZ+yzLpvaPj+q1TCGUALN+QgD0OPigDoFKIe2QBKp8oyxexI5u65ty0J0JODzHRjKkI1I8sllBmi6ZzssHhsg2+yeYw+CtwvZrfUoVOG0pe7lfMNUnTSB3ttezhnDmMfgrMb2D30Kc+GVV7rT+QZp8v07hhMzRoJseRWLxKKnW54appHRcGk6dDs6mjTf7P+s77ZvvDmFIdPlEaTKLQ9rGkOkc4NYwG+c9xAaDsFyFXlmcvBGXd3Edkzf2A2F9NsU4yzpAGcddNBnQQzDTHIWn7LxfzYOaHsOi8MzWjeHZo1lVZI0Kck8IND2/EH0T7d+0y/SWpq3QNtqNu9zz+a3orD3Mi9/OZYUhVEgBIAwTrFyYaXKElh3Jf4rfvHvj8V+aZUWdSajLGhDopVVZpQeQpkq13pB63Jmd3SkHgysbdjxtafikjuNqL2WZZVMs8jeT881qRMJjL24FKNOKd3zwQhWdXSiHYCAOS3Z8CgDwuO3mkAWftHJACLxtRkMHhO8IA9a3w5oFLX1aOiblKldKbMEox1BxBEdzqGeWoewh9UqIeJAFe6waXtMn1A2Mzh4sId6IAwXJJ7zPtKGpsXKL1RZnjvt4+Sbb++a1Pc1ToI7/AEbNznj85PqrUtzIvV+M/gWFNKgkAJAGbddeTc6CGcaY3lp+y8fq0c0NZQsXhmX0NQQAqskaFOQayPU/xc06xhwTCaL1Cj8DzCQmQxMzZj6poMzDpFBmTnf+pB9FoUnmJi1Y4k0DM7u3UvQhOIzjzQhTshKIdB2tAHW1KAmuBSAcvAQAuw3owGTgwbwkwLk7ECXAmR2CQjRqQDPqnq7y6a2ghlcbyAZkn/IzuuJ8bB33lE1hjk8lkSCjVXTtkY5jhdrmlpG0EWKAPnDJ9PmuaMcH+ShqF2gtmWSYWcD4+RTLf3zWp7mkdXj70pGyR3k0+qty3Mq/WKvwLQmlESAEgAN0yp2yUNS1wuOyeeLRnNPMBLHcRnzlSFVp7l6kE2uILXDSCoyx4li7Qm3jb4JpMeSPPkkHIo/TiIB2dr/b9lbt3oZd2vbKqPZ+dis9Cp1G4MbpEDHDoTugg3G5IKSW6E4aNnByRi9D0twIRgDymedCEDOicUAOg4kJQFGgDav/AI9VbiKuK/caYngbHOD2uPERt5KOYsTYkwccvNgTuQB8/wAHekDjpJJ4kqtN6mpRikkT5j7J3+hRQ98v09zSerkf6Z//ACn+xity3MriH5q8i1JpRP/Z">
            <a:extLst>
              <a:ext uri="{FF2B5EF4-FFF2-40B4-BE49-F238E27FC236}">
                <a16:creationId xmlns:a16="http://schemas.microsoft.com/office/drawing/2014/main" id="{986ACD4B-10DE-4A1C-B937-8BDC06C59F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-269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23558" name="Obrázek 1">
            <a:extLst>
              <a:ext uri="{FF2B5EF4-FFF2-40B4-BE49-F238E27FC236}">
                <a16:creationId xmlns:a16="http://schemas.microsoft.com/office/drawing/2014/main" id="{ECF33E49-9593-406E-9925-A5D36392A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4295" r="14677" b="4294"/>
          <a:stretch>
            <a:fillRect/>
          </a:stretch>
        </p:blipFill>
        <p:spPr bwMode="auto">
          <a:xfrm>
            <a:off x="1042988" y="4062413"/>
            <a:ext cx="678338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Obrázek 2">
            <a:extLst>
              <a:ext uri="{FF2B5EF4-FFF2-40B4-BE49-F238E27FC236}">
                <a16:creationId xmlns:a16="http://schemas.microsoft.com/office/drawing/2014/main" id="{1758395D-85EC-445A-99BE-CBD8A9965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7228" r="15559" b="4482"/>
          <a:stretch>
            <a:fillRect/>
          </a:stretch>
        </p:blipFill>
        <p:spPr bwMode="auto">
          <a:xfrm>
            <a:off x="7451725" y="0"/>
            <a:ext cx="1630363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1B4203-9985-437C-98C2-FDD557153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1"/>
    </mc:Choice>
    <mc:Fallback xmlns="">
      <p:transition spd="slow" advTm="1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BAA937A-8506-41DB-80F0-9D621FCE43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" b="16251"/>
          <a:stretch/>
        </p:blipFill>
        <p:spPr>
          <a:xfrm>
            <a:off x="5284414" y="1467279"/>
            <a:ext cx="2012036" cy="1501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6" name="Rectangle 2">
            <a:extLst>
              <a:ext uri="{FF2B5EF4-FFF2-40B4-BE49-F238E27FC236}">
                <a16:creationId xmlns:a16="http://schemas.microsoft.com/office/drawing/2014/main" id="{6D486BCA-6533-4C4E-B391-40BF8B451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" y="20638"/>
            <a:ext cx="6543675" cy="631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b="1" dirty="0">
                <a:solidFill>
                  <a:srgbClr val="B02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Dlahy a dýhy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C12594C-FF2F-4D39-8BFC-DAE39012CF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" y="908050"/>
            <a:ext cx="6069013" cy="597535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400" dirty="0"/>
              <a:t>k podpírání zlomené části, nebo její fixaci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KOVOVÉ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Kramerovy</a:t>
            </a:r>
            <a:r>
              <a:rPr lang="cs-CZ" altLang="cs-CZ" sz="2400" dirty="0"/>
              <a:t> dlahy)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HLINÍKOVÉ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400" dirty="0"/>
              <a:t>na prsty, dobře tvarovatelné, s výstelkou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PLASTOVÉ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cs-CZ" altLang="cs-CZ" sz="2400" dirty="0"/>
              <a:t>z termoplastického materiálu, po zahřátí ve vodě se dají tvarovat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  <a:defRPr/>
            </a:pPr>
            <a:r>
              <a:rPr lang="cs-CZ" altLang="cs-CZ" sz="2400" dirty="0"/>
              <a:t>event. </a:t>
            </a:r>
            <a:r>
              <a:rPr lang="cs-CZ" alt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DŘEVĚNÉ</a:t>
            </a:r>
            <a:r>
              <a:rPr lang="cs-CZ" altLang="cs-CZ" sz="2400" dirty="0"/>
              <a:t> – v první pomoci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VAKUOVÉ</a:t>
            </a:r>
            <a:r>
              <a:rPr lang="cs-CZ" altLang="cs-CZ" sz="2400" dirty="0"/>
              <a:t> –  používá především ZZS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  <a:defRPr/>
            </a:pPr>
            <a:r>
              <a:rPr lang="cs-CZ" altLang="cs-CZ" sz="2400" dirty="0"/>
              <a:t>náhrada </a:t>
            </a:r>
            <a:r>
              <a:rPr lang="cs-CZ" alt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ORTÉZY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CEF4C88-3CF8-4039-8A69-909BE22546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t="15123" b="19006"/>
          <a:stretch/>
        </p:blipFill>
        <p:spPr>
          <a:xfrm>
            <a:off x="6803691" y="-41998"/>
            <a:ext cx="2421201" cy="144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CBBB16-8ADD-40ED-B25D-B07DB87BF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2442" r="14095" b="7931"/>
          <a:stretch/>
        </p:blipFill>
        <p:spPr>
          <a:xfrm>
            <a:off x="7482771" y="1430421"/>
            <a:ext cx="1769606" cy="305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D6BFE7D-8B61-4F2F-967F-90D1727BB1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t="16518" r="13831" b="18010"/>
          <a:stretch/>
        </p:blipFill>
        <p:spPr>
          <a:xfrm>
            <a:off x="6658728" y="5092517"/>
            <a:ext cx="2476554" cy="169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Obrázek 5">
            <a:extLst>
              <a:ext uri="{FF2B5EF4-FFF2-40B4-BE49-F238E27FC236}">
                <a16:creationId xmlns:a16="http://schemas.microsoft.com/office/drawing/2014/main" id="{1C009314-A61D-4AD8-A805-AB1AE1D966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2968625"/>
            <a:ext cx="275113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1130F0D-4A9F-4123-BF46-F3874D901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1"/>
    </mc:Choice>
    <mc:Fallback xmlns="">
      <p:transition spd="slow" advTm="32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9AC877-F1DB-401E-87A0-49F7CAFD5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4742" r="16659" b="4329"/>
          <a:stretch/>
        </p:blipFill>
        <p:spPr>
          <a:xfrm>
            <a:off x="6121579" y="-38204"/>
            <a:ext cx="3022421" cy="310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A3F31DE-6062-4FF8-8241-F937605E0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27" y="4077072"/>
            <a:ext cx="3409773" cy="2553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5115BDA-6300-4C41-ABB6-AA284D6BED77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82563"/>
            <a:ext cx="5724525" cy="9604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cs-CZ" altLang="cs-CZ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Moderní fixační materiály – </a:t>
            </a:r>
            <a:r>
              <a:rPr lang="cs-CZ" altLang="cs-CZ" sz="3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samofixační</a:t>
            </a:r>
            <a:r>
              <a:rPr lang="cs-CZ" altLang="cs-CZ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429022-B39F-4C61-94FC-5D9BFC5FB5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t="15649" r="10488" b="11853"/>
          <a:stretch/>
        </p:blipFill>
        <p:spPr>
          <a:xfrm>
            <a:off x="2646919" y="1780799"/>
            <a:ext cx="3306170" cy="206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576801-17EE-4112-9C38-E028C80500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t="10526" r="11482" b="9688"/>
          <a:stretch/>
        </p:blipFill>
        <p:spPr>
          <a:xfrm>
            <a:off x="192570" y="3401643"/>
            <a:ext cx="2528248" cy="259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A931E2-FBB1-446A-ADE3-AB108E1DB9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10449" r="2759" b="13874"/>
          <a:stretch/>
        </p:blipFill>
        <p:spPr>
          <a:xfrm>
            <a:off x="2913050" y="4233760"/>
            <a:ext cx="2773907" cy="188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8" name="Zástupný symbol pro obsah 6">
            <a:extLst>
              <a:ext uri="{FF2B5EF4-FFF2-40B4-BE49-F238E27FC236}">
                <a16:creationId xmlns:a16="http://schemas.microsoft.com/office/drawing/2014/main" id="{570140B3-1180-426D-870D-78B530DA4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387475"/>
            <a:ext cx="21653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cs-CZ" altLang="cs-CZ" sz="2000" b="1">
                <a:solidFill>
                  <a:srgbClr val="404040"/>
                </a:solidFill>
              </a:rPr>
              <a:t>využití v první pomoci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cs-CZ" altLang="cs-CZ" sz="2000" b="1">
                <a:solidFill>
                  <a:srgbClr val="404040"/>
                </a:solidFill>
              </a:rPr>
              <a:t>ZZS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2CF6BE-4DAE-40CA-82CD-4EF789B49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7"/>
    </mc:Choice>
    <mc:Fallback xmlns="">
      <p:transition spd="slow" advTm="14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C82CE63-E837-4A25-9FB7-72E8578F32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663" y="273050"/>
            <a:ext cx="4422775" cy="960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Vakuová dlaha 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D29DFDF-BBA2-4A53-9F0F-4BBBC17AD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388" y="1250950"/>
            <a:ext cx="3327400" cy="399097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altLang="cs-CZ" sz="2800"/>
              <a:t>celotělová dlaha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altLang="cs-CZ" sz="2800"/>
              <a:t>krční límec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altLang="cs-CZ" sz="2800"/>
              <a:t>končetinové dlahy – horní a dolní končetina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cs-CZ" altLang="cs-CZ" sz="2400"/>
          </a:p>
        </p:txBody>
      </p:sp>
      <p:sp>
        <p:nvSpPr>
          <p:cNvPr id="26628" name="AutoShape 10" descr="data:image/jpeg;base64,/9j/4AAQSkZJRgABAQAAAQABAAD/2wCEAAkGBhQSERQUExQWFRQWFRcUGBgXFxUVFxUUGBUVFBUYGBUYGycfGBkjHRQUHy8gIycpLCwsFR4xNTAqNSYrLCkBCQoKDgwOGg8PGikkHyQvKiwpLSosLC8vKiwsKSwsKi0vKS0sLCwtLCwsLCwpLCwsLy8sLCwsLSwsLCksLC0sLP/AABEIAMABBgMBIgACEQEDEQH/xAAcAAEAAQUBAQAAAAAAAAAAAAAABwECBAUGAwj/xAA+EAACAQIDBQYEAwgCAgIDAAABAgADEQQSIQUGMUFRBxMiYXGBMkKRoVKx8BQjYoKSosHRM3Lh8WPSFlNz/8QAGwEBAAIDAQEAAAAAAAAAAAAAAAMEAgUGAQf/xAA2EQABAwIEAggEBgMBAQAAAAABAAIDBBEFEiExQVEiYXGBkbHR8BMyocEGFEJSYuEjM/GSJP/aAAwDAQACEQMRAD8AnGIiESIiESIiESIiESIiEVDF5RzIs2xv9jaeJIKillOlJlDXHUtxa/UEDp1mD3hmpVykopKtxbHbTXUqVYnDbJ7UaT2WuhpH8Q8af/YfQzsMFtGnWXNTdXXqpB/LhPWvDtisJ6SanNpGkeXjssmJS8oTMlWV0TWbU3jw+HIFaqiEi4BN2I6hRrb2mswnaHg3a3e5PN1ZFP8AMdB7kTEuANrqdtPK5udrCRzsV00Tzp1QwBBBB1BBuD6GX3mSgVYlLysIkREIkREIkREIkREIkREIkREIkREIkREIkREIkREIkREIqETC2nsWliFy1qauPMaj0biPaZ0QvWuLTdpsVHm1+ykanDVMv8FS5X2caj3DTkMTs3F4F8zLUo//ACKbof5109jb0k42ljUwRYi95A6Bp1Gi3UGNTsGWSz29fr63UWbP7Ua6C1RUq+fwN9RcH6TNxXazemQlArUIsCWBQHrawLelhLO0nCYOiAFohcRUGZWS6KACASwXRvS1/PrHeaVpJHsOW639JQUVawTfCLfv4HbuC9sRiGqOzuxZmNyxOpPmZ5qxHAy0/rlKqv6/9yre66INDRYDRZeD2xUpG9N2Q8LoxXTjradJs7tMxSaMVqDT4xY/1Ja/uDOSyiWZZm2V7diqs1DTz/7GAqWNndqVB797Temf4f3gP0AI+k6PC71YWoLrXp8L2LBSB5q1iJAymZFLUgWvc2sBe5OgAHMywypdxWkn/D0B1Y4t+o996+hUcEAjUGXTVbrUXTCUFqizrTUEcxYWAPna02svhcU9uVxAN7JERCxSIiESIiESIiESIiESIiESIiESIiESDKGCYRY2O2glFDUqsEReJOg8vU+UxNnbzYavpSrIx/DfK39LWP2mt3y3RONVMtZqZS5CkZqZJ5kaG/K9+BOmsjTa+5eLw9y1Iuo+eld1t1IHiX3Egkkc07aLc0NDS1LLOlyv5e9+4qcA0qTIN2TvxiqHw1i6jTLU/eL6XPiX2Ina7M7WKLIf2hWpsATdRnU2HAcwfXTzhs7Hb6JU4JVQagZh/H0Xb1sWiauwUcLsQBfprNLtHfnCUQb1Q7fhp+M/UafUyE98N+am0sSf2cfu18IZrFUXmbcCzc/pra8sWoet/Pz62mEs+XYK5h+CsqBme49dtuy/G3Gwt1rot9t5xjaqMFyJTBVbnMzXIJJA0HAczOdp+t5WW5ZQc4uNyuyggZTxiNmwSMsuziVUzFTXVEl0owEtdrfq35z1FemszdmY40a1OqoGZGzDMLi9iOHoTrym73O3IfFjvHulDXxD4nI0soPLj4vp5duezDA2sKbA9Q7X/OWI4XkXC0Vbi9LE4wvueBtr3bhY+y+0+gwArK1I9QC6e1vF9p0uC3gw9a3d1qbHoGF/6Tr9pxmO7Kv/ANNY+lQX/uX/AFOfxm4mNpX/AHIqAc6bBj/SbGWs0jdxdaI0mHT6xS5TyP8AdvNTFml0g8bZxeGIBevRtyfOB9HFpuMD2mYlfi7uqPNcp+qafaeiYbHRRPwKe143NcOo+x9VLETg8J2q0z/yUXXzVlYfe06rYe3aeKQvSzZQ2XxKV1sCbdeI4SRr2u2K1k9FPALyMIHPh4rZRETNVEiIhEiIhEiIhEiIhEiLyl4RareXeGng6PeVNdcqqOLvYkKPYEk8gDOL2d2ua/v6FhfjTa9hfmrWv6g+0kDH4CnWQpVRXU8mAI9deB85xG2eyWk9zh3NI/ha9RPb5l+p9JBKJN2Lb0DqDKWVQNzxHDw/tdDs7frB1rBa6qTye9M+nisCfQzdhwfSQPtnc7FYW/eUiU/GnjS3nbUe4ExNmbxV8Mb0arJ1HFT6obiQ/mSz/Y1bV2ARTtz0koPb6j0Ut777KwfcPWxFIEqNGS1OozEgKobnc243sLmQDiqpxDGnTJFIEh3HzfwKba+Z/wATP2zia+JazuxD3Z3Zrt6Kp4Xvy0t9/WjQCqFXQAWEikmB6QGq2NFh0sbTBI85eO4v/FvVzPHYKuHwq01CoAF/X1l7CMpErmlUm66FrQwZWjRUFSXB5ZaLTy69XobTFq4+mjhGazHgLE8dOXOUx2PWkhdjw4DmTyAnMYWuUviqviZjamp+Y8zb8I4SxHFmFytRXV4geI22vuSf0t59/DrXbIZ1O4mxaGJxDLWXNannUXK3IYA3sbnQ/aRVu9hatat37Mw14i93NwMgHTW3vafQO4G5pw476utqxuFF792hAvflnOt+g06yZkVn235rW1WJ56NzzdhPy66nr9V2OHw4RVVQAqgAAaAAaACesReX1xN0tFoBlYRWPSBFiAR0IuJpsbuXhKpJaglzzUFD9VIm8vKXnhAO6zZI+M3YSOwrisV2VYc/BUqp5XVx9xf7zq9mbNShTWmgsqiw69SSeZJNyepmVeLzwNaNgppquaZobI4kDmqxF4mSrJERCJERCJERCJEoTLc4va+vSEXljarKjMq52CkhbgZiASBc8L8JCe197Md+0l3epRdeFMXRVHTIdCPM3vJxJEw9p7Go4hctamtQcswuR6HiD6SGVheNDZbPDqyKlcTLGHA/Tx097qO9i9rTrYYmnn5Z6fhbzJQ6E+hE7PDb94J1zftNNfJ2yMPVW1nF7z9lhQF8I1xx7t7m3o4F/qD6zgcbh3pOUa4YWvw5i/I8PW0rufNELu1C3zKDDsQN4CWncj/v2UubxdptCjdKP7+pbipHdgkXF2HxctF+okK70bwsKoe4qPU8T2QqA34VtYW/WsyMnWUamOP6ErmoLj0hpyW1hwZtPHaB5Dju7fut6fVENv1+v0Z65gZYBygNKy3auRrT1DzyBlc0yBXllcwEsYgAkkADjfgPUy73nPYjHDEOSSRh6WrE6ZzyFudzykjGZlRq6oU7QOJ2HmTyA3KxcViP2moXY2oUvPVvIdWNvpPPAYVsZWuxyoo4Dko4IvL395dTpvja34aS9OCjytxY/rhJR3C3DGJvbwUEYBrC5qNYEqD6Wuf4h7Xictmt38lybWNlzTzn/GDcni88AByGwHsbvs33MuVr1UtSQDuVIIzMDcPb8I5X4nXleSlKUqYAta3L24CX2lhjAwWC0lXVPqpM7tOQ5Dkud3x3l/Y6OYC7ucqX+EG1yWPQdOfsbcLhu0bFpxZKg/iS33Qr+Ulith1cFWUMDxBAIPsZz+0NwcHV4UhTb8VLwf2jwn3Exe1x+Uq3RVNJE3LPHe/H+lrNk9p1FgBWRqTdVu6fYZh7j3m8q754NVzHEUrf9rn+ka39pxu0ey2qtzRqq/QOMh+ouD9pzFXdCvTY/tKvRXk4TvUJ6E02uPWxkWeUaWutiKLDZ+kyQjq4+Fr+alPZ+/OErHKtUKeQqA07+hawP1nObd7TirumGRSFJXvHuVYjQlUW1xpoSdekjqoNbX0431FxyNjYj0IvKXkTqh2y2cOA0zX5yS4cAff0W5xe9OJqsGfEVLg6ZW7tR/Klh9bzY4LtBxdO96gqdO8QG3oUyn6kzky5gVJEJXDitk6gp3Nylgt2BSNhe1RtO8oKepSoR9FZftmm4wnaZhW0YVafmyZh9aZaRItSemeSidy10mBUrvlBHYfW6m3C72YSoFy4in4tACwVieFsrWP2m3UyAVe4sdZK+4u8RxNHK/8Ay0sqseTqb5H9TY3HUE8CJZjlzaLn8Rwr8q0PYbjj1cl1EREmWkSJQtMD/wDIMP3xo99T70cULAN6WPPy4xdZNaXbBe+0ajrSc01D1ApKKTlDOAcoJ5XMgXbn7XTxDVMSKiVmN8xuvoEYaZRpYAz6CJnlXw6upVlVlPEEAg+xkMsXxBvZbLDsQFE4ksDr6G+9vfUoS2Z2j42lp3oqDpUAf+4Wb6mdlsbtbosAMSjU25sgLofp4l9LH1nttvsqw1UlqJNBzyXxU7//AMzw/ltIz3j2A+Eq92703IF7o17DlmU6qZUd8aEXvcLoom4ZiZytblf1aeWikvePtTo0gowwFdmFyblUUdDpct5aW5nWxi5i1eq9RjdnLOxsT5k2HBRp6CeeFwZe55AMeQzZRcgEmw8zy9ZkVq4UOqm9MkAkaFwvBb8wNCbADyva0bnuk6T9uAV2npYaK8dPq87nv25e/DCqaE2Nx16+0oDCmXWlZb9W2g8YtK2niKq0+kpAE1m0tpHOtGmR3hPiPEItr+l5mxuY2CrVFQ2BuZ3YBxJOwCxtt4xnYUKR1Px26dL/AJzVbRXxJhqfBSAf4qh4k+n21mZtKp3LCjQH7xvifi5vyzcr8fcToN0tz3aqqIA9d+Z4IPmJPQczz+l7zbMAt3dZ5rlJmPqpXh+lvndwa0fpHXzK3G4u6Yq1aeHGbJfPVYaHKAbm9rC5AUevrJ32dsynQprTpKFReAH1JJ4knmTxmt3S3XXBUcgOZ2OZ3tbMbWFv4QNB7nnNzXrBVLMQABck6AAakk9JYiZlFzuVpcRrBO8Mi+RujR916CLyKcf2o1zXZqOXuRoqstywHzEgggnpfT1mx2b2tKf+eiUHDNTbPr5q1j9CZ58dl7XWTsGrGsDwy/YdfBSLeLTU7M3pw1ewp1kLH5Scr/0trNtmkwIOy1b2OYbOFj1paeGMoZ0ZfxKRrqNRbhPPaW0koU2q1GyoouT9AABzJJAAnGbQ7VEGlGizHrUIQfRcxP2mLntburNPSTzm8TSbKMsetRKro48asQeWt+MojHnYTO2/jWxNV6rBQzW0UEDQW66zXU3sLGal2jivpsRcYxmFjbUdavYyw1NdZ6Z56PSDCLX2WV7brCxtRxTbu0u9jl9eF+mk5wbwYyl/yU7jzS39yzqKTkaGXu/pJGSADUXVCqo5JXB0chaerbwWt2FvH+0ErkKkC5IOZRrb1Enjs+2R3ODUm+er+9a44XACj+kD6mRRu3sf9oxC00T42XOVHBAfEWPLS9vMgSfKYsJcgAJzALmcZlkjjbTyOzHcnbsV0REsrmlr9t0qzUKgoMFqlfAzcAevA+djY62kFbZ3dxVBia9JxqSX1dSSbkmoLjz11n0LaWlZBLCJdytrh2KPoScrQQd77+KgDZ2+WLoAd3XfKOCse8W3o9/tOs2Z2xONMRQDdWpnKf6GuP7hOv212f4TEXLUhTc/PT8Bv1IHhb3BkXb47nrgiMuISpc/AdKqjjcgXFvPTjwMqObNCLg3C6KGfDcSdkfHleeQ+4+63m83ao9UBcJmpLbxOwXPfoBqFHnxPlOCdyxJYksSSSTcknUknmZZF5UfK556RXQ0tDDSNyxDv4ntKzW2kSoWwAtY5brm4AXHADQXsBewvzvjM5PH9dNJbeAZ4Xk7qZkLI/lCS5XlAZUiYqVXMspmlovMbaO0lpLmbibgDqf9ecyaC42CillZEwvebAKm0NqBDlTxVToqDr1PQc5rCgwqtUqHPXqXsOQufy8/YSuGbuEbEVtar/CvPyHlyv0AmNsnBPiKvfVPhvpfgTyA/hEutaGtPLj19XYuXmqJJ5Who6Z+UcGN/cf5W8PPcbubCcsGYZq9Zgqg8i5sB5E/YXk/bmbmpgkuTnrOBmbkB+Ff4fPiZqezTddUoriXW9WpcrmHwU72BHQsBe/QgTu5ZiZ+t2/ktLiNYGj8pAeiPmP7jxPvdVJnmwDCxsQdDwII/wAzme0LaOIpYYjDoxL3V3XU00trYDW5uRflr5SJdm7brYc3o1XQ9FPh90Oh9xEk4jNiFjQ4RJWRGRrgOQ9eSljanZrg6tyqmix50zlH9B8P0AnK7R7KK660qqVANbNdG+uoP1E12B7VMYh8Zp1R0ZAp+qW/KdbsztZwz2FVHpHmbZ0Huvi/tkQdBJ1fRbExYvRDS7h/689VHW0dh18Ox7+kyDqRdb/9hpLF3oxGTKuIq5eFhVawHS4Ogk74TG0q6ZqbJUQ9CGHuP8GRF2jnDjFhKNJFKLaoyjjUOuXToLf1eUwliyNzNKuUGJmtlEU0QuOPK3Udlo32tWdcr1ajoCCFZ3YXFwDYk9TPLvJjq0vAlW5K6JsbW/KAOxXNTvqGnn+zmVIjvDPNFnqqd0f1/wCJ6oxH61nnUqgKWPAAn2GpnN7A2zWrV9WOQAsVAB8gL2vz+0lYwkFw4KlUVbYZGREEl21l1j0Q3kes2e7e74xOIFJ6ndqQSDzYi3hW+gYi59jOLxm92Su1NEzgELcEhi/MDlx0nS0nbMoW+ckZct757jLlI+a9rHykmTKQXBQ/mm1DHshfYt0vyU1bv7qUMGD3QOZgAzMbswFyB5DU6DrNyJ44JWFNBUILhVzEcC1hmI8r3nvNiABsvnMj3PeXPNzzSIierBIiIRWPPn3fN1OPxJTNbvTfMLHMNG/lzA28rT6EInNb2bj0ccLnwVQPDUUC/ow+YSvURGRtgtxg1dHR1GeQGxFtOHcoHvKzodu9n+Lw1yU7xB89PxC3mvETnLzTvY5hs4L6PBURVDc0TgQr4vKK0u0mKmVLy4PKFZa9QKCToALk9BPQsSQBcrzx2PSkuZj5ADiT5TTU6bVH7+uMtNRmUHmPlFv1rPJGOLq5mGWlT69OOp6m32njjMc+JqCml8l9B5D5j+tJsY4sunHieS5CsrvjkPNy29o2/vI4nqB8Uw4bF17vfINTbgq30A85MHZ5uea9RKrov7NTJsD87KLKoXmoPG+lxbXWcxujuua1RMPR04szkcAOLMPcC3nJ+2RsxcPRp0k+GmoUdT1J8ybn3kjB8V1/0jZU6uQ4fCY815pNXHkOXv0WUigCwmo3j3ro4JFarcljZVWxZrcTqQABpqTzHWbmR7vp2f4jFVmrpVVtAFpt4cqj5VbhxudbatLEhcG9EXK0dDHDJMGzuyt4+n9rd7O7RcFWIHe92x5VAU/u+H7zP2hu1hMUL1KSPcaONG9nXUyENp7v18OT31F0HC5F0Po48J+sps7b1eh/w1npjorHL/SdPtKYqiNJGrp3YA0/5KKX6/ceikPanY/TNzQrMh6VAHH1FiPvOQ2luDjKGppGov4qXj/tHiH0m72V2uVUGWvSWrb5lPdt7i2U+1pu6va1hzRcolQVQpyKw8Jbl41NgPW3CCKd+o0RkuMUpyubnHj9RqO9RjSxT02IRnRuDZWZG9CAQfYzA2xiiEYgCobMCrZtcylL3B+Jc2YeYm02jtariH7yq2ZyLXsoFtbaDT9cZiikvPj1/XCVg4tddv1XQvg+NEWyaEjW3qtZsBHFIZxlOZrA9OI05c9JtllAukreeOOYkrOCH4MbYwb2FlWUgGVJ8/L3nilWk3qxmSjlB1c5fPKNW/wPeY2wgMPhalb5mFx+SD1ubzWbSrnFYkKpuoOReNgo+Jv8zM3rxIVadBeAGZh05L/mXmtsGx89SuPlqQ+Was4MGVnaePmVjbp4PvMRnbUJ4j/2+X3vc+0mjs02SauKNUjwUQTf/wCRhZPcDMfpI23Xwfd0ASLF/GT5fL9rn3n0DuHsnuMFTDCzv+9byL6gey5R7TIdOXqCjk/+LDQ39Unkf60710QlYES2uXSIiESUlYhEiIhFaRNLtbc3CYm/eUVzH5lGVvqJvInhAOhWccj4zmYSD1KJ9udj7rdsLUzD8D6N6BuB95wm09jVsO2WtTZD5jQ+h4GfSUx8ZgEqqVqIrqeTAESpJSMdtouhpPxFUQ6S9MfXxXzUrTH2hhO9XKWZRx0tr634yZNt9kdGpdsO5pN+E+JP9icDtfcbFYcnPTJUfMviU/6lJ1PLEbhdRFidFXs+GTa+4Oi4raOCcURSogZfm18R/wDfP0E2O7O7jAqqjNWqECw8/lv9bnymzwWyKtVgiISxNgJLW5XZ6MI4rVWD1ctgALLTuNbH5m5X056ayaISSDKRpxKo1xpKF/5i932sxvAdg4D2Fsdyt0VwdHXWs4HeNx1FyFX+EX9+M32LxS0kZ3YKijMSeAAmRMXH4BK1NqdRQyMLFTwIvf8AMA+02IblFguHkldNIZJSSSdffkozrdrdXv2KU0NC9grZg5A+YsDox6WNvvOn2d2nYOrYOxoseVQHKP51utvM2mk2z2SXucNVtzyVNR7VBr9QZwu1t2sRhj++pMov8QGZD6MNJSL5ozqLrrI6PCqxgEbsrvA94O/cp8pVUqrdSroeYIZSPXgZz21+znB19e7NJvxUiE+q2Kn6SIdl7ZrYe7UKr078bHQ+qnwn6TpNl9reJQ/vlSqvp3bfVdP7Zl+Zjdo8KucDraZ2emffsNj6fVW7ydmFTDU2qpWR0UXIf901uGhuVY+Wk41F/wDM6nfPfc47IqKyUl8RUkXapqLkg2IAOnmTOdwuGLmygnmbW4XtzIHlqZUkDC7/ABhdHQOqWU+arOvdcDr7Up0L81GhPiNtB068paTM86UzTtZy+Z2INwiAhQLjwqCTqOJy8hNeDMXty2U9PKZMxPd2Ipl4aWSoExCtK4ia3eLFmnQbWxIyDzzf+JsiZxu2sb+01lpp8KnKD1JPib0/1J4WZna7BanFan4EBa35ndFvesndGioz1XF/lB5AcWmsdjisV0Dtb/qg/wBCdBvBVFHDKiaZxkt5D4j+V/WYe52BHjqkfwD82P5SwH6Ol8FopKYGSHD28Ok/t/5p3hSDujsf9pxVKnbwAh36CmljY36nKv8ANJ0UTgeyjZGWnUxB4ue7XpkX4iPVtP5JIMmgbZt+a12N1HxqksGzdB9/TuSIiTrSpERCJERCJERCJERCJERCKhEoVB0MuiEWNQ2bSQlkRVJ4kAAmZFpWIXpJOpSIiF4qWlr0gRqLjodRL5SEXK7a7OcJXuQndOfmp+HXzXgZGe9u5NTAlSXV6bkhT8LXGtih/MX9pO0gjtBxFU4+sKpvlNk6LT+JAB6G56kn2pVTWBt7arqsAqKmSb4Qf0QLkHXwWgE3aYUUqfjUnMOBGjVNRTy6ZSATa9zp3psRlM0OeelGsVIKkgjhbrwlGN4bwXW1VO6YAA2A1PX3rMxmIa5DMWY/EfO58IFrWuSfUmYfCA0uvPHOzG6kiiETcoVM0uUywiXCYhSLD27i+7oORxtYep0Bmj3QwOZ2qkfD4V/7Ea/b85dvdtE3FIHQeNrdT8IPTr7zP2bU/ZsKXPELe3Vm+EfcfeXgC2MDi5cxLIyfEC4/LC257ffktFvJjTVr5dTk8AHnz++ntO02BststKgguxKqPNmP+z9BON3ZwRq1wx1C+M+Zvp9/yk19mGxu9xDVmF1ojS/DvW4fRbn+YTORty2IKrRS5I5sQk3Nw3322HcpO2Ts8UKNOkpuKaKgPWwAvbztf3mbKASsuhckSXG5SIiF4kREIkREIkREIkREIkREIkREIkREIkREIkREIqTgu0HcR8W4rUSM4XKyn5rElTfrrb6TvpS0xewPFnKzS1UlLIJYzqF8547d6vRJD02FvKa43HHT7T6ZrYdWFmAYdCLzR7R3IwtYa0wp6r/qUXULf0ldXB+KBtMzwUBZ5d3kk3avZANTRqezTk9pbgYqjxplh1GsrOppW8LrfQYtRz7PA7dFoRUvK1KllJJsACSfIan8pbXwrobMpB855vqLEXBFrHmP9SHVps5X3DM0mM9i5XY2G7/E3YXFy5B566D62Ezt7sZ8NMaX8ZH2H3zTb4fAohJRQpPT/RmHtHYAqvnLsGNuh4aadJdE7HSAnYbLl3YVUQ0TomWL3npa8O/3qV67p4MpRznQuc38o0F/7jPofcHZH7PgqYIs7jvX63fUA+i5R7SKNzNgjE4mnS0CKA7eaJluB5nwj3MnhJYg6RLytXjLhTxR0beAue33cq6IiWlzSREQiREQiREQiREQiREQiREQiREQiREQiREQiREQiREQiSlpWIRUtKFZdEItfjNh0Ko8dNT7WP1E5Pa3ZRh6lzSJpnj1E7uLTFzQ7QhWoKyeA3jeQoW2h2W4mmSVsw8r/wCJj7P3DqsbVA1+ij8yRJxlLSIU0QN7LcD8RVWXKbdq0G6u6VLCICqDvSPExuW9LngNBwnQCLSsmAA0C0Msr5Xl7zclIiJ6o0iIhEiIhF//2Q==">
            <a:extLst>
              <a:ext uri="{FF2B5EF4-FFF2-40B4-BE49-F238E27FC236}">
                <a16:creationId xmlns:a16="http://schemas.microsoft.com/office/drawing/2014/main" id="{EC40173B-37F4-4DEC-B14E-425FCCB55C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0150" y="-315913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26629" name="AutoShape 14" descr="data:image/jpeg;base64,/9j/4AAQSkZJRgABAQAAAQABAAD/2wCEAAkGBhQSEBQUEBQUFRQVFBQUFRQVFRQUFBUVFBQVFBQUFBQXHCYeFxkkGRQUHy8gJCcpLCwtFR4xNTAqNSYrLCkBCQoKDgwOGg8PGCwkHyQpKzAxLCwqLC8tKSwsLCwpLywwNS0sNS8sKS8tKiwsLCwsLCksLCkqLikvLSwpLCopL//AABEIAPwAyAMBIgACEQEDEQH/xAAcAAABBQEBAQAAAAAAAAAAAAABAAIDBQYHBAj/xABAEAACAQIDBQYDBgUDAgcAAAABAgADEQQSIQUGMUFRBxMiYXGRMoGhFEJSYrHBI3KC0eGS8PEIohUzQ1OTstL/xAAbAQACAwEBAQAAAAAAAAAAAAAAAQIDBAUGB//EADARAAICAQIEAgkEAwAAAAAAAAABAgMRBCEFEjFBUWETInGBkaGx4fAUI8HRBjNy/9oADAMBAAIRAxEAPwDcoJ6FWRU1noQQEPUR4EQEdaIQAI4RCGAChAhtCBAYRHWiWOAgMAhtPDtvbtDCUjVxNQIg0F9Sx/Cq8WM5dtj/AKgQCRhMMCOTVmOvnkT/APUAOwWhAnz+e3raF75MNbp3TW9895fbI7fmZkSvhaYLMAXSoyjUgXswNvf2gB2O0VpFgcWtWmtRDdWFx/mT2gA0CECOtFaAAtCBEBCIAIR4jbR0BihgEMAHCKCGIDO01k6CRosmURkR4EMIigIAjgIAI4CABAjhEBHgQJAEp97d6qWz8OatXVj4adO9mqPbRR5dTyEuSQBc8BPm/tL3mOLxjtmuiXSmoOioDy8ydSfQQJJZ3KDereevjq5q4h8x4Ko0Smt/hReQ+p5yljiYlEZEbJL38+UaBrOq7h7tq1MNURNRzUE+5lVlnIadPp3c3jsZvcvtOxOz7IGz0L60mANrm5yniOfvPord7b1LGUFq0TcHQg/Erc1Ydf1485xztG7PkXDnEYdQpp6uBpmS+p9Rx956+wbahDtSvocwI87Zl9sp9zJRlzLJC2p1ywztYEVo6K0kUjYhDaECACtDFDaAwCGCERAERRCGAFEgkqyNBJhGQHCK0QhAgAgI4CECOAgMQjwIFidrC4F/LQX8rmAzC9p+9nc0zh6bWZ1vVYWuiEaKPzNr6AeYnAdpVQXOUWXlfQ2HIgc5sd56rVsVVqViARUeo4bRbk+Cx5qqhLDW9vOZDbDDvSQtg2ozEM1urcLE8bWFol1LG9sFeF6/2gOtgPl1jqVAsbKCT5Tddne54quatcaKbKp68yYpTUSdNErZYR5d390Ki0++qUs3CysyooHVmbQD6zZ7E3vC1BRfDsOADUnSsnzK6iWm19grUYXI0XKFbWmAdD4Dpw6iUW6m74p41nGUpSpikgtYtYWZyPmRrc+kyOSl16najROtqMFt3/MfybLbG8WHVO5xAb+MhUKiPVZlYFfhUGYLsMp2x7r+EkcCD8NQajlwlnvJsKu9SpiqNRgKVFcqhyCjUjckLz8Ivbncyn7EKjLtPxX8dOpe/Mq41Puwl9XQ5uuyp4awfQtoLR1oTLjAMtDaG0VohgEJiigA2OtBDAAxRRRAUqSQRiCSASRAcBHgQKI4CAxyiG0KiOtABoEdliAhc2BPlAZwLfhe7xLq4zVGqVTppmBY5TfgNMvpYTBbSqpmIVRfm3D5ATZdoNaolaoSpU1SVph7d53YPiqNa+Uk3sOQUTn9Yi5tw/xxkIrcunLbCLbdjHLTrJmW5Z0A4aXNieF+BM7ns/AhF8I9bTgm7VDvMZh161U/UH9p34VshseHX+8z34Ujq8PlJwaGY+jdfOZ7AYWolaoxAysMqgk2BuDma2vymjxdXTTWZxtnux4vUYkmxqMg1PAAaDpMsnudqEnjDLXH1u6wWJqVSqg0mW4B0ZgaeoJPMjS5lV2RbtVPt7V2ptSppSYqr3Dk1WGS68rqt9ddL8CJoNn7FLUyKgcIPFlZs+V1WoNHbysfI5TxM3mxtmpQoqiKBzPElmNrsxOrE24mbqViJ5viE+a3bse0RWhtDLjnjbRWjrRWgA20Fo60EABFaGKIAWihggBUJHgRqiSCSIBWSKI0CPWAxyx9oFjhAYLSs2zt+nh6bszC6i+U3ufK3n1ltaVm8W1Fw9EvUdKajTO/BSegOhboDYXteA0fOm/O84xbvUp4Y0RojNlIFzqbm1rkW+UxrNebbtB3s+11VpILUaZJVVYuzu3xVKrW8TnmZiW4wQ2zXdmWzDUxyvbw0gWJ8yLKPXW/ynXtqErqP+ZgNwt6sIirRA7lj95yLO3nU4X9bToFWte1xcfSc+9tyeUd7RKMYLlefErWJy5qZIP4bX91/tKTaO95w9anSq08lRwGADDQMSFLG4y3tzm2pYVWIKgek4RvltPvNpV6gOgrFVI5LTIQW/0yNFfNLfoPV6qVcVydTvO6e9VPFU6dNkqpVZmQ06ihQCrEsodrB9Bc2udOE6BM9uTWStg6TgDMFTP/ADhBY2/ltb25TRWnRWxwJNt5YLRR1oLQECKGKADbRER1oiIgI7RWjrQQAEUJggMqUkgEYskUSRWPUR4gAjhAkOURwgUR1oAETnfatvOqUjh0p0ah41HrXZKfRVRdXfW55AEcSbDol7angNT6DjPmDf7eMVq9QDW7sSAdFJYtqeZ1jTXci89jO18QhJ1HPgmVdTrYA6e08VUDlw9xI7whrfuIxiBm03N7Q2w1qWIBqUOHV6f8l+K/l9pi2EEjKKksMsrslB80WfSex66VKAqUnDIb5agNwQSAL9GBNiDqJ8+7WwJpVylVWVgQHBBBv97jxvxv5yw3T3yq4J/D4qTW7ykT4XHUfhccm97y47QttU8VXp4jDMSO6p3LCxVgWDI3LMLrw6yiqp1yaXRmnUXq6Kk+q7HZ+yfZdalg6Rqh1BoKMrjK1xUcocvEDuyvHmx5TeT5t3H7YMXgqipi2avhiQGDEtUpjm1Nib6fhOhtpbjPo+jWV1VkIKsAykcCrC4I8iCJe011MaeR0UMEQxWiiigAojEITEAy0EcYIhjYoTBACpSSpI1EkWTIIlAjgIFjhAY4COEAjgIAeLblYphcQ68VoVmHW4pMR9Z8n7W2YKOUEkuQCx6E8R+s+sts1QuGrs2oFGpcDpkI/ecBqbNpNWdqi5zqAQdEPUjgx/SKVsa1v1Zr0eit1lqhX734I59Q2ZUcXVGI620+sD4R1HiUi3UWtOijD249L34gWNtfaeHG4BXGWooPTqPNTxExfq2n6y2PUz/xmDh+1ZmXnsn/AF8zBMsbaWe3dndzUC8ioYaWNuV+p04854aWHZvhUn0E3KSayeRspnXY62t0R5ZabFxuQsrDPTqKVdCbXuDlIa11IbK2nSeX/wAOb7xVf5mUH2vePTCAf+tTB/r/AFyxqcCLos8Me37ip1ATlY2PDXgSPOfVvZ5VzbKwZP8A7CDr8N1/afLGzrF2Rl7xSbnLqddCVPXhPpzsqqqdkYUKb5Eam2hFnR2DKQeYg35lfI11RrIoYpAYIIYowBDBDEADGxxjYDAYojFEBVLJFEiQyVZMgSLJBIxHgwGPELOACSQANSToABxJMAmX7RmqfYxk/wDLNRe+tcHu7EgH8pfLeRk8LJfp6vTWxrzjLwSbT7QMEqOofvTZlyKrZWuLFS5GUDjc+s5hs/Zy92GtZQfhzWIvchbnU2UDpxEalPNUuRl08djxtxFj6gfOT7Rr5abFdLg3HHVjY2J6ADXymVy5syl2PdaTQ16T1am8yxlv7FW7XzN18Isen9zrPPUBsD1Gn6T1VaOVALkW9r89PfWGhR7xgSCEVQWtwCjr69R1mKcW3g70ZqEc9vz6mS38rK2KGTgKVMfPLM33h6n3m+2tsOliSXLGmyryUEuLnU8hlBtx4ATFbT2e1Cq9N+Km3qCLg+xE6lU1JbHzniukuptlZNbN7bnlEkRRzkUIM0J4OKSBRmseE+l+xTbWHfZyYekQKtAt3ik+Js7Fu9HUG9vIj0nzITNT2a7fbC7TwrrwaqtNx1SqRTYW58Qf6REwPrSAGG0ErJCiiigAooooANMEcY2IYIoLxRgVSSZZCslUyRBEgjljQY4QGPE8+1MN3lCpTtcujKATa5I0F+WtteU9AjhAlGXK00cNGMte4GrG/I5uYIvcAHNp85DXXNe9yAbnnwOsk3pNGntHEJQqKwzlyBf+GzE56Z05NmGlxYieSlVvzte9hx1vw0/fpOc5buMj6dpmrao3Q7r4PuvcHEjOQNDxbhyW2n6xtQ2v6ajUanT9Tw/LPXQwhZS6rfIPKwAufmbjgPwmWSYSmFQLS72oaAqqaptSvcKylAQNLEXZuI84OtyWR2amNW3Xfy2/r8ZU42iqhAtzUy3fmMuXh1BGtx5THb90h3lKoPv0gp9afh/+pWbHa9P+MQFIZ8jFSL5C/FRa9xm4W5ETJ770smRPzEjUE2sOQJtf9pKqTVmEjmcVULdA5N7rDXxX94MjCIrQToHgQzX9lOwDi9q4dR8NNxXqHolIhvq2UfOZCdU/6fdpCltKpRYC9egcp55qZFQC/mub2EeQPoiKKKVjFBFFAAxQRGAAJgMRMaYhgMUV4IwKtZKJCslUyRBEqmPBkYjgYDJBHAyMGPEAPnHf7CHC7Rrt+GqxP5qdU5x9GEkoYjQMpvzB/Q+U6J2pbgVsYy1cKgdmQU6iZlU6Xy1AWIBFjY+gmOw3ZftDC0c1VEqLfRaT95UQW1LAC2X0Jt6Tn20yw2u30+x7jhnFKozjCbWJpZ8pLZ+6Sx7/AHk2yMVZ9fhJKkW08R0OUedtOHGWWGNkKakrVpsnhzEgORkZOalmU/PymWVrXH+P0mjwWOAcVTexFgznQkDxi3MkXsOo5XhRZzLDOnxCjl9Zd/qun8+48eJojuRVBQ905ByMSxzlmUNcW0so0JsLzK1dnJUqZ6ozNfmTZvW3H0murVL0wlBe7pagtxqVLjxBL8B4QDw0AvYaSrxGFCnS5W4BvqUbXwtYceY01tKrHJPmiGmjVYvR3rO+ye/nv4PvjPkZzePYClDWoD4R/ETy/GLfX3mTtOoillAZbkWsb20Ol+HFdRMjtfdr+ORSZbMoqBSTdbkqV+RHsRNdN22J9jgcY4Vmat0yzzPDXn9zOrNxu0fsh2ZtAaA4urSqnX4VNMG/9FR/9MzTbtVhwCn0YfvNjSwDHdvEU6tg+HxiV0S4zCnUVaTsLfdzP7zRGyMujPO26PUUrNlckvNM+l4JRbjbY+1bNwta9y9FAx/OgyP/ANymXkZmDBFeC8QBivBeIwAaYLxEwEwABhjSYoDKtJIJChkgMkVonUx0iBkgMCQ8GOBkd4QYATAx4MiUx4MBnEt/dk/Z8dUVVy03tUp/hKt8WXpZ8wtylZs/ErrTqHwN/wBp/EOQ6a9bzV9ubuv2V0F8i4gnpYGkWB9Rb2nPcBjhVQOvoRxsRynLvrdUuddGfQ+Ea6Ot06osyppbPxx3T8V38zX4PbYpLkq0kqqwACkeBspGR1BsRexvwHlqZ5sVSVVOezKb2FMaA63sxuL5tCxF7KLaHSlTEHy/t6EcJLUrXWxPhHLU+wJiVyaNr4cozytvH7eDAHvoCbXIvprc6C3M6ddbDpPDi8SXKhVAycOF7WF7nz0MnDFRmuL8gL3XX4jbS/lHUWVRoNbak63PX9JTzYRqlBzeF0G0KLH7stKGziabLlcrXp92xW1ihcE62NjdVsbcp5l2kV+Gw8NuAJGvEHkdBqNbQ4La2QjMLqFyaEq2X18pOtwjLOSGqhZdW4tbeHidD7M9o0cDg3w9Wt4KbvVRnUqRTfUg2uCQwY3Glmm8we16NYA0atNwQCMrAmx1BtxnEWxxKs9O5BpOrMBrlICnPckZvMamWGH2jRNBKbrqigCooIqLfgSOIv5HXpOjG1N4PIajgsU8wbWX064/PidnJgvOT7K30qUCUFVnTU+JczLboDy8rTR4Xeyo9mp1EdedgLDyIGoMHbFPBzruEX1vs14m0vETIcJXzorWtmANukkMtOS008MRMBMBaNvAQSYo0mKMZVrJAZEskBgVkqmSAyERwMCRLCDGAxwMAJFMeDIgZRb97cOEwFaqhIewRCPus5sGvysL69bSSWdgbwc17S94FxWLqUqVTSmhpDpz7xlHME6X6KPKc02fjGwzlainKTqPpmHWeLE1GFQsGN73vfUH1noxu1RVpAOv8RTow4EcwRylEqZJtS3T+R2qeIR9FCUXy2VrZ9pLun4P6mroVlcAobg8Lfp6x5FtDMHQxjpfIxW/Gx4y82Tt/TLWPox/QzBZo3FZjueo0X+R1XyULVyt9+2f4L+KQ0sWjfC6nyBEkYzJhrqeijZGSzFp+wqNv7RZAFTTNfX06Tz7PpVUNJicyVr63JsRxB8/7S6r7MDp/EHhPDrfqDygpUMiBbkheF7aX6WHDWbYWwjW4tbnmdRoNVfrY3qfqJrv0x1WPM9FPGFAbGwIAI62NxJcFjHQlgbZhr73F+uoniCX1/37T1gXGvDUXA4EjS/XnMqbXRnfwpJuS2+pLV2o9Tw2ULw0QDXyI1v5xqYlqeqsQbcjbT1EYHAAHDS2mvy/SSYDZVbEtkoU3qN+UXAvzZuCjzMbbk/EX7dUG5YS+R2fcDbxxWCUtbPTJpvbnYAhrciQfcGaMtMduLuZVwN2qVge8QB6SrdQwN1IcnUgZhw+8ZriZ1688q5up8w13ov1E3S8xb2CTATGkwXkzGG8UZmijGVymSCedGkqmBWSgx4MjBjrwGPBjg0jhBgMnBlVvGwamKbAMG+IEBgRwsyniCb+0slMy+38YO+GtvGtIH5G6jzJ0/4iY0c+3g7MaFQk4cmk2UtbV6fGwFjqLm/A8pz/AGtudiqFy9Mso+/T8a/O2o+YE7fjKAzXu2gHAsOp1sfSV1aj0Zvf+8OZkXscFtPbhO6ItUuDyblbz6Tp+19hUqly6Kx65VDe4F5kdobGpKbIqf1Z/wBjpE5JonXZySzhP2lQdi80a46iEYyslQgPcCw8ZFvT/ieylginwog65ajxtTAXJ8C3PPUkyn/rdHQerjGKdCcJZ3w2FN4SLhkVtPuk/vPZUxBWitdkYU2fJoQfFbNYjS2gkOB2EWbKeqjT0LH6ZfebHbWzAmyqhVRek61dRcGxCkW/lYyt1Vt4waY8b1awnPPtS/PmY4bbU8FqfJf8zY7h7sDaOe9U0u7K5kKXcq3Bl1ta4I8umsi7J9l4baLV0xCur0lR1FNsqshJVr3BNwcvvOw7D3Xw+DzfZ0ILWDMzFmIGoFzwF9bCEdMs7r5m6/jUuRqux83lFJfNtlbgOzPA07FkaqRzqOSD/SthNFgcBToIKdFFpoPuqLC/U9T5nWS5oiZqjGMeiPPW6i27/ZJv2sN4iYy8BMZQOzRt43NG5oAPJikeaKMZWKZMrTzqZIrQKz0Bo8GQgx4MBkgMIMYIYhkoaYvHYfvKyvr4HZlW4tmcEZiOZAaw9T1mqxtW1Jz+U/XT95lab3Gtxe56g6n5jlExnnq1dWvYG5+mlp5arekkKtrqeJ53HHz1kNTzF5ArZW406cCZktp7PJNwzqfQETaVaSnivvYSpxeAV75aQb1Yj6ARAjHLh6t7BwR6A/5mg2bs7TxanraRVsCcMO97nwXsWVmYC/DMDwlouPBosyZbkBQR1PUnpItkh2yqKgluIzO31yj6LNBtOiK2Cr0+JNCpYDlZSw+qiZegCFREUtpc2vbTQa21/wCTNPsrEF6bBhk0ItwBBBAB5yKe+QKLsL2BiUxTYgqFoNRKNmNmbOQyFF5jMg1M7aWnPez+pWR0plb0yjBm8KmyqCt11PHpbjrN+TL4S5lk0XVqueFn3jyYs0jvFeSKR94LxmaImACJgJjSYLwGEtFGRRgV8eJEDHKYFaJlMkDSEGPBgMlDQ3kQMeDAZDtRv4FQ9EJ9tZmcwCgG4FrE26DqOEv9uMww9Q01Z2AByLqzAEEhRzNuUxdLHlwCVK/OxkJMTY/OeXC5tzHE/OQ1K0jL8ePE6H1POQvXPOQIDldb8SPkDPUlamBfUnyQXletcdJ6KNfoPpEwHYlmFJ3pU10Rmy1GIDhRcqQoPEcjObDb6mtfDotOkNSlVgy5jqSASLDkBrb5zqdGsSRm6jT/AB/ecXdAatUGkPjcWBIyeI6DkQP2jgk08k0bPCbWqVPEcTTUajwNSRQQLquoN7zUYOslr953hCnUaj4dT0mU2C1NEVRTccCTmpkFrAFuMv8A7RlpuwBGVHOp00U9JXIcVmSRf7mbS1Q3BsVB9GGU3950K8+ct1d4Hp4xlLDJUJNhwF9Vt000n0Lg8T3lNHH30Vv9QBkqU4+qzqa9qfLYvNfAnvFeMvFeXnMHwXjbxXgAjBATFeAxXhjLxRgV4jhIxHiBUiRTHgyNY4QJDxHAxohEBkgM57tzCOmIqGqVy5iyG9rhyWGnXXWdAE5/v1gx9sRiWOemDlJ8IIJXwjzsJGfQTKvv9Trz4XuOR/eRPVkAa7NoBa3D0/xATKiI4ny+smRvM/MmeTNJEaJgWuCq2It1HrOU0q/8VyGylnY27sMPiPDWdMwp8Q9ROVJrVYfmbz5nrJV9ySNns3Etpcj/AOMr+89+2MZkwlVtD4Qv+pgNZR7H9v8AYm43Z3fpYyp3OIDGnbvCAcuYpYhSRrl15WkOrGtpJlF2Ubqfa8S2JrjNTpNc34PVOoU9eOY/Ic53GRYTCJSRUpIqIosqKAqgeQEkmhLBbObkGCKCBWKKCIQAV4IoIwFFBFGM/9k=">
            <a:extLst>
              <a:ext uri="{FF2B5EF4-FFF2-40B4-BE49-F238E27FC236}">
                <a16:creationId xmlns:a16="http://schemas.microsoft.com/office/drawing/2014/main" id="{D37E001C-424D-4EA0-82BF-436C379BDD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14450" y="6556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26630" name="AutoShape 16" descr="data:image/jpeg;base64,/9j/4AAQSkZJRgABAQAAAQABAAD/2wCEAAkGBhQSEBQUEBQUFRQVFBQUFRQVFRQUFBUVFBQVFBQUFBQXHCYeFxkkGRQUHy8gJCcpLCwtFR4xNTAqNSYrLCkBCQoKDgwOGg8PGCwkHyQpKzAxLCwqLC8tKSwsLCwpLywwNS0sNS8sKS8tKiwsLCwsLCksLCkqLikvLSwpLCopL//AABEIAPwAyAMBIgACEQEDEQH/xAAcAAABBQEBAQAAAAAAAAAAAAABAAIDBQYHBAj/xABAEAACAQIDBQYDBgUDAgcAAAABAgADEQQSIQUGMUFRBxMiYXGRMoGhFEJSYrHBI3KC0eGS8PEIohUzQ1OTstL/xAAbAQACAwEBAQAAAAAAAAAAAAAAAQIDBAUGB//EADARAAICAQIEAgkEAwAAAAAAAAABAgMRBCEFEjFBUWETInGBkaGx4fAUI8HRBjNy/9oADAMBAAIRAxEAPwDcoJ6FWRU1noQQEPUR4EQEdaIQAI4RCGAChAhtCBAYRHWiWOAgMAhtPDtvbtDCUjVxNQIg0F9Sx/Cq8WM5dtj/AKgQCRhMMCOTVmOvnkT/APUAOwWhAnz+e3raF75MNbp3TW9895fbI7fmZkSvhaYLMAXSoyjUgXswNvf2gB2O0VpFgcWtWmtRDdWFx/mT2gA0CECOtFaAAtCBEBCIAIR4jbR0BihgEMAHCKCGIDO01k6CRosmURkR4EMIigIAjgIAI4CABAjhEBHgQJAEp97d6qWz8OatXVj4adO9mqPbRR5dTyEuSQBc8BPm/tL3mOLxjtmuiXSmoOioDy8ydSfQQJJZ3KDereevjq5q4h8x4Ko0Smt/hReQ+p5yljiYlEZEbJL38+UaBrOq7h7tq1MNURNRzUE+5lVlnIadPp3c3jsZvcvtOxOz7IGz0L60mANrm5yniOfvPord7b1LGUFq0TcHQg/Erc1Ydf1485xztG7PkXDnEYdQpp6uBpmS+p9Rx956+wbahDtSvocwI87Zl9sp9zJRlzLJC2p1ywztYEVo6K0kUjYhDaECACtDFDaAwCGCERAERRCGAFEgkqyNBJhGQHCK0QhAgAgI4CECOAgMQjwIFidrC4F/LQX8rmAzC9p+9nc0zh6bWZ1vVYWuiEaKPzNr6AeYnAdpVQXOUWXlfQ2HIgc5sd56rVsVVqViARUeo4bRbk+Cx5qqhLDW9vOZDbDDvSQtg2ozEM1urcLE8bWFol1LG9sFeF6/2gOtgPl1jqVAsbKCT5Tddne54quatcaKbKp68yYpTUSdNErZYR5d390Ki0++qUs3CysyooHVmbQD6zZ7E3vC1BRfDsOADUnSsnzK6iWm19grUYXI0XKFbWmAdD4Dpw6iUW6m74p41nGUpSpikgtYtYWZyPmRrc+kyOSl16najROtqMFt3/MfybLbG8WHVO5xAb+MhUKiPVZlYFfhUGYLsMp2x7r+EkcCD8NQajlwlnvJsKu9SpiqNRgKVFcqhyCjUjckLz8Ivbncyn7EKjLtPxX8dOpe/Mq41Puwl9XQ5uuyp4awfQtoLR1oTLjAMtDaG0VohgEJiigA2OtBDAAxRRRAUqSQRiCSASRAcBHgQKI4CAxyiG0KiOtABoEdliAhc2BPlAZwLfhe7xLq4zVGqVTppmBY5TfgNMvpYTBbSqpmIVRfm3D5ATZdoNaolaoSpU1SVph7d53YPiqNa+Uk3sOQUTn9Yi5tw/xxkIrcunLbCLbdjHLTrJmW5Z0A4aXNieF+BM7ns/AhF8I9bTgm7VDvMZh161U/UH9p34VshseHX+8z34Ujq8PlJwaGY+jdfOZ7AYWolaoxAysMqgk2BuDma2vymjxdXTTWZxtnux4vUYkmxqMg1PAAaDpMsnudqEnjDLXH1u6wWJqVSqg0mW4B0ZgaeoJPMjS5lV2RbtVPt7V2ptSppSYqr3Dk1WGS68rqt9ddL8CJoNn7FLUyKgcIPFlZs+V1WoNHbysfI5TxM3mxtmpQoqiKBzPElmNrsxOrE24mbqViJ5viE+a3bse0RWhtDLjnjbRWjrRWgA20Fo60EABFaGKIAWihggBUJHgRqiSCSIBWSKI0CPWAxyx9oFjhAYLSs2zt+nh6bszC6i+U3ufK3n1ltaVm8W1Fw9EvUdKajTO/BSegOhboDYXteA0fOm/O84xbvUp4Y0RojNlIFzqbm1rkW+UxrNebbtB3s+11VpILUaZJVVYuzu3xVKrW8TnmZiW4wQ2zXdmWzDUxyvbw0gWJ8yLKPXW/ynXtqErqP+ZgNwt6sIirRA7lj95yLO3nU4X9bToFWte1xcfSc+9tyeUd7RKMYLlefErWJy5qZIP4bX91/tKTaO95w9anSq08lRwGADDQMSFLG4y3tzm2pYVWIKgek4RvltPvNpV6gOgrFVI5LTIQW/0yNFfNLfoPV6qVcVydTvO6e9VPFU6dNkqpVZmQ06ihQCrEsodrB9Bc2udOE6BM9uTWStg6TgDMFTP/ADhBY2/ltb25TRWnRWxwJNt5YLRR1oLQECKGKADbRER1oiIgI7RWjrQQAEUJggMqUkgEYskUSRWPUR4gAjhAkOURwgUR1oAETnfatvOqUjh0p0ah41HrXZKfRVRdXfW55AEcSbDol7angNT6DjPmDf7eMVq9QDW7sSAdFJYtqeZ1jTXci89jO18QhJ1HPgmVdTrYA6e08VUDlw9xI7whrfuIxiBm03N7Q2w1qWIBqUOHV6f8l+K/l9pi2EEjKKksMsrslB80WfSex66VKAqUnDIb5agNwQSAL9GBNiDqJ8+7WwJpVylVWVgQHBBBv97jxvxv5yw3T3yq4J/D4qTW7ykT4XHUfhccm97y47QttU8VXp4jDMSO6p3LCxVgWDI3LMLrw6yiqp1yaXRmnUXq6Kk+q7HZ+yfZdalg6Rqh1BoKMrjK1xUcocvEDuyvHmx5TeT5t3H7YMXgqipi2avhiQGDEtUpjm1Nib6fhOhtpbjPo+jWV1VkIKsAykcCrC4I8iCJe011MaeR0UMEQxWiiigAojEITEAy0EcYIhjYoTBACpSSpI1EkWTIIlAjgIFjhAY4COEAjgIAeLblYphcQ68VoVmHW4pMR9Z8n7W2YKOUEkuQCx6E8R+s+sts1QuGrs2oFGpcDpkI/ecBqbNpNWdqi5zqAQdEPUjgx/SKVsa1v1Zr0eit1lqhX734I59Q2ZUcXVGI620+sD4R1HiUi3UWtOijD249L34gWNtfaeHG4BXGWooPTqPNTxExfq2n6y2PUz/xmDh+1ZmXnsn/AF8zBMsbaWe3dndzUC8ioYaWNuV+p04854aWHZvhUn0E3KSayeRspnXY62t0R5ZabFxuQsrDPTqKVdCbXuDlIa11IbK2nSeX/wAOb7xVf5mUH2vePTCAf+tTB/r/AFyxqcCLos8Me37ip1ATlY2PDXgSPOfVvZ5VzbKwZP8A7CDr8N1/afLGzrF2Rl7xSbnLqddCVPXhPpzsqqqdkYUKb5Eam2hFnR2DKQeYg35lfI11RrIoYpAYIIYowBDBDEADGxxjYDAYojFEBVLJFEiQyVZMgSLJBIxHgwGPELOACSQANSToABxJMAmX7RmqfYxk/wDLNRe+tcHu7EgH8pfLeRk8LJfp6vTWxrzjLwSbT7QMEqOofvTZlyKrZWuLFS5GUDjc+s5hs/Zy92GtZQfhzWIvchbnU2UDpxEalPNUuRl08djxtxFj6gfOT7Rr5abFdLg3HHVjY2J6ADXymVy5syl2PdaTQ16T1am8yxlv7FW7XzN18Isen9zrPPUBsD1Gn6T1VaOVALkW9r89PfWGhR7xgSCEVQWtwCjr69R1mKcW3g70ZqEc9vz6mS38rK2KGTgKVMfPLM33h6n3m+2tsOliSXLGmyryUEuLnU8hlBtx4ATFbT2e1Cq9N+Km3qCLg+xE6lU1JbHzniukuptlZNbN7bnlEkRRzkUIM0J4OKSBRmseE+l+xTbWHfZyYekQKtAt3ik+Js7Fu9HUG9vIj0nzITNT2a7fbC7TwrrwaqtNx1SqRTYW58Qf6REwPrSAGG0ErJCiiigAooooANMEcY2IYIoLxRgVSSZZCslUyRBEgjljQY4QGPE8+1MN3lCpTtcujKATa5I0F+WtteU9AjhAlGXK00cNGMte4GrG/I5uYIvcAHNp85DXXNe9yAbnnwOsk3pNGntHEJQqKwzlyBf+GzE56Z05NmGlxYieSlVvzte9hx1vw0/fpOc5buMj6dpmrao3Q7r4PuvcHEjOQNDxbhyW2n6xtQ2v6ajUanT9Tw/LPXQwhZS6rfIPKwAufmbjgPwmWSYSmFQLS72oaAqqaptSvcKylAQNLEXZuI84OtyWR2amNW3Xfy2/r8ZU42iqhAtzUy3fmMuXh1BGtx5THb90h3lKoPv0gp9afh/+pWbHa9P+MQFIZ8jFSL5C/FRa9xm4W5ETJ770smRPzEjUE2sOQJtf9pKqTVmEjmcVULdA5N7rDXxX94MjCIrQToHgQzX9lOwDi9q4dR8NNxXqHolIhvq2UfOZCdU/6fdpCltKpRYC9egcp55qZFQC/mub2EeQPoiKKKVjFBFFAAxQRGAAJgMRMaYhgMUV4IwKtZKJCslUyRBEqmPBkYjgYDJBHAyMGPEAPnHf7CHC7Rrt+GqxP5qdU5x9GEkoYjQMpvzB/Q+U6J2pbgVsYy1cKgdmQU6iZlU6Xy1AWIBFjY+gmOw3ZftDC0c1VEqLfRaT95UQW1LAC2X0Jt6Tn20yw2u30+x7jhnFKozjCbWJpZ8pLZ+6Sx7/AHk2yMVZ9fhJKkW08R0OUedtOHGWWGNkKakrVpsnhzEgORkZOalmU/PymWVrXH+P0mjwWOAcVTexFgznQkDxi3MkXsOo5XhRZzLDOnxCjl9Zd/qun8+48eJojuRVBQ905ByMSxzlmUNcW0so0JsLzK1dnJUqZ6ozNfmTZvW3H0murVL0wlBe7pagtxqVLjxBL8B4QDw0AvYaSrxGFCnS5W4BvqUbXwtYceY01tKrHJPmiGmjVYvR3rO+ye/nv4PvjPkZzePYClDWoD4R/ETy/GLfX3mTtOoillAZbkWsb20Ol+HFdRMjtfdr+ORSZbMoqBSTdbkqV+RHsRNdN22J9jgcY4Vmat0yzzPDXn9zOrNxu0fsh2ZtAaA4urSqnX4VNMG/9FR/9MzTbtVhwCn0YfvNjSwDHdvEU6tg+HxiV0S4zCnUVaTsLfdzP7zRGyMujPO26PUUrNlckvNM+l4JRbjbY+1bNwta9y9FAx/OgyP/ANymXkZmDBFeC8QBivBeIwAaYLxEwEwABhjSYoDKtJIJChkgMkVonUx0iBkgMCQ8GOBkd4QYATAx4MiUx4MBnEt/dk/Z8dUVVy03tUp/hKt8WXpZ8wtylZs/ErrTqHwN/wBp/EOQ6a9bzV9ubuv2V0F8i4gnpYGkWB9Rb2nPcBjhVQOvoRxsRynLvrdUuddGfQ+Ea6Ot06osyppbPxx3T8V38zX4PbYpLkq0kqqwACkeBspGR1BsRexvwHlqZ5sVSVVOezKb2FMaA63sxuL5tCxF7KLaHSlTEHy/t6EcJLUrXWxPhHLU+wJiVyaNr4cozytvH7eDAHvoCbXIvprc6C3M6ddbDpPDi8SXKhVAycOF7WF7nz0MnDFRmuL8gL3XX4jbS/lHUWVRoNbak63PX9JTzYRqlBzeF0G0KLH7stKGziabLlcrXp92xW1ihcE62NjdVsbcp5l2kV+Gw8NuAJGvEHkdBqNbQ4La2QjMLqFyaEq2X18pOtwjLOSGqhZdW4tbeHidD7M9o0cDg3w9Wt4KbvVRnUqRTfUg2uCQwY3Glmm8we16NYA0atNwQCMrAmx1BtxnEWxxKs9O5BpOrMBrlICnPckZvMamWGH2jRNBKbrqigCooIqLfgSOIv5HXpOjG1N4PIajgsU8wbWX064/PidnJgvOT7K30qUCUFVnTU+JczLboDy8rTR4Xeyo9mp1EdedgLDyIGoMHbFPBzruEX1vs14m0vETIcJXzorWtmANukkMtOS008MRMBMBaNvAQSYo0mKMZVrJAZEskBgVkqmSAyERwMCRLCDGAxwMAJFMeDIgZRb97cOEwFaqhIewRCPus5sGvysL69bSSWdgbwc17S94FxWLqUqVTSmhpDpz7xlHME6X6KPKc02fjGwzlainKTqPpmHWeLE1GFQsGN73vfUH1noxu1RVpAOv8RTow4EcwRylEqZJtS3T+R2qeIR9FCUXy2VrZ9pLun4P6mroVlcAobg8Lfp6x5FtDMHQxjpfIxW/Gx4y82Tt/TLWPox/QzBZo3FZjueo0X+R1XyULVyt9+2f4L+KQ0sWjfC6nyBEkYzJhrqeijZGSzFp+wqNv7RZAFTTNfX06Tz7PpVUNJicyVr63JsRxB8/7S6r7MDp/EHhPDrfqDygpUMiBbkheF7aX6WHDWbYWwjW4tbnmdRoNVfrY3qfqJrv0x1WPM9FPGFAbGwIAI62NxJcFjHQlgbZhr73F+uoniCX1/37T1gXGvDUXA4EjS/XnMqbXRnfwpJuS2+pLV2o9Tw2ULw0QDXyI1v5xqYlqeqsQbcjbT1EYHAAHDS2mvy/SSYDZVbEtkoU3qN+UXAvzZuCjzMbbk/EX7dUG5YS+R2fcDbxxWCUtbPTJpvbnYAhrciQfcGaMtMduLuZVwN2qVge8QB6SrdQwN1IcnUgZhw+8ZriZ1688q5up8w13ov1E3S8xb2CTATGkwXkzGG8UZmijGVymSCedGkqmBWSgx4MjBjrwGPBjg0jhBgMnBlVvGwamKbAMG+IEBgRwsyniCb+0slMy+38YO+GtvGtIH5G6jzJ0/4iY0c+3g7MaFQk4cmk2UtbV6fGwFjqLm/A8pz/AGtudiqFy9Mso+/T8a/O2o+YE7fjKAzXu2gHAsOp1sfSV1aj0Zvf+8OZkXscFtPbhO6ItUuDyblbz6Tp+19hUqly6Kx65VDe4F5kdobGpKbIqf1Z/wBjpE5JonXZySzhP2lQdi80a46iEYyslQgPcCw8ZFvT/ieylginwog65ajxtTAXJ8C3PPUkyn/rdHQerjGKdCcJZ3w2FN4SLhkVtPuk/vPZUxBWitdkYU2fJoQfFbNYjS2gkOB2EWbKeqjT0LH6ZfebHbWzAmyqhVRek61dRcGxCkW/lYyt1Vt4waY8b1awnPPtS/PmY4bbU8FqfJf8zY7h7sDaOe9U0u7K5kKXcq3Bl1ta4I8umsi7J9l4baLV0xCur0lR1FNsqshJVr3BNwcvvOw7D3Xw+DzfZ0ILWDMzFmIGoFzwF9bCEdMs7r5m6/jUuRqux83lFJfNtlbgOzPA07FkaqRzqOSD/SthNFgcBToIKdFFpoPuqLC/U9T5nWS5oiZqjGMeiPPW6i27/ZJv2sN4iYy8BMZQOzRt43NG5oAPJikeaKMZWKZMrTzqZIrQKz0Bo8GQgx4MBkgMIMYIYhkoaYvHYfvKyvr4HZlW4tmcEZiOZAaw9T1mqxtW1Jz+U/XT95lab3Gtxe56g6n5jlExnnq1dWvYG5+mlp5arekkKtrqeJ53HHz1kNTzF5ArZW406cCZktp7PJNwzqfQETaVaSnivvYSpxeAV75aQb1Yj6ARAjHLh6t7BwR6A/5mg2bs7TxanraRVsCcMO97nwXsWVmYC/DMDwlouPBosyZbkBQR1PUnpItkh2yqKgluIzO31yj6LNBtOiK2Cr0+JNCpYDlZSw+qiZegCFREUtpc2vbTQa21/wCTNPsrEF6bBhk0ItwBBBAB5yKe+QKLsL2BiUxTYgqFoNRKNmNmbOQyFF5jMg1M7aWnPez+pWR0plb0yjBm8KmyqCt11PHpbjrN+TL4S5lk0XVqueFn3jyYs0jvFeSKR94LxmaImACJgJjSYLwGEtFGRRgV8eJEDHKYFaJlMkDSEGPBgMlDQ3kQMeDAZDtRv4FQ9EJ9tZmcwCgG4FrE26DqOEv9uMww9Q01Z2AByLqzAEEhRzNuUxdLHlwCVK/OxkJMTY/OeXC5tzHE/OQ1K0jL8ePE6H1POQvXPOQIDldb8SPkDPUlamBfUnyQXletcdJ6KNfoPpEwHYlmFJ3pU10Rmy1GIDhRcqQoPEcjObDb6mtfDotOkNSlVgy5jqSASLDkBrb5zqdGsSRm6jT/AB/ecXdAatUGkPjcWBIyeI6DkQP2jgk08k0bPCbWqVPEcTTUajwNSRQQLquoN7zUYOslr953hCnUaj4dT0mU2C1NEVRTccCTmpkFrAFuMv8A7RlpuwBGVHOp00U9JXIcVmSRf7mbS1Q3BsVB9GGU3950K8+ct1d4Hp4xlLDJUJNhwF9Vt000n0Lg8T3lNHH30Vv9QBkqU4+qzqa9qfLYvNfAnvFeMvFeXnMHwXjbxXgAjBATFeAxXhjLxRgV4jhIxHiBUiRTHgyNY4QJDxHAxohEBkgM57tzCOmIqGqVy5iyG9rhyWGnXXWdAE5/v1gx9sRiWOemDlJ8IIJXwjzsJGfQTKvv9Trz4XuOR/eRPVkAa7NoBa3D0/xATKiI4ny+smRvM/MmeTNJEaJgWuCq2It1HrOU0q/8VyGylnY27sMPiPDWdMwp8Q9ROVJrVYfmbz5nrJV9ySNns3Etpcj/AOMr+89+2MZkwlVtD4Qv+pgNZR7H9v8AYm43Z3fpYyp3OIDGnbvCAcuYpYhSRrl15WkOrGtpJlF2Ubqfa8S2JrjNTpNc34PVOoU9eOY/Ic53GRYTCJSRUpIqIosqKAqgeQEkmhLBbObkGCKCBWKKCIQAV4IoIwFFBFGM/9k=">
            <a:extLst>
              <a:ext uri="{FF2B5EF4-FFF2-40B4-BE49-F238E27FC236}">
                <a16:creationId xmlns:a16="http://schemas.microsoft.com/office/drawing/2014/main" id="{B3329998-286F-48D4-9B23-4A733AA422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0" y="7699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26631" name="AutoShape 18" descr="data:image/jpeg;base64,/9j/4AAQSkZJRgABAQAAAQABAAD/2wCEAAkGBhQSEBQUEBQUFRQVFBQUFRQVFRQUFBUVFBQVFBQUFBQXHCYeFxkkGRQUHy8gJCcpLCwtFR4xNTAqNSYrLCkBCQoKDgwOGg8PGCwkHyQpKzAxLCwqLC8tKSwsLCwpLywwNS0sNS8sKS8tKiwsLCwsLCksLCkqLikvLSwpLCopL//AABEIAPwAyAMBIgACEQEDEQH/xAAcAAABBQEBAQAAAAAAAAAAAAABAAIDBQYHBAj/xABAEAACAQIDBQYDBgUDAgcAAAABAgADEQQSIQUGMUFRBxMiYXGRMoGhFEJSYrHBI3KC0eGS8PEIohUzQ1OTstL/xAAbAQACAwEBAQAAAAAAAAAAAAAAAQIDBAUGB//EADARAAICAQIEAgkEAwAAAAAAAAABAgMRBCEFEjFBUWETInGBkaGx4fAUI8HRBjNy/9oADAMBAAIRAxEAPwDcoJ6FWRU1noQQEPUR4EQEdaIQAI4RCGAChAhtCBAYRHWiWOAgMAhtPDtvbtDCUjVxNQIg0F9Sx/Cq8WM5dtj/AKgQCRhMMCOTVmOvnkT/APUAOwWhAnz+e3raF75MNbp3TW9895fbI7fmZkSvhaYLMAXSoyjUgXswNvf2gB2O0VpFgcWtWmtRDdWFx/mT2gA0CECOtFaAAtCBEBCIAIR4jbR0BihgEMAHCKCGIDO01k6CRosmURkR4EMIigIAjgIAI4CABAjhEBHgQJAEp97d6qWz8OatXVj4adO9mqPbRR5dTyEuSQBc8BPm/tL3mOLxjtmuiXSmoOioDy8ydSfQQJJZ3KDereevjq5q4h8x4Ko0Smt/hReQ+p5yljiYlEZEbJL38+UaBrOq7h7tq1MNURNRzUE+5lVlnIadPp3c3jsZvcvtOxOz7IGz0L60mANrm5yniOfvPord7b1LGUFq0TcHQg/Erc1Ydf1485xztG7PkXDnEYdQpp6uBpmS+p9Rx956+wbahDtSvocwI87Zl9sp9zJRlzLJC2p1ywztYEVo6K0kUjYhDaECACtDFDaAwCGCERAERRCGAFEgkqyNBJhGQHCK0QhAgAgI4CECOAgMQjwIFidrC4F/LQX8rmAzC9p+9nc0zh6bWZ1vVYWuiEaKPzNr6AeYnAdpVQXOUWXlfQ2HIgc5sd56rVsVVqViARUeo4bRbk+Cx5qqhLDW9vOZDbDDvSQtg2ozEM1urcLE8bWFol1LG9sFeF6/2gOtgPl1jqVAsbKCT5Tddne54quatcaKbKp68yYpTUSdNErZYR5d390Ki0++qUs3CysyooHVmbQD6zZ7E3vC1BRfDsOADUnSsnzK6iWm19grUYXI0XKFbWmAdD4Dpw6iUW6m74p41nGUpSpikgtYtYWZyPmRrc+kyOSl16najROtqMFt3/MfybLbG8WHVO5xAb+MhUKiPVZlYFfhUGYLsMp2x7r+EkcCD8NQajlwlnvJsKu9SpiqNRgKVFcqhyCjUjckLz8Ivbncyn7EKjLtPxX8dOpe/Mq41Puwl9XQ5uuyp4awfQtoLR1oTLjAMtDaG0VohgEJiigA2OtBDAAxRRRAUqSQRiCSASRAcBHgQKI4CAxyiG0KiOtABoEdliAhc2BPlAZwLfhe7xLq4zVGqVTppmBY5TfgNMvpYTBbSqpmIVRfm3D5ATZdoNaolaoSpU1SVph7d53YPiqNa+Uk3sOQUTn9Yi5tw/xxkIrcunLbCLbdjHLTrJmW5Z0A4aXNieF+BM7ns/AhF8I9bTgm7VDvMZh161U/UH9p34VshseHX+8z34Ujq8PlJwaGY+jdfOZ7AYWolaoxAysMqgk2BuDma2vymjxdXTTWZxtnux4vUYkmxqMg1PAAaDpMsnudqEnjDLXH1u6wWJqVSqg0mW4B0ZgaeoJPMjS5lV2RbtVPt7V2ptSppSYqr3Dk1WGS68rqt9ddL8CJoNn7FLUyKgcIPFlZs+V1WoNHbysfI5TxM3mxtmpQoqiKBzPElmNrsxOrE24mbqViJ5viE+a3bse0RWhtDLjnjbRWjrRWgA20Fo60EABFaGKIAWihggBUJHgRqiSCSIBWSKI0CPWAxyx9oFjhAYLSs2zt+nh6bszC6i+U3ufK3n1ltaVm8W1Fw9EvUdKajTO/BSegOhboDYXteA0fOm/O84xbvUp4Y0RojNlIFzqbm1rkW+UxrNebbtB3s+11VpILUaZJVVYuzu3xVKrW8TnmZiW4wQ2zXdmWzDUxyvbw0gWJ8yLKPXW/ynXtqErqP+ZgNwt6sIirRA7lj95yLO3nU4X9bToFWte1xcfSc+9tyeUd7RKMYLlefErWJy5qZIP4bX91/tKTaO95w9anSq08lRwGADDQMSFLG4y3tzm2pYVWIKgek4RvltPvNpV6gOgrFVI5LTIQW/0yNFfNLfoPV6qVcVydTvO6e9VPFU6dNkqpVZmQ06ihQCrEsodrB9Bc2udOE6BM9uTWStg6TgDMFTP/ADhBY2/ltb25TRWnRWxwJNt5YLRR1oLQECKGKADbRER1oiIgI7RWjrQQAEUJggMqUkgEYskUSRWPUR4gAjhAkOURwgUR1oAETnfatvOqUjh0p0ah41HrXZKfRVRdXfW55AEcSbDol7angNT6DjPmDf7eMVq9QDW7sSAdFJYtqeZ1jTXci89jO18QhJ1HPgmVdTrYA6e08VUDlw9xI7whrfuIxiBm03N7Q2w1qWIBqUOHV6f8l+K/l9pi2EEjKKksMsrslB80WfSex66VKAqUnDIb5agNwQSAL9GBNiDqJ8+7WwJpVylVWVgQHBBBv97jxvxv5yw3T3yq4J/D4qTW7ykT4XHUfhccm97y47QttU8VXp4jDMSO6p3LCxVgWDI3LMLrw6yiqp1yaXRmnUXq6Kk+q7HZ+yfZdalg6Rqh1BoKMrjK1xUcocvEDuyvHmx5TeT5t3H7YMXgqipi2avhiQGDEtUpjm1Nib6fhOhtpbjPo+jWV1VkIKsAykcCrC4I8iCJe011MaeR0UMEQxWiiigAojEITEAy0EcYIhjYoTBACpSSpI1EkWTIIlAjgIFjhAY4COEAjgIAeLblYphcQ68VoVmHW4pMR9Z8n7W2YKOUEkuQCx6E8R+s+sts1QuGrs2oFGpcDpkI/ecBqbNpNWdqi5zqAQdEPUjgx/SKVsa1v1Zr0eit1lqhX734I59Q2ZUcXVGI620+sD4R1HiUi3UWtOijD249L34gWNtfaeHG4BXGWooPTqPNTxExfq2n6y2PUz/xmDh+1ZmXnsn/AF8zBMsbaWe3dndzUC8ioYaWNuV+p04854aWHZvhUn0E3KSayeRspnXY62t0R5ZabFxuQsrDPTqKVdCbXuDlIa11IbK2nSeX/wAOb7xVf5mUH2vePTCAf+tTB/r/AFyxqcCLos8Me37ip1ATlY2PDXgSPOfVvZ5VzbKwZP8A7CDr8N1/afLGzrF2Rl7xSbnLqddCVPXhPpzsqqqdkYUKb5Eam2hFnR2DKQeYg35lfI11RrIoYpAYIIYowBDBDEADGxxjYDAYojFEBVLJFEiQyVZMgSLJBIxHgwGPELOACSQANSToABxJMAmX7RmqfYxk/wDLNRe+tcHu7EgH8pfLeRk8LJfp6vTWxrzjLwSbT7QMEqOofvTZlyKrZWuLFS5GUDjc+s5hs/Zy92GtZQfhzWIvchbnU2UDpxEalPNUuRl08djxtxFj6gfOT7Rr5abFdLg3HHVjY2J6ADXymVy5syl2PdaTQ16T1am8yxlv7FW7XzN18Isen9zrPPUBsD1Gn6T1VaOVALkW9r89PfWGhR7xgSCEVQWtwCjr69R1mKcW3g70ZqEc9vz6mS38rK2KGTgKVMfPLM33h6n3m+2tsOliSXLGmyryUEuLnU8hlBtx4ATFbT2e1Cq9N+Km3qCLg+xE6lU1JbHzniukuptlZNbN7bnlEkRRzkUIM0J4OKSBRmseE+l+xTbWHfZyYekQKtAt3ik+Js7Fu9HUG9vIj0nzITNT2a7fbC7TwrrwaqtNx1SqRTYW58Qf6REwPrSAGG0ErJCiiigAooooANMEcY2IYIoLxRgVSSZZCslUyRBEgjljQY4QGPE8+1MN3lCpTtcujKATa5I0F+WtteU9AjhAlGXK00cNGMte4GrG/I5uYIvcAHNp85DXXNe9yAbnnwOsk3pNGntHEJQqKwzlyBf+GzE56Z05NmGlxYieSlVvzte9hx1vw0/fpOc5buMj6dpmrao3Q7r4PuvcHEjOQNDxbhyW2n6xtQ2v6ajUanT9Tw/LPXQwhZS6rfIPKwAufmbjgPwmWSYSmFQLS72oaAqqaptSvcKylAQNLEXZuI84OtyWR2amNW3Xfy2/r8ZU42iqhAtzUy3fmMuXh1BGtx5THb90h3lKoPv0gp9afh/+pWbHa9P+MQFIZ8jFSL5C/FRa9xm4W5ETJ770smRPzEjUE2sOQJtf9pKqTVmEjmcVULdA5N7rDXxX94MjCIrQToHgQzX9lOwDi9q4dR8NNxXqHolIhvq2UfOZCdU/6fdpCltKpRYC9egcp55qZFQC/mub2EeQPoiKKKVjFBFFAAxQRGAAJgMRMaYhgMUV4IwKtZKJCslUyRBEqmPBkYjgYDJBHAyMGPEAPnHf7CHC7Rrt+GqxP5qdU5x9GEkoYjQMpvzB/Q+U6J2pbgVsYy1cKgdmQU6iZlU6Xy1AWIBFjY+gmOw3ZftDC0c1VEqLfRaT95UQW1LAC2X0Jt6Tn20yw2u30+x7jhnFKozjCbWJpZ8pLZ+6Sx7/AHk2yMVZ9fhJKkW08R0OUedtOHGWWGNkKakrVpsnhzEgORkZOalmU/PymWVrXH+P0mjwWOAcVTexFgznQkDxi3MkXsOo5XhRZzLDOnxCjl9Zd/qun8+48eJojuRVBQ905ByMSxzlmUNcW0so0JsLzK1dnJUqZ6ozNfmTZvW3H0murVL0wlBe7pagtxqVLjxBL8B4QDw0AvYaSrxGFCnS5W4BvqUbXwtYceY01tKrHJPmiGmjVYvR3rO+ye/nv4PvjPkZzePYClDWoD4R/ETy/GLfX3mTtOoillAZbkWsb20Ol+HFdRMjtfdr+ORSZbMoqBSTdbkqV+RHsRNdN22J9jgcY4Vmat0yzzPDXn9zOrNxu0fsh2ZtAaA4urSqnX4VNMG/9FR/9MzTbtVhwCn0YfvNjSwDHdvEU6tg+HxiV0S4zCnUVaTsLfdzP7zRGyMujPO26PUUrNlckvNM+l4JRbjbY+1bNwta9y9FAx/OgyP/ANymXkZmDBFeC8QBivBeIwAaYLxEwEwABhjSYoDKtJIJChkgMkVonUx0iBkgMCQ8GOBkd4QYATAx4MiUx4MBnEt/dk/Z8dUVVy03tUp/hKt8WXpZ8wtylZs/ErrTqHwN/wBp/EOQ6a9bzV9ubuv2V0F8i4gnpYGkWB9Rb2nPcBjhVQOvoRxsRynLvrdUuddGfQ+Ea6Ot06osyppbPxx3T8V38zX4PbYpLkq0kqqwACkeBspGR1BsRexvwHlqZ5sVSVVOezKb2FMaA63sxuL5tCxF7KLaHSlTEHy/t6EcJLUrXWxPhHLU+wJiVyaNr4cozytvH7eDAHvoCbXIvprc6C3M6ddbDpPDi8SXKhVAycOF7WF7nz0MnDFRmuL8gL3XX4jbS/lHUWVRoNbak63PX9JTzYRqlBzeF0G0KLH7stKGziabLlcrXp92xW1ihcE62NjdVsbcp5l2kV+Gw8NuAJGvEHkdBqNbQ4La2QjMLqFyaEq2X18pOtwjLOSGqhZdW4tbeHidD7M9o0cDg3w9Wt4KbvVRnUqRTfUg2uCQwY3Glmm8we16NYA0atNwQCMrAmx1BtxnEWxxKs9O5BpOrMBrlICnPckZvMamWGH2jRNBKbrqigCooIqLfgSOIv5HXpOjG1N4PIajgsU8wbWX064/PidnJgvOT7K30qUCUFVnTU+JczLboDy8rTR4Xeyo9mp1EdedgLDyIGoMHbFPBzruEX1vs14m0vETIcJXzorWtmANukkMtOS008MRMBMBaNvAQSYo0mKMZVrJAZEskBgVkqmSAyERwMCRLCDGAxwMAJFMeDIgZRb97cOEwFaqhIewRCPus5sGvysL69bSSWdgbwc17S94FxWLqUqVTSmhpDpz7xlHME6X6KPKc02fjGwzlainKTqPpmHWeLE1GFQsGN73vfUH1noxu1RVpAOv8RTow4EcwRylEqZJtS3T+R2qeIR9FCUXy2VrZ9pLun4P6mroVlcAobg8Lfp6x5FtDMHQxjpfIxW/Gx4y82Tt/TLWPox/QzBZo3FZjueo0X+R1XyULVyt9+2f4L+KQ0sWjfC6nyBEkYzJhrqeijZGSzFp+wqNv7RZAFTTNfX06Tz7PpVUNJicyVr63JsRxB8/7S6r7MDp/EHhPDrfqDygpUMiBbkheF7aX6WHDWbYWwjW4tbnmdRoNVfrY3qfqJrv0x1WPM9FPGFAbGwIAI62NxJcFjHQlgbZhr73F+uoniCX1/37T1gXGvDUXA4EjS/XnMqbXRnfwpJuS2+pLV2o9Tw2ULw0QDXyI1v5xqYlqeqsQbcjbT1EYHAAHDS2mvy/SSYDZVbEtkoU3qN+UXAvzZuCjzMbbk/EX7dUG5YS+R2fcDbxxWCUtbPTJpvbnYAhrciQfcGaMtMduLuZVwN2qVge8QB6SrdQwN1IcnUgZhw+8ZriZ1688q5up8w13ov1E3S8xb2CTATGkwXkzGG8UZmijGVymSCedGkqmBWSgx4MjBjrwGPBjg0jhBgMnBlVvGwamKbAMG+IEBgRwsyniCb+0slMy+38YO+GtvGtIH5G6jzJ0/4iY0c+3g7MaFQk4cmk2UtbV6fGwFjqLm/A8pz/AGtudiqFy9Mso+/T8a/O2o+YE7fjKAzXu2gHAsOp1sfSV1aj0Zvf+8OZkXscFtPbhO6ItUuDyblbz6Tp+19hUqly6Kx65VDe4F5kdobGpKbIqf1Z/wBjpE5JonXZySzhP2lQdi80a46iEYyslQgPcCw8ZFvT/ieylginwog65ajxtTAXJ8C3PPUkyn/rdHQerjGKdCcJZ3w2FN4SLhkVtPuk/vPZUxBWitdkYU2fJoQfFbNYjS2gkOB2EWbKeqjT0LH6ZfebHbWzAmyqhVRek61dRcGxCkW/lYyt1Vt4waY8b1awnPPtS/PmY4bbU8FqfJf8zY7h7sDaOe9U0u7K5kKXcq3Bl1ta4I8umsi7J9l4baLV0xCur0lR1FNsqshJVr3BNwcvvOw7D3Xw+DzfZ0ILWDMzFmIGoFzwF9bCEdMs7r5m6/jUuRqux83lFJfNtlbgOzPA07FkaqRzqOSD/SthNFgcBToIKdFFpoPuqLC/U9T5nWS5oiZqjGMeiPPW6i27/ZJv2sN4iYy8BMZQOzRt43NG5oAPJikeaKMZWKZMrTzqZIrQKz0Bo8GQgx4MBkgMIMYIYhkoaYvHYfvKyvr4HZlW4tmcEZiOZAaw9T1mqxtW1Jz+U/XT95lab3Gtxe56g6n5jlExnnq1dWvYG5+mlp5arekkKtrqeJ53HHz1kNTzF5ArZW406cCZktp7PJNwzqfQETaVaSnivvYSpxeAV75aQb1Yj6ARAjHLh6t7BwR6A/5mg2bs7TxanraRVsCcMO97nwXsWVmYC/DMDwlouPBosyZbkBQR1PUnpItkh2yqKgluIzO31yj6LNBtOiK2Cr0+JNCpYDlZSw+qiZegCFREUtpc2vbTQa21/wCTNPsrEF6bBhk0ItwBBBAB5yKe+QKLsL2BiUxTYgqFoNRKNmNmbOQyFF5jMg1M7aWnPez+pWR0plb0yjBm8KmyqCt11PHpbjrN+TL4S5lk0XVqueFn3jyYs0jvFeSKR94LxmaImACJgJjSYLwGEtFGRRgV8eJEDHKYFaJlMkDSEGPBgMlDQ3kQMeDAZDtRv4FQ9EJ9tZmcwCgG4FrE26DqOEv9uMww9Q01Z2AByLqzAEEhRzNuUxdLHlwCVK/OxkJMTY/OeXC5tzHE/OQ1K0jL8ePE6H1POQvXPOQIDldb8SPkDPUlamBfUnyQXletcdJ6KNfoPpEwHYlmFJ3pU10Rmy1GIDhRcqQoPEcjObDb6mtfDotOkNSlVgy5jqSASLDkBrb5zqdGsSRm6jT/AB/ecXdAatUGkPjcWBIyeI6DkQP2jgk08k0bPCbWqVPEcTTUajwNSRQQLquoN7zUYOslr953hCnUaj4dT0mU2C1NEVRTccCTmpkFrAFuMv8A7RlpuwBGVHOp00U9JXIcVmSRf7mbS1Q3BsVB9GGU3950K8+ct1d4Hp4xlLDJUJNhwF9Vt000n0Lg8T3lNHH30Vv9QBkqU4+qzqa9qfLYvNfAnvFeMvFeXnMHwXjbxXgAjBATFeAxXhjLxRgV4jhIxHiBUiRTHgyNY4QJDxHAxohEBkgM57tzCOmIqGqVy5iyG9rhyWGnXXWdAE5/v1gx9sRiWOemDlJ8IIJXwjzsJGfQTKvv9Trz4XuOR/eRPVkAa7NoBa3D0/xATKiI4ny+smRvM/MmeTNJEaJgWuCq2It1HrOU0q/8VyGylnY27sMPiPDWdMwp8Q9ROVJrVYfmbz5nrJV9ySNns3Etpcj/AOMr+89+2MZkwlVtD4Qv+pgNZR7H9v8AYm43Z3fpYyp3OIDGnbvCAcuYpYhSRrl15WkOrGtpJlF2Ubqfa8S2JrjNTpNc34PVOoU9eOY/Ic53GRYTCJSRUpIqIosqKAqgeQEkmhLBbObkGCKCBWKKCIQAV4IoIwFFBFGM/9k=">
            <a:extLst>
              <a:ext uri="{FF2B5EF4-FFF2-40B4-BE49-F238E27FC236}">
                <a16:creationId xmlns:a16="http://schemas.microsoft.com/office/drawing/2014/main" id="{6567A192-3113-4627-98CF-4999F76D4C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3050" y="8842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D36284-F61F-4C4B-B05A-71F1E56C4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 b="13462"/>
          <a:stretch/>
        </p:blipFill>
        <p:spPr>
          <a:xfrm>
            <a:off x="5436096" y="4296816"/>
            <a:ext cx="3570590" cy="255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8E8C97C-0937-4866-B557-EEE10A1ACB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3738" r="2754" b="1473"/>
          <a:stretch/>
        </p:blipFill>
        <p:spPr>
          <a:xfrm>
            <a:off x="3634191" y="1839735"/>
            <a:ext cx="3357350" cy="263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9F79EC-FFD7-4F4F-AF53-F9C30538BA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48557" r="15752" b="1"/>
          <a:stretch/>
        </p:blipFill>
        <p:spPr>
          <a:xfrm>
            <a:off x="1673338" y="5364574"/>
            <a:ext cx="2825087" cy="149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1B1E521-7507-4E40-B02E-2A6167BAA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3442" r="2459" b="6620"/>
          <a:stretch/>
        </p:blipFill>
        <p:spPr>
          <a:xfrm>
            <a:off x="6200395" y="-5367"/>
            <a:ext cx="3100546" cy="2006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D52C658-3918-49FA-91A0-8658673F3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7"/>
    </mc:Choice>
    <mc:Fallback xmlns="">
      <p:transition spd="slow" advTm="24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3B8225FC-D3AA-435F-AA16-07238845E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275" y="260350"/>
            <a:ext cx="2701925" cy="960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Ortézy</a:t>
            </a:r>
            <a:r>
              <a:rPr lang="cs-CZ" altLang="cs-CZ" dirty="0"/>
              <a:t>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DAAD79E-A27E-4F73-9271-7B1D3CDF20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r="20674"/>
          <a:stretch/>
        </p:blipFill>
        <p:spPr>
          <a:xfrm>
            <a:off x="7010581" y="3301882"/>
            <a:ext cx="1955043" cy="323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9C29795-3521-4B5F-A214-299A0AEE3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9633"/>
          <a:stretch/>
        </p:blipFill>
        <p:spPr>
          <a:xfrm>
            <a:off x="5182764" y="3448558"/>
            <a:ext cx="1770797" cy="294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5B1BADE-9648-4805-A622-F07928F82F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/>
          <a:stretch/>
        </p:blipFill>
        <p:spPr>
          <a:xfrm>
            <a:off x="3008167" y="3772445"/>
            <a:ext cx="1709383" cy="260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B020E7-72F5-4D02-8B08-73D3512272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5771" r="7744" b="25174"/>
          <a:stretch/>
        </p:blipFill>
        <p:spPr>
          <a:xfrm>
            <a:off x="4355975" y="-28688"/>
            <a:ext cx="2469803" cy="188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CD217E-518C-409D-895B-626E31DF0D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 b="14313"/>
          <a:stretch/>
        </p:blipFill>
        <p:spPr>
          <a:xfrm>
            <a:off x="6449914" y="1124744"/>
            <a:ext cx="2666611" cy="2020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508253-C9A8-4A7B-9C73-051EE59FDA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/>
          <a:stretch/>
        </p:blipFill>
        <p:spPr>
          <a:xfrm>
            <a:off x="173962" y="1392569"/>
            <a:ext cx="2823380" cy="2055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F7E2482-862D-4C1C-A9F4-DE667E663E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1" t="29652" r="14909" b="16020"/>
          <a:stretch/>
        </p:blipFill>
        <p:spPr>
          <a:xfrm>
            <a:off x="116261" y="3879449"/>
            <a:ext cx="2767647" cy="250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E783977-0523-418D-8C6E-546588B427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3" t="32836" r="26900" b="32935"/>
          <a:stretch/>
        </p:blipFill>
        <p:spPr>
          <a:xfrm>
            <a:off x="3398533" y="1770557"/>
            <a:ext cx="2225761" cy="153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9F5C3E3-9699-4DF9-BA78-107F0D55A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93"/>
    </mc:Choice>
    <mc:Fallback xmlns="">
      <p:transition spd="slow" advTm="85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70D417AA-507D-46B0-826F-73005905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5005387" cy="1071562"/>
          </a:xfrm>
        </p:spPr>
        <p:txBody>
          <a:bodyPr/>
          <a:lstStyle/>
          <a:p>
            <a:r>
              <a:rPr lang="cs-CZ" altLang="cs-CZ"/>
              <a:t>Obvazy - armáda</a:t>
            </a:r>
          </a:p>
        </p:txBody>
      </p:sp>
      <p:pic>
        <p:nvPicPr>
          <p:cNvPr id="29699" name="Picture 4" descr="Vojensky-obvaz-original">
            <a:hlinkClick r:id="rId4"/>
            <a:extLst>
              <a:ext uri="{FF2B5EF4-FFF2-40B4-BE49-F238E27FC236}">
                <a16:creationId xmlns:a16="http://schemas.microsoft.com/office/drawing/2014/main" id="{273887F8-D93B-430B-8BBF-0318822E0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36830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http://www.outdoor-military.cz/files/_640x480/ms_fcp-01-3.jpg">
            <a:extLst>
              <a:ext uri="{FF2B5EF4-FFF2-40B4-BE49-F238E27FC236}">
                <a16:creationId xmlns:a16="http://schemas.microsoft.com/office/drawing/2014/main" id="{4ED45CA0-D6F1-4AA2-89D1-7AC78B84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0365"/>
          <a:stretch>
            <a:fillRect/>
          </a:stretch>
        </p:blipFill>
        <p:spPr bwMode="auto">
          <a:xfrm>
            <a:off x="0" y="998538"/>
            <a:ext cx="41402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F07B2391-340F-4CAE-92BD-B20B77A069D2}"/>
              </a:ext>
            </a:extLst>
          </p:cNvPr>
          <p:cNvSpPr txBox="1">
            <a:spLocks/>
          </p:cNvSpPr>
          <p:nvPr/>
        </p:nvSpPr>
        <p:spPr bwMode="auto">
          <a:xfrm>
            <a:off x="4716463" y="1588"/>
            <a:ext cx="46450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aseline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sz="3200" kern="0" dirty="0"/>
              <a:t>Izraelský tlakový obvaz</a:t>
            </a:r>
          </a:p>
          <a:p>
            <a:pPr>
              <a:defRPr/>
            </a:pPr>
            <a:endParaRPr lang="cs-CZ" sz="3200" kern="0" dirty="0"/>
          </a:p>
          <a:p>
            <a:pPr>
              <a:defRPr/>
            </a:pPr>
            <a:r>
              <a:rPr lang="cs-CZ" sz="3200" kern="0" dirty="0" err="1"/>
              <a:t>Combat</a:t>
            </a:r>
            <a:r>
              <a:rPr lang="cs-CZ" sz="3200" kern="0" dirty="0"/>
              <a:t> </a:t>
            </a:r>
            <a:r>
              <a:rPr lang="cs-CZ" sz="3200" kern="0" dirty="0" err="1"/>
              <a:t>Application</a:t>
            </a:r>
            <a:r>
              <a:rPr lang="cs-CZ" sz="3200" kern="0" dirty="0"/>
              <a:t> </a:t>
            </a:r>
            <a:r>
              <a:rPr lang="cs-CZ" sz="3200" kern="0" dirty="0" err="1"/>
              <a:t>Tourniquet</a:t>
            </a:r>
            <a:r>
              <a:rPr lang="cs-CZ" sz="3200" kern="0" dirty="0"/>
              <a:t> (C-A-T)</a:t>
            </a:r>
          </a:p>
        </p:txBody>
      </p:sp>
      <p:pic>
        <p:nvPicPr>
          <p:cNvPr id="29702" name="Obrázek 1">
            <a:extLst>
              <a:ext uri="{FF2B5EF4-FFF2-40B4-BE49-F238E27FC236}">
                <a16:creationId xmlns:a16="http://schemas.microsoft.com/office/drawing/2014/main" id="{0FA76C3D-9D06-4680-9897-D4F4329F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1" b="9485"/>
          <a:stretch>
            <a:fillRect/>
          </a:stretch>
        </p:blipFill>
        <p:spPr bwMode="auto">
          <a:xfrm>
            <a:off x="6011863" y="4371975"/>
            <a:ext cx="31607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Obrázek 1">
            <a:extLst>
              <a:ext uri="{FF2B5EF4-FFF2-40B4-BE49-F238E27FC236}">
                <a16:creationId xmlns:a16="http://schemas.microsoft.com/office/drawing/2014/main" id="{99CA48AD-8D59-4E2D-88AF-DBD88E59C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3238500"/>
            <a:ext cx="265112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Obrázek 2">
            <a:extLst>
              <a:ext uri="{FF2B5EF4-FFF2-40B4-BE49-F238E27FC236}">
                <a16:creationId xmlns:a16="http://schemas.microsoft.com/office/drawing/2014/main" id="{FB036807-5301-4B87-B98C-2E7F4D505E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2328863"/>
            <a:ext cx="33543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3D3FCF-29E7-4D71-AABB-E0EDA9DE5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9"/>
    </mc:Choice>
    <mc:Fallback xmlns="">
      <p:transition spd="slow" advTm="38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4793F849-D605-4805-B242-29F5E54476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z="6000"/>
              <a:t>Obvazové techniky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1012019-A328-4E3F-89E3-003691E3F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3"/>
    </mc:Choice>
    <mc:Fallback xmlns="">
      <p:transition spd="slow" advTm="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C6D42B7-27D4-4146-9874-E257C34A0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Dělení obvazů podle účelu</a:t>
            </a:r>
            <a:endParaRPr lang="cs-CZ" altLang="cs-CZ">
              <a:solidFill>
                <a:srgbClr val="B02072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A8438D2-2C6A-4F38-B338-EEB0F4032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412875"/>
            <a:ext cx="8642350" cy="5184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b="1"/>
              <a:t>fixační</a:t>
            </a:r>
            <a:r>
              <a:rPr lang="cs-CZ" altLang="cs-CZ" sz="2800"/>
              <a:t> - materiál, zpevnění končetiny – sádry, dlahy</a:t>
            </a:r>
          </a:p>
          <a:p>
            <a:pPr>
              <a:lnSpc>
                <a:spcPct val="80000"/>
              </a:lnSpc>
            </a:pPr>
            <a:r>
              <a:rPr lang="cs-CZ" altLang="cs-CZ" sz="2800" b="1"/>
              <a:t>krycí </a:t>
            </a:r>
          </a:p>
          <a:p>
            <a:pPr lvl="1">
              <a:lnSpc>
                <a:spcPct val="80000"/>
              </a:lnSpc>
            </a:pPr>
            <a:r>
              <a:rPr lang="cs-CZ" altLang="cs-CZ"/>
              <a:t>krytí operační rány, chrání před vnějšími vlivy – tlak, nečistota, léčivé účinky</a:t>
            </a:r>
          </a:p>
          <a:p>
            <a:pPr>
              <a:lnSpc>
                <a:spcPct val="80000"/>
              </a:lnSpc>
            </a:pPr>
            <a:r>
              <a:rPr lang="cs-CZ" altLang="cs-CZ" sz="2800" b="1"/>
              <a:t>tlakové </a:t>
            </a:r>
            <a:r>
              <a:rPr lang="cs-CZ" altLang="cs-CZ" sz="2800"/>
              <a:t>– kompresivní – stavění krvácení, komprese DK</a:t>
            </a:r>
          </a:p>
          <a:p>
            <a:pPr>
              <a:lnSpc>
                <a:spcPct val="80000"/>
              </a:lnSpc>
            </a:pPr>
            <a:r>
              <a:rPr lang="cs-CZ" altLang="cs-CZ" sz="2800" b="1"/>
              <a:t>natahující</a:t>
            </a:r>
            <a:r>
              <a:rPr lang="cs-CZ" altLang="cs-CZ" sz="2800"/>
              <a:t> – extenční – extenze při zlomeninách </a:t>
            </a:r>
          </a:p>
          <a:p>
            <a:pPr>
              <a:lnSpc>
                <a:spcPct val="80000"/>
              </a:lnSpc>
            </a:pPr>
            <a:r>
              <a:rPr lang="cs-CZ" altLang="cs-CZ" sz="2800" b="1"/>
              <a:t>podpůrné</a:t>
            </a:r>
            <a:r>
              <a:rPr lang="cs-CZ" altLang="cs-CZ" sz="2800"/>
              <a:t> – ortézy, sádry</a:t>
            </a:r>
          </a:p>
          <a:p>
            <a:pPr>
              <a:lnSpc>
                <a:spcPct val="80000"/>
              </a:lnSpc>
            </a:pPr>
            <a:r>
              <a:rPr lang="cs-CZ" altLang="cs-CZ" sz="2800" b="1"/>
              <a:t>korekční</a:t>
            </a:r>
            <a:r>
              <a:rPr lang="cs-CZ" altLang="cs-CZ" sz="2800"/>
              <a:t> – tuhnoucí nebo pevné materiály – docílit změny postavení</a:t>
            </a:r>
          </a:p>
          <a:p>
            <a:pPr>
              <a:lnSpc>
                <a:spcPct val="80000"/>
              </a:lnSpc>
            </a:pPr>
            <a:r>
              <a:rPr lang="cs-CZ" altLang="cs-CZ" sz="2800" b="1"/>
              <a:t>nápravné</a:t>
            </a:r>
            <a:r>
              <a:rPr lang="cs-CZ" altLang="cs-CZ" sz="2800"/>
              <a:t> – regresní – změna tvaru části těla</a:t>
            </a:r>
          </a:p>
          <a:p>
            <a:pPr>
              <a:lnSpc>
                <a:spcPct val="80000"/>
              </a:lnSpc>
            </a:pPr>
            <a:r>
              <a:rPr lang="cs-CZ" altLang="cs-CZ" sz="2800" b="1"/>
              <a:t>imobilizační</a:t>
            </a:r>
            <a:r>
              <a:rPr lang="cs-CZ" altLang="cs-CZ" sz="2800"/>
              <a:t> – sádry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086003-8D0A-4463-8DE9-A41B034FE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53"/>
    </mc:Choice>
    <mc:Fallback xmlns="">
      <p:transition spd="slow" advTm="6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E692CDD-7130-4FC9-A84C-829BEF2A2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214313"/>
            <a:ext cx="7772400" cy="1143000"/>
          </a:xfrm>
        </p:spPr>
        <p:txBody>
          <a:bodyPr/>
          <a:lstStyle/>
          <a:p>
            <a:r>
              <a:rPr lang="cs-CZ" altLang="cs-CZ"/>
              <a:t>Zásady provádění obvazových technik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1B688F3-B79F-4A42-9F16-1C32986F9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500188"/>
            <a:ext cx="8642350" cy="4881562"/>
          </a:xfrm>
        </p:spPr>
        <p:txBody>
          <a:bodyPr/>
          <a:lstStyle/>
          <a:p>
            <a:r>
              <a:rPr lang="cs-CZ" altLang="cs-CZ"/>
              <a:t>psychická pohoda, intimita</a:t>
            </a:r>
          </a:p>
          <a:p>
            <a:r>
              <a:rPr lang="cs-CZ" altLang="cs-CZ"/>
              <a:t>kontakt a informace</a:t>
            </a:r>
          </a:p>
          <a:p>
            <a:r>
              <a:rPr lang="cs-CZ" altLang="cs-CZ"/>
              <a:t>čelem k pacientovi</a:t>
            </a:r>
          </a:p>
          <a:p>
            <a:r>
              <a:rPr lang="cs-CZ" altLang="cs-CZ"/>
              <a:t>poloha</a:t>
            </a:r>
          </a:p>
          <a:p>
            <a:r>
              <a:rPr lang="cs-CZ" altLang="cs-CZ"/>
              <a:t>prostředí</a:t>
            </a:r>
          </a:p>
          <a:p>
            <a:r>
              <a:rPr lang="cs-CZ" altLang="cs-CZ"/>
              <a:t>fyziologická poloha končetiny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F080F9-4284-4262-BE34-5E5519583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2"/>
    </mc:Choice>
    <mc:Fallback xmlns="">
      <p:transition spd="slow" advTm="3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B78BCC5-1996-441A-ADF5-0722D408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Obvazový materiál - dělení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76E515F-AF92-4889-BBB5-99742B266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>
                <a:solidFill>
                  <a:srgbClr val="B02072"/>
                </a:solidFill>
              </a:rPr>
              <a:t>Textilie</a:t>
            </a:r>
          </a:p>
          <a:p>
            <a:pPr lvl="1"/>
            <a:r>
              <a:rPr lang="cs-CZ" altLang="cs-CZ">
                <a:solidFill>
                  <a:srgbClr val="B02072"/>
                </a:solidFill>
              </a:rPr>
              <a:t>Tkané textilie</a:t>
            </a:r>
          </a:p>
          <a:p>
            <a:pPr lvl="1"/>
            <a:r>
              <a:rPr lang="cs-CZ" altLang="cs-CZ">
                <a:solidFill>
                  <a:srgbClr val="B02072"/>
                </a:solidFill>
              </a:rPr>
              <a:t>Netkané textilie</a:t>
            </a:r>
          </a:p>
          <a:p>
            <a:r>
              <a:rPr lang="cs-CZ" altLang="cs-CZ">
                <a:solidFill>
                  <a:srgbClr val="B02072"/>
                </a:solidFill>
              </a:rPr>
              <a:t>Vlákniny</a:t>
            </a:r>
          </a:p>
          <a:p>
            <a:r>
              <a:rPr lang="cs-CZ" altLang="cs-CZ">
                <a:solidFill>
                  <a:srgbClr val="B02072"/>
                </a:solidFill>
              </a:rPr>
              <a:t>Látky zpevňující obvazy</a:t>
            </a:r>
          </a:p>
          <a:p>
            <a:r>
              <a:rPr lang="cs-CZ" altLang="cs-CZ">
                <a:solidFill>
                  <a:srgbClr val="B02072"/>
                </a:solidFill>
              </a:rPr>
              <a:t>Postřikové obvazy</a:t>
            </a:r>
          </a:p>
          <a:p>
            <a:r>
              <a:rPr lang="cs-CZ" altLang="cs-CZ">
                <a:solidFill>
                  <a:srgbClr val="B02072"/>
                </a:solidFill>
              </a:rPr>
              <a:t>Dlahy, dýhy</a:t>
            </a:r>
          </a:p>
          <a:p>
            <a:r>
              <a:rPr lang="cs-CZ" altLang="cs-CZ">
                <a:solidFill>
                  <a:srgbClr val="B02072"/>
                </a:solidFill>
              </a:rPr>
              <a:t>Produkty vlhkého hojení ran (moderní obvazový materiál)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ADFF90-AFF1-41BB-A0CD-8E5B517DA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6"/>
    </mc:Choice>
    <mc:Fallback xmlns="">
      <p:transition spd="slow" advTm="27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8440042-80DC-4D57-8680-08D352ED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>
                <a:solidFill>
                  <a:srgbClr val="B02072"/>
                </a:solidFill>
              </a:rPr>
              <a:t>Zásady provádění obvazových technik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CBB6D07-4FFC-4B45-9F81-ED81D7DB5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/>
              <a:t>Zásady 3U – </a:t>
            </a:r>
            <a:r>
              <a:rPr lang="cs-CZ" altLang="cs-CZ" b="1">
                <a:solidFill>
                  <a:srgbClr val="B02072"/>
                </a:solidFill>
              </a:rPr>
              <a:t>úspornost, účelnost, úhlednost </a:t>
            </a:r>
          </a:p>
          <a:p>
            <a:r>
              <a:rPr lang="cs-CZ" altLang="cs-CZ"/>
              <a:t>rychlost výkonu </a:t>
            </a:r>
          </a:p>
          <a:p>
            <a:r>
              <a:rPr lang="cs-CZ" altLang="cs-CZ"/>
              <a:t>obvazy podle indikace</a:t>
            </a:r>
          </a:p>
          <a:p>
            <a:r>
              <a:rPr lang="cs-CZ" altLang="cs-CZ"/>
              <a:t>dodržení aseptických postupů </a:t>
            </a:r>
          </a:p>
          <a:p>
            <a:r>
              <a:rPr lang="cs-CZ" altLang="cs-CZ"/>
              <a:t>hygienická dezinfekce rukou</a:t>
            </a:r>
          </a:p>
          <a:p>
            <a:r>
              <a:rPr lang="cs-CZ" altLang="cs-CZ"/>
              <a:t>sledování celkového stavu pacienta</a:t>
            </a:r>
          </a:p>
          <a:p>
            <a:r>
              <a:rPr lang="cs-CZ" altLang="cs-CZ"/>
              <a:t>okolí převazovaného místa</a:t>
            </a:r>
          </a:p>
          <a:p>
            <a:pPr lvl="1"/>
            <a:r>
              <a:rPr lang="cs-CZ" altLang="cs-CZ"/>
              <a:t>kontrolovatelnost</a:t>
            </a:r>
          </a:p>
          <a:p>
            <a:pPr lvl="1"/>
            <a:r>
              <a:rPr lang="cs-CZ" altLang="cs-CZ"/>
              <a:t>prokrvení, otoky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DECE815-977C-4B73-9F81-7D549385A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72"/>
    </mc:Choice>
    <mc:Fallback xmlns="">
      <p:transition spd="slow" advTm="5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849DB17-752F-4367-B7D9-42E3AB19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214313"/>
            <a:ext cx="7772400" cy="1143000"/>
          </a:xfrm>
        </p:spPr>
        <p:txBody>
          <a:bodyPr/>
          <a:lstStyle/>
          <a:p>
            <a:r>
              <a:rPr lang="cs-CZ" altLang="cs-CZ"/>
              <a:t>Šátkové, náplasťové </a:t>
            </a:r>
            <a:br>
              <a:rPr lang="cs-CZ" altLang="cs-CZ"/>
            </a:br>
            <a:r>
              <a:rPr lang="cs-CZ" altLang="cs-CZ"/>
              <a:t>a prakové obvazy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C168F61-333E-4039-BA26-82531ECED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 sz="2800" b="1">
                <a:solidFill>
                  <a:srgbClr val="B02072"/>
                </a:solidFill>
              </a:rPr>
              <a:t>Šátkové obvazy</a:t>
            </a:r>
          </a:p>
          <a:p>
            <a:pPr lvl="1"/>
            <a:r>
              <a:rPr lang="cs-CZ" altLang="cs-CZ" sz="2400"/>
              <a:t>fixační, kompresní, krycí a podpůrné obvazy, přichycení obkladové látky, nejjednodušší – p.p.</a:t>
            </a:r>
          </a:p>
          <a:p>
            <a:pPr lvl="1"/>
            <a:r>
              <a:rPr lang="cs-CZ" altLang="cs-CZ" sz="2400"/>
              <a:t>120 cm</a:t>
            </a:r>
            <a:endParaRPr lang="cs-CZ" altLang="cs-CZ" sz="2400" b="1"/>
          </a:p>
          <a:p>
            <a:r>
              <a:rPr lang="cs-CZ" altLang="cs-CZ" sz="2800" b="1">
                <a:solidFill>
                  <a:srgbClr val="B02072"/>
                </a:solidFill>
              </a:rPr>
              <a:t>Náplasťové obvazy</a:t>
            </a:r>
          </a:p>
          <a:p>
            <a:pPr lvl="1"/>
            <a:r>
              <a:rPr lang="cs-CZ" altLang="cs-CZ" sz="2400"/>
              <a:t>fixace, zpevňující (cingulum)</a:t>
            </a:r>
          </a:p>
          <a:p>
            <a:pPr lvl="1"/>
            <a:r>
              <a:rPr lang="cs-CZ" altLang="cs-CZ" sz="2400"/>
              <a:t>pokožka suchá, odtučněná, oholená</a:t>
            </a:r>
          </a:p>
          <a:p>
            <a:pPr lvl="1"/>
            <a:r>
              <a:rPr lang="cs-CZ" altLang="cs-CZ" sz="2400"/>
              <a:t>kónická část těla – nastříhávání okrajů</a:t>
            </a:r>
          </a:p>
          <a:p>
            <a:pPr lvl="1"/>
            <a:r>
              <a:rPr lang="cs-CZ" altLang="cs-CZ" sz="2400"/>
              <a:t>odstranění</a:t>
            </a:r>
          </a:p>
          <a:p>
            <a:r>
              <a:rPr lang="cs-CZ" altLang="cs-CZ" sz="2800" b="1">
                <a:solidFill>
                  <a:srgbClr val="B02072"/>
                </a:solidFill>
              </a:rPr>
              <a:t>Prakové obvazy</a:t>
            </a:r>
          </a:p>
          <a:p>
            <a:pPr lvl="1"/>
            <a:r>
              <a:rPr lang="cs-CZ" altLang="cs-CZ" sz="2400"/>
              <a:t>„kapsa“ na nos nebo bradu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E27E441-A8CE-4A72-9487-F9C094654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6"/>
    </mc:Choice>
    <mc:Fallback xmlns="">
      <p:transition spd="slow" advTm="4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E4CA76A-BA3B-4D19-962B-9081FE21A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73138" y="28575"/>
            <a:ext cx="6684963" cy="960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Šátkové obvazy</a:t>
            </a:r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A1AB80D9-EB13-4F6A-92C2-2E4CB69C918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5802" r="1199" b="7140"/>
          <a:stretch/>
        </p:blipFill>
        <p:spPr>
          <a:xfrm>
            <a:off x="3707904" y="1334061"/>
            <a:ext cx="5087204" cy="2866030"/>
          </a:xfrm>
          <a:effectLst>
            <a:softEdge rad="112500"/>
          </a:effec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165715B-3602-4AA3-92E9-B851CF7F5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r="4669" b="3297"/>
          <a:stretch/>
        </p:blipFill>
        <p:spPr bwMode="auto">
          <a:xfrm>
            <a:off x="139871" y="3136205"/>
            <a:ext cx="3176960" cy="3265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7C5FEA-A205-47BB-AE0B-C2FADF228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t="3809" r="8880" b="852"/>
          <a:stretch/>
        </p:blipFill>
        <p:spPr>
          <a:xfrm rot="5400000">
            <a:off x="4335200" y="3651020"/>
            <a:ext cx="1785260" cy="365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781170D-43B9-4BBD-897F-C8489F49FC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8" y="909422"/>
            <a:ext cx="2241872" cy="237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754B7F8-B1EE-4A7F-87EB-F0883AECE7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08" y="4572085"/>
            <a:ext cx="1922292" cy="1814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2A6D1E6-4FD1-4A19-8D40-0EBCEC9F5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1"/>
    </mc:Choice>
    <mc:Fallback xmlns="">
      <p:transition spd="slow" advTm="1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75711C-1EAE-47BB-8EDF-B115267901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" r="-1" b="19085"/>
          <a:stretch/>
        </p:blipFill>
        <p:spPr>
          <a:xfrm>
            <a:off x="6139795" y="1055394"/>
            <a:ext cx="2640859" cy="173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18A3E329-C2D5-415E-BB19-883F93F55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3850" y="95250"/>
            <a:ext cx="6683375" cy="960438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Náplasťový obvaz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1AE3CA-C041-4986-AF03-E1BF9D84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11420" b="6064"/>
          <a:stretch/>
        </p:blipFill>
        <p:spPr>
          <a:xfrm>
            <a:off x="467544" y="1017565"/>
            <a:ext cx="5509765" cy="299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Obrázek 6">
            <a:extLst>
              <a:ext uri="{FF2B5EF4-FFF2-40B4-BE49-F238E27FC236}">
                <a16:creationId xmlns:a16="http://schemas.microsoft.com/office/drawing/2014/main" id="{C50916FB-5F1F-4868-8C6B-011092E19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3659188"/>
            <a:ext cx="3022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086550-3F0E-4DB0-A86A-1791806C49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3" y="4205536"/>
            <a:ext cx="4538279" cy="22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B29A87-5658-45B2-8336-D7F6DF9B3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8"/>
    </mc:Choice>
    <mc:Fallback xmlns="">
      <p:transition spd="slow" advTm="1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E7616ED-F82B-418B-9B04-303B9F8D9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34963" y="69850"/>
            <a:ext cx="6684963" cy="960438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Náplasťový obvaz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582312F-0826-495E-A540-BD2B8CFC3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68" y="4502013"/>
            <a:ext cx="2546262" cy="2102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DEBC45F-E241-46BF-957A-1517788B8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02756"/>
            <a:ext cx="3199257" cy="3199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8572710-7B5F-44E8-821A-C3F32956B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02" y="4850494"/>
            <a:ext cx="3016745" cy="200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F9C79AB-85F0-4A18-9234-65EBF8E99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43" y="1163344"/>
            <a:ext cx="42862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AC2223-04D9-42F6-8B23-A5386E5B8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3"/>
    </mc:Choice>
    <mc:Fallback xmlns="">
      <p:transition spd="slow" advTm="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FBF6DB4-F7FE-4DCF-B59F-B910239A7E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84213" y="158750"/>
            <a:ext cx="6692901" cy="9667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Prakový obvaz</a:t>
            </a: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27C1C0B0-8CB2-436A-9A80-6C4A5516E9F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t="1084" r="-3405" b="3898"/>
          <a:stretch/>
        </p:blipFill>
        <p:spPr>
          <a:xfrm>
            <a:off x="213764" y="1106981"/>
            <a:ext cx="3306365" cy="3643952"/>
          </a:xfrm>
          <a:effectLst>
            <a:softEdge rad="11250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DE13A82-C989-46DA-AFC1-752055D37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70" y="3212976"/>
            <a:ext cx="2684166" cy="327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6E7432-BEEB-4EAD-935B-A7917AD70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1506" r="6520" b="4810"/>
          <a:stretch/>
        </p:blipFill>
        <p:spPr>
          <a:xfrm>
            <a:off x="3861626" y="1106981"/>
            <a:ext cx="2784144" cy="359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Výsledek obrázku pro prakový obvaz">
            <a:hlinkClick r:id="rId7"/>
            <a:extLst>
              <a:ext uri="{FF2B5EF4-FFF2-40B4-BE49-F238E27FC236}">
                <a16:creationId xmlns:a16="http://schemas.microsoft.com/office/drawing/2014/main" id="{9A0D189D-C190-49B0-A6BD-DCFCF3183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4"/>
          <a:stretch/>
        </p:blipFill>
        <p:spPr bwMode="auto">
          <a:xfrm>
            <a:off x="1187271" y="4699756"/>
            <a:ext cx="2924676" cy="2227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6C0464C-C421-44DE-BCC7-3FE81050A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6"/>
    </mc:Choice>
    <mc:Fallback xmlns="">
      <p:transition spd="slow" advTm="18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akový obvaz">
            <a:extLst>
              <a:ext uri="{FF2B5EF4-FFF2-40B4-BE49-F238E27FC236}">
                <a16:creationId xmlns:a16="http://schemas.microsoft.com/office/drawing/2014/main" id="{E08C68BE-F64E-4AA7-823B-982B1615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8" y="4437112"/>
            <a:ext cx="8439241" cy="2171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560A95A-D550-4474-9466-0E022DA3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389722"/>
            <a:ext cx="3432699" cy="332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2B80832-8439-4DC6-9406-BFCBB7ADB841}"/>
              </a:ext>
            </a:extLst>
          </p:cNvPr>
          <p:cNvSpPr txBox="1">
            <a:spLocks noChangeArrowheads="1"/>
          </p:cNvSpPr>
          <p:nvPr/>
        </p:nvSpPr>
        <p:spPr>
          <a:xfrm>
            <a:off x="244475" y="376238"/>
            <a:ext cx="6694488" cy="965200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cs-CZ" alt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Prakový obvaz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BC846D0-024F-4A60-A671-DA2EB1D219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1"/>
          <a:stretch/>
        </p:blipFill>
        <p:spPr>
          <a:xfrm>
            <a:off x="210794" y="1108404"/>
            <a:ext cx="4937269" cy="296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D3D561-889C-42BD-927D-2A5CE83FB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2"/>
    </mc:Choice>
    <mc:Fallback xmlns="">
      <p:transition spd="slow" advTm="1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21A0832-C19E-4DF4-9098-B7B5762E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Obinadlové obvazy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F0DC881-A8A8-4C5C-BB7C-690C390D1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/>
              <a:t>Obecné zásady</a:t>
            </a:r>
          </a:p>
          <a:p>
            <a:pPr lvl="1"/>
            <a:r>
              <a:rPr lang="cs-CZ" altLang="cs-CZ"/>
              <a:t>šířka, držení a rozvíjení obinadla – proti palci</a:t>
            </a:r>
          </a:p>
          <a:p>
            <a:pPr lvl="1"/>
            <a:r>
              <a:rPr lang="cs-CZ" altLang="cs-CZ"/>
              <a:t>překrytí předchozí otočky – ze 2/3</a:t>
            </a:r>
          </a:p>
          <a:p>
            <a:pPr lvl="1"/>
            <a:r>
              <a:rPr lang="cs-CZ" altLang="cs-CZ"/>
              <a:t>neutahovat ani nenechávat volné</a:t>
            </a:r>
          </a:p>
          <a:p>
            <a:pPr lvl="1"/>
            <a:r>
              <a:rPr lang="cs-CZ" altLang="cs-CZ"/>
              <a:t>začátek a konec obvazu – kruhová otočka, zámeček</a:t>
            </a:r>
          </a:p>
          <a:p>
            <a:pPr lvl="1"/>
            <a:r>
              <a:rPr lang="cs-CZ" altLang="cs-CZ"/>
              <a:t>sterilní krytí rány</a:t>
            </a:r>
          </a:p>
          <a:p>
            <a:pPr lvl="1"/>
            <a:r>
              <a:rPr lang="cs-CZ" altLang="cs-CZ"/>
              <a:t>styk dvou zdravých ploch kůže</a:t>
            </a:r>
          </a:p>
          <a:p>
            <a:pPr lvl="1"/>
            <a:r>
              <a:rPr lang="cs-CZ" altLang="cs-CZ"/>
              <a:t>směr vedení obvazů – k srdci, od užší části těla k širší</a:t>
            </a:r>
          </a:p>
          <a:p>
            <a:r>
              <a:rPr lang="cs-CZ" altLang="cs-CZ"/>
              <a:t>Přichycení obinadel	- náplast, sponky ???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BC8505-E8BF-4353-AC55-53E5405AB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94"/>
    </mc:Choice>
    <mc:Fallback xmlns="">
      <p:transition spd="slow" advTm="6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BFF921D-020A-4C2A-B986-B60CFC825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42" y="1034262"/>
            <a:ext cx="2675267" cy="285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0" name="Nadpis 1">
            <a:extLst>
              <a:ext uri="{FF2B5EF4-FFF2-40B4-BE49-F238E27FC236}">
                <a16:creationId xmlns:a16="http://schemas.microsoft.com/office/drawing/2014/main" id="{F7431F2B-3C52-4BA7-9C34-C25C9B44E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12775" y="260350"/>
            <a:ext cx="582930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4000" b="1" dirty="0">
                <a:solidFill>
                  <a:srgbClr val="B02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Rozvíjení obinadla</a:t>
            </a:r>
            <a:br>
              <a:rPr lang="cs-CZ" altLang="cs-CZ" sz="33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altLang="cs-CZ" sz="33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8371" name="Picture 4" descr="Výsledek obrázku pro obvaz">
            <a:hlinkClick r:id="rId5"/>
            <a:extLst>
              <a:ext uri="{FF2B5EF4-FFF2-40B4-BE49-F238E27FC236}">
                <a16:creationId xmlns:a16="http://schemas.microsoft.com/office/drawing/2014/main" id="{B9ECFD99-392D-4044-8DFE-1CFC0E815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r="10309" b="9767"/>
          <a:stretch/>
        </p:blipFill>
        <p:spPr bwMode="auto">
          <a:xfrm>
            <a:off x="-50693" y="3573016"/>
            <a:ext cx="3157770" cy="2292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ázek 1">
            <a:extLst>
              <a:ext uri="{FF2B5EF4-FFF2-40B4-BE49-F238E27FC236}">
                <a16:creationId xmlns:a16="http://schemas.microsoft.com/office/drawing/2014/main" id="{95D3BC89-D5D9-4A65-B466-17394F8D2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865563"/>
            <a:ext cx="2182812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Obrázek 2">
            <a:extLst>
              <a:ext uri="{FF2B5EF4-FFF2-40B4-BE49-F238E27FC236}">
                <a16:creationId xmlns:a16="http://schemas.microsoft.com/office/drawing/2014/main" id="{FB5104BE-2F3A-422B-97A6-6C224935A4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481013"/>
            <a:ext cx="253523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430338F-3546-4886-BA82-AA539B1881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52" y="4376870"/>
            <a:ext cx="3671849" cy="2446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138847-3579-4DA3-A850-A30F7D0E6A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3"/>
          <a:stretch/>
        </p:blipFill>
        <p:spPr>
          <a:xfrm>
            <a:off x="-27793" y="919539"/>
            <a:ext cx="3675173" cy="203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D2A5681-827C-4222-9235-63EFA121B1A1}"/>
              </a:ext>
            </a:extLst>
          </p:cNvPr>
          <p:cNvCxnSpPr/>
          <p:nvPr/>
        </p:nvCxnSpPr>
        <p:spPr>
          <a:xfrm>
            <a:off x="250825" y="3573463"/>
            <a:ext cx="2855913" cy="24780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485F9E4-52AE-4C0B-B781-1D460ED31217}"/>
              </a:ext>
            </a:extLst>
          </p:cNvPr>
          <p:cNvCxnSpPr/>
          <p:nvPr/>
        </p:nvCxnSpPr>
        <p:spPr>
          <a:xfrm flipH="1">
            <a:off x="250825" y="3416300"/>
            <a:ext cx="2855913" cy="2749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ravoúhlá spojnice 11">
            <a:extLst>
              <a:ext uri="{FF2B5EF4-FFF2-40B4-BE49-F238E27FC236}">
                <a16:creationId xmlns:a16="http://schemas.microsoft.com/office/drawing/2014/main" id="{B329DD1E-FADD-4C8A-838F-67538601087A}"/>
              </a:ext>
            </a:extLst>
          </p:cNvPr>
          <p:cNvCxnSpPr/>
          <p:nvPr/>
        </p:nvCxnSpPr>
        <p:spPr>
          <a:xfrm>
            <a:off x="2916238" y="3573463"/>
            <a:ext cx="31750" cy="158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0CD5543-C0F0-475E-837B-8FEBC3A83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7"/>
    </mc:Choice>
    <mc:Fallback xmlns="">
      <p:transition spd="slow" advTm="2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B994588-1087-489B-8463-998BEC29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Druhy otoček</a:t>
            </a:r>
          </a:p>
        </p:txBody>
      </p:sp>
      <p:sp>
        <p:nvSpPr>
          <p:cNvPr id="43011" name="Zástupný symbol pro obsah 3">
            <a:extLst>
              <a:ext uri="{FF2B5EF4-FFF2-40B4-BE49-F238E27FC236}">
                <a16:creationId xmlns:a16="http://schemas.microsoft.com/office/drawing/2014/main" id="{88530D85-0EC2-4503-8F07-76C856B45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3563" y="1268413"/>
            <a:ext cx="3249612" cy="5113337"/>
          </a:xfrm>
        </p:spPr>
        <p:txBody>
          <a:bodyPr/>
          <a:lstStyle/>
          <a:p>
            <a:r>
              <a:rPr lang="cs-CZ" altLang="cs-CZ"/>
              <a:t>kruhový obvaz</a:t>
            </a:r>
          </a:p>
          <a:p>
            <a:r>
              <a:rPr lang="cs-CZ" altLang="cs-CZ"/>
              <a:t>hoblinový obvaz </a:t>
            </a:r>
          </a:p>
          <a:p>
            <a:r>
              <a:rPr lang="cs-CZ" altLang="cs-CZ"/>
              <a:t>spirálovitý obvaz</a:t>
            </a:r>
          </a:p>
          <a:p>
            <a:r>
              <a:rPr lang="cs-CZ" altLang="cs-CZ"/>
              <a:t>osmičkový obvaz</a:t>
            </a:r>
          </a:p>
          <a:p>
            <a:r>
              <a:rPr lang="cs-CZ" altLang="cs-CZ"/>
              <a:t>rozbíhavý obvaz (želvový)</a:t>
            </a:r>
          </a:p>
          <a:p>
            <a:r>
              <a:rPr lang="cs-CZ" altLang="cs-CZ"/>
              <a:t>sbíhavý obvaz (stříškový)</a:t>
            </a:r>
          </a:p>
          <a:p>
            <a:r>
              <a:rPr lang="cs-CZ" altLang="cs-CZ"/>
              <a:t>klasový obvaz</a:t>
            </a:r>
          </a:p>
          <a:p>
            <a:endParaRPr lang="cs-CZ" altLang="cs-CZ"/>
          </a:p>
        </p:txBody>
      </p:sp>
      <p:pic>
        <p:nvPicPr>
          <p:cNvPr id="43012" name="Zástupný symbol pro obsah 2">
            <a:extLst>
              <a:ext uri="{FF2B5EF4-FFF2-40B4-BE49-F238E27FC236}">
                <a16:creationId xmlns:a16="http://schemas.microsoft.com/office/drawing/2014/main" id="{4CF7C710-1F52-4B79-A448-98FB299D5D7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" y="1417638"/>
            <a:ext cx="5224463" cy="542925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92DDC8F-BB98-4AC6-9091-F4391AEFD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1"/>
    </mc:Choice>
    <mc:Fallback xmlns="">
      <p:transition spd="slow" advTm="3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AA3140B-A3C7-4883-86D0-90B0790F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Tkaniny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61351D5-90EC-4DC5-A755-6C64D2EC1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285875"/>
            <a:ext cx="8929687" cy="55721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800"/>
              <a:t>1. </a:t>
            </a:r>
            <a:r>
              <a:rPr lang="cs-CZ" altLang="cs-CZ" sz="2800">
                <a:solidFill>
                  <a:srgbClr val="B02072"/>
                </a:solidFill>
              </a:rPr>
              <a:t>hydrofilový mul (řídká bílá tkanina)</a:t>
            </a:r>
          </a:p>
          <a:p>
            <a:pPr lvl="1">
              <a:lnSpc>
                <a:spcPct val="90000"/>
              </a:lnSpc>
            </a:pPr>
            <a:r>
              <a:rPr lang="cs-CZ" altLang="cs-CZ" u="sng"/>
              <a:t>Obinadla</a:t>
            </a:r>
            <a:r>
              <a:rPr lang="cs-CZ" altLang="cs-CZ"/>
              <a:t> - 5-10 m, široká 3-20 cm</a:t>
            </a:r>
          </a:p>
          <a:p>
            <a:pPr lvl="1">
              <a:lnSpc>
                <a:spcPct val="90000"/>
              </a:lnSpc>
            </a:pPr>
            <a:r>
              <a:rPr lang="cs-CZ" altLang="cs-CZ" u="sng"/>
              <a:t>Mulové čtverce </a:t>
            </a:r>
            <a:r>
              <a:rPr lang="cs-CZ" altLang="cs-CZ"/>
              <a:t>– sterilní krytí ran</a:t>
            </a:r>
          </a:p>
          <a:p>
            <a:pPr lvl="1">
              <a:lnSpc>
                <a:spcPct val="90000"/>
              </a:lnSpc>
            </a:pPr>
            <a:r>
              <a:rPr lang="cs-CZ" altLang="cs-CZ" u="sng"/>
              <a:t>Longety</a:t>
            </a:r>
            <a:r>
              <a:rPr lang="cs-CZ" altLang="cs-CZ"/>
              <a:t> – 1m obinadla složené na šířku 3cm, točí se přes prsty, sušení ran při operacích</a:t>
            </a:r>
          </a:p>
          <a:p>
            <a:pPr lvl="1">
              <a:lnSpc>
                <a:spcPct val="90000"/>
              </a:lnSpc>
            </a:pPr>
            <a:r>
              <a:rPr lang="cs-CZ" altLang="cs-CZ" u="sng"/>
              <a:t>Mulové drény </a:t>
            </a:r>
            <a:r>
              <a:rPr lang="cs-CZ" altLang="cs-CZ"/>
              <a:t>– pásky (1,5cm) stočené jako pásková míra, s vazelínou – tamponáda nosní</a:t>
            </a:r>
          </a:p>
          <a:p>
            <a:pPr lvl="1">
              <a:lnSpc>
                <a:spcPct val="90000"/>
              </a:lnSpc>
            </a:pPr>
            <a:r>
              <a:rPr lang="cs-CZ" altLang="cs-CZ" u="sng"/>
              <a:t>Tampóny</a:t>
            </a:r>
            <a:r>
              <a:rPr lang="cs-CZ" altLang="cs-CZ"/>
              <a:t> – dezinfekce, sušení ran</a:t>
            </a:r>
          </a:p>
          <a:p>
            <a:pPr lvl="1">
              <a:lnSpc>
                <a:spcPct val="90000"/>
              </a:lnSpc>
            </a:pPr>
            <a:r>
              <a:rPr lang="cs-CZ" altLang="cs-CZ" u="sng"/>
              <a:t>Břišní roušky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/>
              <a:t>2. </a:t>
            </a:r>
            <a:r>
              <a:rPr lang="cs-CZ" altLang="cs-CZ" sz="2800">
                <a:solidFill>
                  <a:srgbClr val="B02072"/>
                </a:solidFill>
              </a:rPr>
              <a:t>kaliko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režné kaliko, čištěné obvazové kaliko, trojcípé šátky</a:t>
            </a:r>
          </a:p>
        </p:txBody>
      </p:sp>
      <p:pic>
        <p:nvPicPr>
          <p:cNvPr id="6148" name="Obrázek 1">
            <a:extLst>
              <a:ext uri="{FF2B5EF4-FFF2-40B4-BE49-F238E27FC236}">
                <a16:creationId xmlns:a16="http://schemas.microsoft.com/office/drawing/2014/main" id="{BE7F9CCF-83F1-42BA-9ABB-20630B52B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" t="11150" r="7019" b="14680"/>
          <a:stretch>
            <a:fillRect/>
          </a:stretch>
        </p:blipFill>
        <p:spPr bwMode="auto">
          <a:xfrm>
            <a:off x="5754688" y="-6350"/>
            <a:ext cx="3414712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BEA0D4-50ED-4D45-B5A9-49C092481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65"/>
    </mc:Choice>
    <mc:Fallback xmlns="">
      <p:transition spd="slow" advTm="10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9ADB268-723B-4FC3-9C0B-C14D9FEF6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7632106" cy="414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8336338-43FF-4DB6-9595-662D4F284A94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33375"/>
            <a:ext cx="8135938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cs-CZ" altLang="cs-CZ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Přiložení obvazu na prsty ruky </a:t>
            </a:r>
            <a:br>
              <a:rPr lang="cs-CZ" altLang="cs-CZ" sz="33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altLang="cs-CZ" sz="33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5F1190-1CDC-4F3C-9D49-E3BEFFB7B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4"/>
    </mc:Choice>
    <mc:Fallback xmlns="">
      <p:transition spd="slow" advTm="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8BECE39-9535-48C5-A836-EDB8174A7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9" y="1952106"/>
            <a:ext cx="3506062" cy="2058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8DDC17C-93B2-413C-A1B9-72DED5050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5" y="4719645"/>
            <a:ext cx="3067550" cy="1462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D78A92C-7245-4986-80D8-6EC2BA27B3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26050" r="18744" b="11580"/>
          <a:stretch/>
        </p:blipFill>
        <p:spPr>
          <a:xfrm>
            <a:off x="5436096" y="1412776"/>
            <a:ext cx="3244755" cy="227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774399-FDB7-4BD6-8F30-92216ED087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4" t="36666" r="9871" b="7471"/>
          <a:stretch/>
        </p:blipFill>
        <p:spPr>
          <a:xfrm>
            <a:off x="3991971" y="4207486"/>
            <a:ext cx="4974609" cy="248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62" name="Obdélník 6">
            <a:extLst>
              <a:ext uri="{FF2B5EF4-FFF2-40B4-BE49-F238E27FC236}">
                <a16:creationId xmlns:a16="http://schemas.microsoft.com/office/drawing/2014/main" id="{40D0C9E1-3B35-4661-9C36-101187443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36563"/>
            <a:ext cx="54991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hlinkClick r:id="rId8"/>
              </a:rPr>
              <a:t>https://www.youtube.com/watch?v=0ONeEOMgC8A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hlinkClick r:id="rId9"/>
              </a:rPr>
              <a:t>https://www.youtube.com/watch?v=tw_W0Y2gwmY</a:t>
            </a:r>
            <a:endParaRPr lang="cs-CZ" altLang="cs-CZ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BB67CF2-5A33-4DD3-9AF9-EC1502520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4"/>
    </mc:Choice>
    <mc:Fallback xmlns="">
      <p:transition spd="slow" advTm="8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A42F8161-BE28-47BD-8FF1-3BD1FD4D31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3"/>
            <a:ext cx="6683375" cy="9604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Hippokratova čepička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113DBA76-94E5-4B8D-A5A7-7B84CFCB072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1247" r="3337" b="2434"/>
          <a:stretch/>
        </p:blipFill>
        <p:spPr>
          <a:xfrm>
            <a:off x="251520" y="1115935"/>
            <a:ext cx="4321229" cy="3952968"/>
          </a:xfrm>
          <a:effectLst>
            <a:softEdge rad="112500"/>
          </a:effectLst>
        </p:spPr>
      </p:pic>
      <p:pic>
        <p:nvPicPr>
          <p:cNvPr id="46084" name="Obrázek 1">
            <a:extLst>
              <a:ext uri="{FF2B5EF4-FFF2-40B4-BE49-F238E27FC236}">
                <a16:creationId xmlns:a16="http://schemas.microsoft.com/office/drawing/2014/main" id="{5EBEFF8F-3E8B-4F33-8451-2A421274F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5700"/>
            <a:ext cx="237648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332EC38-47AB-4D3B-9863-3643D1415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87" y="21222"/>
            <a:ext cx="2399601" cy="2520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B6F3E7-807B-467C-874B-D36BF9595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38" y="4797152"/>
            <a:ext cx="5618138" cy="1993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2DA772-24E8-49BD-B3E7-1368B5F34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6"/>
    </mc:Choice>
    <mc:Fallback xmlns="">
      <p:transition spd="slow" advTm="1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61E2D4A-59AD-4BB9-89CF-AC52038D6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0975" y="238125"/>
            <a:ext cx="5976938" cy="960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b="1" dirty="0">
                <a:solidFill>
                  <a:srgbClr val="B02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Obvazy z pružné tkaniny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CF12370-5299-4366-8628-DF2DBA45CA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6481763" cy="532765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  <a:defRPr/>
            </a:pPr>
            <a:r>
              <a:rPr lang="cs-CZ" altLang="cs-CZ" sz="2800" dirty="0"/>
              <a:t>krytí ran</a:t>
            </a:r>
          </a:p>
          <a:p>
            <a:pPr>
              <a:buFont typeface="+mj-lt"/>
              <a:buAutoNum type="arabicPeriod"/>
              <a:defRPr/>
            </a:pPr>
            <a:r>
              <a:rPr lang="cs-CZ" altLang="cs-CZ" sz="2800" dirty="0"/>
              <a:t>rychlé  </a:t>
            </a:r>
          </a:p>
          <a:p>
            <a:pPr>
              <a:buFont typeface="+mj-lt"/>
              <a:buAutoNum type="arabicPeriod"/>
              <a:defRPr/>
            </a:pPr>
            <a:r>
              <a:rPr lang="cs-CZ" altLang="cs-CZ" sz="2800" dirty="0"/>
              <a:t>zásady práce se síťovinou /</a:t>
            </a:r>
            <a:r>
              <a:rPr lang="cs-CZ" altLang="cs-CZ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PRUBAN, </a:t>
            </a:r>
            <a:r>
              <a:rPr lang="cs-CZ" altLang="cs-CZ" sz="2800" dirty="0"/>
              <a:t>trikot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průměr, délka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krycí vrstva (mul)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natažení síťoviny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nastřižení otvorů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podklad mulem nebo vatou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cs-CZ" altLang="cs-CZ" dirty="0"/>
              <a:t>převaz rány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D45F8B9-C65E-4400-ADAB-1A59A4367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-12476"/>
            <a:ext cx="3622650" cy="222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EA3A9F3-AD69-4A76-B06E-4A5438656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28378"/>
            <a:ext cx="3833127" cy="322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030B186-9D2E-427C-90F4-9D1CE53B0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2"/>
    </mc:Choice>
    <mc:Fallback xmlns="">
      <p:transition spd="slow" advTm="3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58A199A4-D33B-4CDF-AD5A-6491929A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Kompresní terapie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60311DD4-30DF-453D-AE0D-40E5A103E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329237"/>
          </a:xfrm>
        </p:spPr>
        <p:txBody>
          <a:bodyPr/>
          <a:lstStyle/>
          <a:p>
            <a:r>
              <a:rPr lang="cs-CZ" altLang="cs-CZ"/>
              <a:t>Základní terapie venózních bércových vředů</a:t>
            </a:r>
          </a:p>
          <a:p>
            <a:r>
              <a:rPr lang="cs-CZ" altLang="cs-CZ">
                <a:solidFill>
                  <a:srgbClr val="B02072"/>
                </a:solidFill>
              </a:rPr>
              <a:t>Účinky kompresního obvazu</a:t>
            </a:r>
          </a:p>
          <a:p>
            <a:pPr lvl="1"/>
            <a:r>
              <a:rPr lang="cs-CZ" altLang="cs-CZ"/>
              <a:t>Zúžení rozšířených žil, zvýšení průtoku v žíle, uzavřou se žilní chlopně – vstřebání otoků vzniklých stagnací nashromážděné tekutiny</a:t>
            </a:r>
          </a:p>
          <a:p>
            <a:pPr lvl="1"/>
            <a:r>
              <a:rPr lang="cs-CZ" altLang="cs-CZ"/>
              <a:t>Prevence TEN</a:t>
            </a:r>
          </a:p>
          <a:p>
            <a:pPr lvl="1"/>
            <a:r>
              <a:rPr lang="cs-CZ" altLang="cs-CZ"/>
              <a:t>Terapie</a:t>
            </a:r>
          </a:p>
          <a:p>
            <a:pPr lvl="3"/>
            <a:r>
              <a:rPr lang="cs-CZ" altLang="cs-CZ" u="sng"/>
              <a:t>Pracovní tlak </a:t>
            </a:r>
            <a:r>
              <a:rPr lang="cs-CZ" altLang="cs-CZ"/>
              <a:t>– odpor, kterým obvaz působí při svalové kontrakci, čím více obvaz natáhneme tím je vyšší</a:t>
            </a:r>
          </a:p>
          <a:p>
            <a:pPr lvl="3"/>
            <a:r>
              <a:rPr lang="cs-CZ" altLang="cs-CZ" u="sng"/>
              <a:t>Klidový tlak </a:t>
            </a:r>
            <a:r>
              <a:rPr lang="cs-CZ" altLang="cs-CZ"/>
              <a:t>– síla, kterou vyvineme při přikládání obvazu – využívá schopnosti el.obvazu se stáhnout do původního stavu a délky</a:t>
            </a:r>
          </a:p>
          <a:p>
            <a:pPr lvl="4"/>
            <a:r>
              <a:rPr lang="cs-CZ" altLang="cs-CZ"/>
              <a:t>Tlak je nižší, čím více je obvazový materiál možno natáhnout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B4FA1E9-598B-4D90-BEEC-8E074F534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68"/>
    </mc:Choice>
    <mc:Fallback xmlns="">
      <p:transition spd="slow" advTm="6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0A0B4177-B7D5-44DC-8690-1BDB8B4D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857250"/>
          </a:xfrm>
        </p:spPr>
        <p:txBody>
          <a:bodyPr/>
          <a:lstStyle/>
          <a:p>
            <a:r>
              <a:rPr lang="cs-CZ" altLang="cs-CZ"/>
              <a:t>Kompresní terapie</a:t>
            </a:r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604AF83C-2AD8-40E6-8B9B-9D6067CF3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714375"/>
            <a:ext cx="8642350" cy="5667375"/>
          </a:xfrm>
        </p:spPr>
        <p:txBody>
          <a:bodyPr/>
          <a:lstStyle/>
          <a:p>
            <a:r>
              <a:rPr lang="cs-CZ" altLang="cs-CZ">
                <a:solidFill>
                  <a:srgbClr val="B02072"/>
                </a:solidFill>
              </a:rPr>
              <a:t>Dlouhotažná obinadla</a:t>
            </a:r>
          </a:p>
          <a:p>
            <a:pPr lvl="1"/>
            <a:r>
              <a:rPr lang="cs-CZ" altLang="cs-CZ"/>
              <a:t>Vysoká elasticita, nízký pracovní tlak, vysoký klidový tlak - P. pociťuje sevření při odpočinku – bolest, křeče</a:t>
            </a:r>
          </a:p>
          <a:p>
            <a:pPr lvl="1"/>
            <a:r>
              <a:rPr lang="cs-CZ" altLang="cs-CZ"/>
              <a:t>Působí spíše na povrchové cévy, určený k nošení přes den, odstranění na noc</a:t>
            </a:r>
          </a:p>
          <a:p>
            <a:r>
              <a:rPr lang="cs-CZ" altLang="cs-CZ" b="1">
                <a:solidFill>
                  <a:srgbClr val="B02072"/>
                </a:solidFill>
              </a:rPr>
              <a:t>Krátkotažná obinadla</a:t>
            </a:r>
          </a:p>
          <a:p>
            <a:pPr lvl="1"/>
            <a:r>
              <a:rPr lang="cs-CZ" altLang="cs-CZ"/>
              <a:t>Nízká tažnost, tupá komprese, vysoký pracovní tlak při sebemenším pohybu, nízký klidový tlak</a:t>
            </a:r>
          </a:p>
          <a:p>
            <a:pPr lvl="1"/>
            <a:r>
              <a:rPr lang="cs-CZ" altLang="cs-CZ"/>
              <a:t>Použití u všech forem chronické žilní insuficience, mohou zůstat přiloženy 3 dny</a:t>
            </a:r>
          </a:p>
          <a:p>
            <a:r>
              <a:rPr lang="cs-CZ" altLang="cs-CZ">
                <a:solidFill>
                  <a:srgbClr val="B02072"/>
                </a:solidFill>
              </a:rPr>
              <a:t>Elastické punčochy </a:t>
            </a:r>
            <a:r>
              <a:rPr lang="cs-CZ" altLang="cs-CZ"/>
              <a:t>– 4 kompresní třídy</a:t>
            </a:r>
          </a:p>
          <a:p>
            <a:pPr lvl="1">
              <a:buFontTx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6066C4-4FA5-4973-8538-502CB3767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17"/>
    </mc:Choice>
    <mc:Fallback xmlns="">
      <p:transition spd="slow" advTm="6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FCBCC2A4-7511-4EC4-B955-346038E3D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-90488"/>
            <a:ext cx="8715375" cy="1071563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Bandáže DK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3DB3D931-E62F-4228-8E2B-AB6E863D0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2150"/>
            <a:ext cx="5940425" cy="6165850"/>
          </a:xfrm>
        </p:spPr>
        <p:txBody>
          <a:bodyPr/>
          <a:lstStyle/>
          <a:p>
            <a:r>
              <a:rPr lang="cs-CZ" altLang="cs-CZ" sz="3000"/>
              <a:t>Prevence TEN, léčba bércových vředů</a:t>
            </a:r>
          </a:p>
          <a:p>
            <a:r>
              <a:rPr lang="cs-CZ" altLang="cs-CZ" sz="3000" b="1"/>
              <a:t>Než P. vstane z lůžka</a:t>
            </a:r>
            <a:r>
              <a:rPr lang="cs-CZ" altLang="cs-CZ" sz="3000"/>
              <a:t>, noha v pravém úhlu</a:t>
            </a:r>
          </a:p>
          <a:p>
            <a:r>
              <a:rPr lang="cs-CZ" altLang="cs-CZ" sz="3000"/>
              <a:t>Hlava obinadla směřuje ven, obinadlo </a:t>
            </a:r>
            <a:r>
              <a:rPr lang="cs-CZ" altLang="cs-CZ" sz="3000" b="1"/>
              <a:t>odvíjet bezprostředně na kůži</a:t>
            </a:r>
            <a:r>
              <a:rPr lang="cs-CZ" altLang="cs-CZ" sz="3000"/>
              <a:t> – nikdy neodtahovat od nohy</a:t>
            </a:r>
          </a:p>
          <a:p>
            <a:r>
              <a:rPr lang="cs-CZ" altLang="cs-CZ" sz="3000"/>
              <a:t>Krátkotažné – dostatečně utáhnout</a:t>
            </a:r>
          </a:p>
          <a:p>
            <a:r>
              <a:rPr lang="cs-CZ" altLang="cs-CZ" sz="3000"/>
              <a:t>Směrem k srdci</a:t>
            </a:r>
          </a:p>
          <a:p>
            <a:r>
              <a:rPr lang="cs-CZ" altLang="cs-CZ" sz="3000"/>
              <a:t>Od prstů: nízká, vysoká bandáž</a:t>
            </a:r>
          </a:p>
          <a:p>
            <a:r>
              <a:rPr lang="cs-CZ" altLang="cs-CZ" sz="3000" b="1"/>
              <a:t>Hoblinové</a:t>
            </a:r>
            <a:r>
              <a:rPr lang="cs-CZ" altLang="cs-CZ" sz="3000"/>
              <a:t> x Klasové otočky</a:t>
            </a:r>
          </a:p>
        </p:txBody>
      </p:sp>
      <p:pic>
        <p:nvPicPr>
          <p:cNvPr id="50180" name="Obrázek 1">
            <a:extLst>
              <a:ext uri="{FF2B5EF4-FFF2-40B4-BE49-F238E27FC236}">
                <a16:creationId xmlns:a16="http://schemas.microsoft.com/office/drawing/2014/main" id="{86FBA336-16AB-4EDB-8EA4-09F03CA4A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>
            <a:fillRect/>
          </a:stretch>
        </p:blipFill>
        <p:spPr bwMode="auto">
          <a:xfrm>
            <a:off x="5795963" y="1341438"/>
            <a:ext cx="337978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14BEC8-171B-4506-A31C-BD53A2CBF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93"/>
    </mc:Choice>
    <mc:Fallback xmlns="">
      <p:transition spd="slow" advTm="7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18A6566B-F22A-41F2-AE0B-AD092F21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785813"/>
          </a:xfrm>
        </p:spPr>
        <p:txBody>
          <a:bodyPr/>
          <a:lstStyle/>
          <a:p>
            <a:pPr eaLnBrk="1" hangingPunct="1"/>
            <a:r>
              <a:rPr lang="cs-CZ" altLang="cs-CZ"/>
              <a:t>Kompresní punčochy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7B051158-0E63-4767-8ED3-85E220D67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857250"/>
            <a:ext cx="8401050" cy="5786438"/>
          </a:xfrm>
        </p:spPr>
        <p:txBody>
          <a:bodyPr/>
          <a:lstStyle/>
          <a:p>
            <a:pPr eaLnBrk="1" hangingPunct="1"/>
            <a:r>
              <a:rPr lang="cs-CZ" altLang="cs-CZ" sz="2400" b="1"/>
              <a:t>Podpůrné</a:t>
            </a:r>
            <a:r>
              <a:rPr lang="cs-CZ" altLang="cs-CZ" sz="2400"/>
              <a:t> – komprese do 18 mmHg, volně prodejné, vhodné k prevenci a při výskytu primárních varixů I. typu a na delší cesty. </a:t>
            </a:r>
          </a:p>
          <a:p>
            <a:pPr eaLnBrk="1" hangingPunct="1"/>
            <a:r>
              <a:rPr lang="cs-CZ" altLang="cs-CZ" sz="2400" b="1"/>
              <a:t>I. kompresní třída</a:t>
            </a:r>
            <a:r>
              <a:rPr lang="cs-CZ" altLang="cs-CZ" sz="2400"/>
              <a:t> – lehká komprese – 20mmHg – volně prodejné v lékárnách, prevence a konzervativní léčba varixů</a:t>
            </a:r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/>
            <a:r>
              <a:rPr lang="cs-CZ" altLang="cs-CZ" sz="2400" b="1"/>
              <a:t>II. kompresní třída</a:t>
            </a:r>
            <a:r>
              <a:rPr lang="cs-CZ" altLang="cs-CZ" sz="2400"/>
              <a:t> – střední komprese – 30 mm Hg – pouze na lékařský předpis, vhodné pro léčbu </a:t>
            </a:r>
            <a:r>
              <a:rPr lang="cs-CZ" altLang="cs-CZ" sz="2400" u="sng"/>
              <a:t>varixů</a:t>
            </a:r>
            <a:r>
              <a:rPr lang="cs-CZ" altLang="cs-CZ" sz="2400"/>
              <a:t> jak konzervativní, tak po zákrocích – operacích varixů, prevence TEN po operaci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 b="1"/>
              <a:t>III. kompresní třída</a:t>
            </a:r>
            <a:r>
              <a:rPr lang="cs-CZ" altLang="cs-CZ" sz="2400"/>
              <a:t> – silná komprese – 40 mm Hg – pro těžké stadia </a:t>
            </a:r>
            <a:r>
              <a:rPr lang="cs-CZ" altLang="cs-CZ" sz="2400" u="sng"/>
              <a:t>s velkými otoky a léčbu posttrombotického syndromu.</a:t>
            </a:r>
          </a:p>
          <a:p>
            <a:pPr eaLnBrk="1" hangingPunct="1"/>
            <a:endParaRPr lang="cs-CZ" altLang="cs-CZ" sz="2400" u="sng"/>
          </a:p>
          <a:p>
            <a:pPr eaLnBrk="1" hangingPunct="1"/>
            <a:r>
              <a:rPr lang="cs-CZ" altLang="cs-CZ" sz="2400" b="1"/>
              <a:t>IV. kompresní třída</a:t>
            </a:r>
            <a:r>
              <a:rPr lang="cs-CZ" altLang="cs-CZ" sz="2400"/>
              <a:t> – velmi silná komprese – nad 50 mm Hg – využívaná při léčbě lymfedemů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C5913CD-5E74-4483-AA59-64189904B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6"/>
    </mc:Choice>
    <mc:Fallback xmlns="">
      <p:transition spd="slow" advTm="6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53EBD539-D61D-42FF-AE4A-64B57849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Kompresní punčochy</a:t>
            </a:r>
          </a:p>
        </p:txBody>
      </p:sp>
      <p:pic>
        <p:nvPicPr>
          <p:cNvPr id="52227" name="Picture 4" descr="http://www.krecove-zily.cz/dbpic/velikost-348">
            <a:extLst>
              <a:ext uri="{FF2B5EF4-FFF2-40B4-BE49-F238E27FC236}">
                <a16:creationId xmlns:a16="http://schemas.microsoft.com/office/drawing/2014/main" id="{330DADE0-0B11-438C-8152-B7006F82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1196975"/>
            <a:ext cx="50117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5">
            <a:extLst>
              <a:ext uri="{FF2B5EF4-FFF2-40B4-BE49-F238E27FC236}">
                <a16:creationId xmlns:a16="http://schemas.microsoft.com/office/drawing/2014/main" id="{CB62A808-DC57-42AE-AF7A-D19B15366B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96963"/>
            <a:ext cx="3240087" cy="5749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1C6859D-F8D9-43D5-B3EE-F2E6F0B4B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36"/>
    </mc:Choice>
    <mc:Fallback xmlns="">
      <p:transition spd="slow" advTm="74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D9B56078-1132-4DB2-A73C-74845581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Samostudium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938F7650-763A-489B-B0BE-9C88F8056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Dingová Šliková M. Základy ošetřovatelství a ošetřovatelských postupů pro ZZ, 2018</a:t>
            </a:r>
          </a:p>
          <a:p>
            <a:pPr>
              <a:lnSpc>
                <a:spcPct val="90000"/>
              </a:lnSpc>
            </a:pPr>
            <a:r>
              <a:rPr lang="cs-CZ" altLang="cs-CZ"/>
              <a:t>Veverková, E. ošetřovatelské postupy pro ZZ I, 2019.</a:t>
            </a:r>
          </a:p>
          <a:p>
            <a:r>
              <a:rPr lang="cs-CZ" altLang="cs-CZ"/>
              <a:t>Brabcová, S. Péče o rány, pro sestry a ostatní nelékařské profese, 2021.</a:t>
            </a:r>
          </a:p>
          <a:p>
            <a:r>
              <a:rPr lang="cs-CZ" altLang="cs-CZ"/>
              <a:t>Malý atlas obvazových technik, Páral Jiří, 2008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DBEB50-250C-4FC9-AF40-4A891AD2B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"/>
    </mc:Choice>
    <mc:Fallback xmlns="">
      <p:transition spd="slow" advTm="2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66FC4E5-5B76-4D19-A9E4-4B2FF703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908050"/>
          </a:xfrm>
        </p:spPr>
        <p:txBody>
          <a:bodyPr/>
          <a:lstStyle/>
          <a:p>
            <a:r>
              <a:rPr lang="cs-CZ" altLang="cs-CZ"/>
              <a:t>Tampóny, čtverce, kaliko</a:t>
            </a:r>
          </a:p>
        </p:txBody>
      </p:sp>
      <p:pic>
        <p:nvPicPr>
          <p:cNvPr id="7171" name="Picture 5" descr="Gázové obvazy ze 100% bavlny">
            <a:extLst>
              <a:ext uri="{FF2B5EF4-FFF2-40B4-BE49-F238E27FC236}">
                <a16:creationId xmlns:a16="http://schemas.microsoft.com/office/drawing/2014/main" id="{13CE2BB1-ED7B-418B-8DBE-4F887D33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 b="7475"/>
          <a:stretch>
            <a:fillRect/>
          </a:stretch>
        </p:blipFill>
        <p:spPr bwMode="auto">
          <a:xfrm>
            <a:off x="179388" y="935038"/>
            <a:ext cx="35702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176">
            <a:extLst>
              <a:ext uri="{FF2B5EF4-FFF2-40B4-BE49-F238E27FC236}">
                <a16:creationId xmlns:a16="http://schemas.microsoft.com/office/drawing/2014/main" id="{13DC9952-FA66-42E5-BDDE-95916AA9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t="19514" r="16000" b="18703"/>
          <a:stretch>
            <a:fillRect/>
          </a:stretch>
        </p:blipFill>
        <p:spPr bwMode="auto">
          <a:xfrm>
            <a:off x="4565650" y="908050"/>
            <a:ext cx="3846513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>
            <a:extLst>
              <a:ext uri="{FF2B5EF4-FFF2-40B4-BE49-F238E27FC236}">
                <a16:creationId xmlns:a16="http://schemas.microsoft.com/office/drawing/2014/main" id="{3D1A925C-B890-47A0-AE6D-8A6C5ABA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3013"/>
            <a:ext cx="3240088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Výsledek obrázku pro trojcípý šátek">
            <a:hlinkClick r:id="rId7"/>
            <a:extLst>
              <a:ext uri="{FF2B5EF4-FFF2-40B4-BE49-F238E27FC236}">
                <a16:creationId xmlns:a16="http://schemas.microsoft.com/office/drawing/2014/main" id="{1561501F-895D-4843-8CAF-B93D1A5BB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783013"/>
            <a:ext cx="44069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D8F2E73-1696-4562-9373-02811AF1D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2"/>
    </mc:Choice>
    <mc:Fallback xmlns="">
      <p:transition spd="slow" advTm="32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92" y="1949176"/>
            <a:ext cx="71202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https://creativecommons.org/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licenses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/by-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/4.0/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685800"/>
            <a:endParaRPr lang="cs-CZ" altLang="cs-CZ" sz="1200" dirty="0"/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3" y="2705903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" y="501800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035424" y="1182126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0" y="3871129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CCD095A4-5509-1485-7EA3-1D1A150A3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7D820AF-1875-446C-81CE-0060F1FE7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Tkaniny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B6F3490-D6CD-46CE-B9FE-D12A047CA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altLang="cs-CZ"/>
              <a:t>3. </a:t>
            </a:r>
            <a:r>
              <a:rPr lang="cs-CZ" altLang="cs-CZ">
                <a:solidFill>
                  <a:srgbClr val="B02072"/>
                </a:solidFill>
              </a:rPr>
              <a:t>Pružná tkanina na elastická obinadla</a:t>
            </a:r>
          </a:p>
          <a:p>
            <a:pPr marL="990600" lvl="1" indent="-533400"/>
            <a:r>
              <a:rPr lang="cs-CZ" altLang="cs-CZ"/>
              <a:t>požadavky na fixační obinadla – </a:t>
            </a:r>
            <a:r>
              <a:rPr lang="cs-CZ" altLang="cs-CZ" sz="2000"/>
              <a:t>(šetrné pro pokožku, ochrana před zevními nárazy, propustné pro vzduch, komprese – nesmí škrtit, nesmí sklouzávat při pohybu, snadno se přikládá)</a:t>
            </a:r>
            <a:endParaRPr lang="cs-CZ" altLang="cs-CZ"/>
          </a:p>
          <a:p>
            <a:pPr marL="990600" lvl="1" indent="-533400"/>
            <a:r>
              <a:rPr lang="cs-CZ" altLang="cs-CZ"/>
              <a:t>zpevnění kloubů, komprese varixů </a:t>
            </a:r>
          </a:p>
          <a:p>
            <a:pPr marL="990600" lvl="1" indent="-533400"/>
            <a:r>
              <a:rPr lang="cs-CZ" altLang="cs-CZ"/>
              <a:t>Krepová fixační obinadla</a:t>
            </a:r>
          </a:p>
          <a:p>
            <a:pPr marL="609600" indent="-609600">
              <a:buFontTx/>
              <a:buNone/>
            </a:pPr>
            <a:r>
              <a:rPr lang="cs-CZ" altLang="cs-CZ"/>
              <a:t>4. </a:t>
            </a:r>
            <a:r>
              <a:rPr lang="cs-CZ" altLang="cs-CZ">
                <a:solidFill>
                  <a:srgbClr val="B02072"/>
                </a:solidFill>
              </a:rPr>
              <a:t>Pružná síťovina – Pruban</a:t>
            </a:r>
            <a:r>
              <a:rPr lang="cs-CZ" altLang="cs-CZ"/>
              <a:t>, průsvit 1-10</a:t>
            </a:r>
          </a:p>
          <a:p>
            <a:pPr marL="990600" lvl="1" indent="-533400"/>
            <a:r>
              <a:rPr lang="cs-CZ" altLang="cs-CZ"/>
              <a:t>Tvar punčochy</a:t>
            </a:r>
          </a:p>
          <a:p>
            <a:pPr marL="609600" indent="-609600">
              <a:buFontTx/>
              <a:buNone/>
            </a:pPr>
            <a:r>
              <a:rPr lang="cs-CZ" altLang="cs-CZ"/>
              <a:t>5. </a:t>
            </a:r>
            <a:r>
              <a:rPr lang="cs-CZ" altLang="cs-CZ">
                <a:solidFill>
                  <a:srgbClr val="B02072"/>
                </a:solidFill>
              </a:rPr>
              <a:t>Tylexol</a:t>
            </a:r>
            <a:r>
              <a:rPr lang="cs-CZ" altLang="cs-CZ"/>
              <a:t> - sterilní, napuštěný vazelínou, mastí, přikládání na poraněné části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2EDE3C1-1F83-40EE-B34D-32073929D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0"/>
    </mc:Choice>
    <mc:Fallback xmlns="">
      <p:transition spd="slow" advTm="7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52F8D95-45F9-4135-BCB6-3607F8EF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Tkaniny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A53FA87-51B5-44FA-A25B-D02DA35C8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600"/>
              <a:t>6. </a:t>
            </a:r>
            <a:r>
              <a:rPr lang="cs-CZ" altLang="cs-CZ" sz="3600">
                <a:solidFill>
                  <a:srgbClr val="B02072"/>
                </a:solidFill>
              </a:rPr>
              <a:t>Trikot</a:t>
            </a:r>
            <a:r>
              <a:rPr lang="cs-CZ" altLang="cs-CZ" sz="3600"/>
              <a:t> </a:t>
            </a:r>
          </a:p>
          <a:p>
            <a:pPr lvl="1"/>
            <a:r>
              <a:rPr lang="cs-CZ" altLang="cs-CZ" sz="3200"/>
              <a:t>Pružný úplet beze švů </a:t>
            </a:r>
          </a:p>
          <a:p>
            <a:pPr lvl="1"/>
            <a:r>
              <a:rPr lang="cs-CZ" altLang="cs-CZ" sz="3200"/>
              <a:t>podkládání škrobových a sádrových obvazů, krytí kůže</a:t>
            </a:r>
          </a:p>
          <a:p>
            <a:pPr>
              <a:buFontTx/>
              <a:buNone/>
            </a:pPr>
            <a:endParaRPr lang="cs-CZ" altLang="cs-CZ" sz="3600"/>
          </a:p>
          <a:p>
            <a:pPr>
              <a:buFontTx/>
              <a:buNone/>
            </a:pPr>
            <a:r>
              <a:rPr lang="cs-CZ" altLang="cs-CZ" sz="3600"/>
              <a:t>Netkané textilie</a:t>
            </a:r>
          </a:p>
          <a:p>
            <a:pPr lvl="1"/>
            <a:r>
              <a:rPr lang="cs-CZ" altLang="cs-CZ" sz="3200"/>
              <a:t>Zetuvit, ….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F5B8446-15FB-41E6-841A-57502C3BC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2"/>
    </mc:Choice>
    <mc:Fallback xmlns="">
      <p:transition spd="slow" advTm="2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4EF346F2-B723-47BA-9022-7BC17AF8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Pruban, tylex, trikot</a:t>
            </a:r>
          </a:p>
        </p:txBody>
      </p:sp>
      <p:pic>
        <p:nvPicPr>
          <p:cNvPr id="10243" name="Picture 4" descr="Výsledek obrázku pro hydrofilní mul">
            <a:hlinkClick r:id="rId4"/>
            <a:extLst>
              <a:ext uri="{FF2B5EF4-FFF2-40B4-BE49-F238E27FC236}">
                <a16:creationId xmlns:a16="http://schemas.microsoft.com/office/drawing/2014/main" id="{754E52A7-735A-4B98-B14E-75C322CC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4000500"/>
            <a:ext cx="377983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>
            <a:extLst>
              <a:ext uri="{FF2B5EF4-FFF2-40B4-BE49-F238E27FC236}">
                <a16:creationId xmlns:a16="http://schemas.microsoft.com/office/drawing/2014/main" id="{50ACFD7F-CE5E-4BF5-924E-21B0F5AD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0500"/>
            <a:ext cx="3600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>
            <a:extLst>
              <a:ext uri="{FF2B5EF4-FFF2-40B4-BE49-F238E27FC236}">
                <a16:creationId xmlns:a16="http://schemas.microsoft.com/office/drawing/2014/main" id="{15232CEF-AE10-4F91-AA1A-29C3594F6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036638"/>
            <a:ext cx="2647951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AutoShape 9" descr="Výsledek obrázku pro tylexol">
            <a:extLst>
              <a:ext uri="{FF2B5EF4-FFF2-40B4-BE49-F238E27FC236}">
                <a16:creationId xmlns:a16="http://schemas.microsoft.com/office/drawing/2014/main" id="{0922DED3-EDAC-4164-B2CB-65B1D6DF0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10247" name="Picture 10">
            <a:extLst>
              <a:ext uri="{FF2B5EF4-FFF2-40B4-BE49-F238E27FC236}">
                <a16:creationId xmlns:a16="http://schemas.microsoft.com/office/drawing/2014/main" id="{43E6081C-6D86-480F-99B2-5DAD4471F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050925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>
            <a:extLst>
              <a:ext uri="{FF2B5EF4-FFF2-40B4-BE49-F238E27FC236}">
                <a16:creationId xmlns:a16="http://schemas.microsoft.com/office/drawing/2014/main" id="{5F55FE04-A856-4513-B3DE-6438F5A73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468438"/>
            <a:ext cx="34020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509867-67F5-4E4A-8D3E-D675EE399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20"/>
    </mc:Choice>
    <mc:Fallback xmlns="">
      <p:transition spd="slow" advTm="4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D264D27-C4F8-4E83-B14F-E4430541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Krepové fixační obinadlo</a:t>
            </a:r>
          </a:p>
        </p:txBody>
      </p:sp>
      <p:pic>
        <p:nvPicPr>
          <p:cNvPr id="11267" name="Picture 5" descr="341">
            <a:extLst>
              <a:ext uri="{FF2B5EF4-FFF2-40B4-BE49-F238E27FC236}">
                <a16:creationId xmlns:a16="http://schemas.microsoft.com/office/drawing/2014/main" id="{41C67F3F-68E2-4815-A277-E307AEAB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1866900"/>
            <a:ext cx="404177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1">
            <a:extLst>
              <a:ext uri="{FF2B5EF4-FFF2-40B4-BE49-F238E27FC236}">
                <a16:creationId xmlns:a16="http://schemas.microsoft.com/office/drawing/2014/main" id="{CADF734C-DBE5-437F-8E32-696347CD6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895475"/>
            <a:ext cx="48260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801F2D1-97C5-4C5A-8B0E-B40607DBB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4"/>
    </mc:Choice>
    <mc:Fallback xmlns="">
      <p:transition spd="slow" advTm="37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Oranžová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02D7BFE-D07E-4F7D-9D43-6DCB2F49FC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8BA739-86F7-4603-A967-B244362058F2}"/>
</file>

<file path=customXml/itemProps3.xml><?xml version="1.0" encoding="utf-8"?>
<ds:datastoreItem xmlns:ds="http://schemas.openxmlformats.org/officeDocument/2006/customXml" ds:itemID="{FBE18AC7-85E3-4CD5-8260-A4053FFFA53E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4.xml><?xml version="1.0" encoding="utf-8"?>
<ds:datastoreItem xmlns:ds="http://schemas.openxmlformats.org/officeDocument/2006/customXml" ds:itemID="{EF0039A0-3F2D-4F20-A58F-4047EA8232D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2277</TotalTime>
  <Words>1393</Words>
  <Application>Microsoft Office PowerPoint</Application>
  <PresentationFormat>Předvádění na obrazovce (4:3)</PresentationFormat>
  <Paragraphs>244</Paragraphs>
  <Slides>51</Slides>
  <Notes>0</Notes>
  <HiddenSlides>0</HiddenSlides>
  <MMClips>49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6" baseType="lpstr">
      <vt:lpstr>Arial</vt:lpstr>
      <vt:lpstr>Calibri</vt:lpstr>
      <vt:lpstr>Times New Roman</vt:lpstr>
      <vt:lpstr>Wingdings</vt:lpstr>
      <vt:lpstr>Motiv sady Office</vt:lpstr>
      <vt:lpstr>Prezentace aplikace PowerPoint</vt:lpstr>
      <vt:lpstr>Obvazový materiál</vt:lpstr>
      <vt:lpstr>Obvazový materiál - dělení</vt:lpstr>
      <vt:lpstr>Tkaniny</vt:lpstr>
      <vt:lpstr>Tampóny, čtverce, kaliko</vt:lpstr>
      <vt:lpstr>Tkaniny</vt:lpstr>
      <vt:lpstr>Tkaniny</vt:lpstr>
      <vt:lpstr>Pruban, tylex, trikot</vt:lpstr>
      <vt:lpstr>Krepové fixační obinadlo</vt:lpstr>
      <vt:lpstr>Vlákniny</vt:lpstr>
      <vt:lpstr>Impregnované obvazové materiály</vt:lpstr>
      <vt:lpstr>Sádrový obvaz</vt:lpstr>
      <vt:lpstr>Přiložení sádrové fixace</vt:lpstr>
      <vt:lpstr>Pryskyřičné syntetické obinadlo</vt:lpstr>
      <vt:lpstr>Náplasti </vt:lpstr>
      <vt:lpstr>Prezentace aplikace PowerPoint</vt:lpstr>
      <vt:lpstr>Fixace pomocí náplasti</vt:lpstr>
      <vt:lpstr>Transparentní náplast – tzv. film</vt:lpstr>
      <vt:lpstr>Taping náplasťové zpevňující fixace</vt:lpstr>
      <vt:lpstr>Taping</vt:lpstr>
      <vt:lpstr>Postřikové obvazy</vt:lpstr>
      <vt:lpstr>Dlahy a dýhy </vt:lpstr>
      <vt:lpstr>Prezentace aplikace PowerPoint</vt:lpstr>
      <vt:lpstr>Vakuová dlaha </vt:lpstr>
      <vt:lpstr>Ortézy </vt:lpstr>
      <vt:lpstr>Obvazy - armáda</vt:lpstr>
      <vt:lpstr>Obvazové techniky</vt:lpstr>
      <vt:lpstr>Dělení obvazů podle účelu</vt:lpstr>
      <vt:lpstr>Zásady provádění obvazových technik</vt:lpstr>
      <vt:lpstr>Zásady provádění obvazových technik</vt:lpstr>
      <vt:lpstr>Šátkové, náplasťové  a prakové obvazy</vt:lpstr>
      <vt:lpstr>Šátkové obvazy</vt:lpstr>
      <vt:lpstr>Náplasťový obvaz</vt:lpstr>
      <vt:lpstr>Náplasťový obvaz</vt:lpstr>
      <vt:lpstr>Prakový obvaz</vt:lpstr>
      <vt:lpstr>Prezentace aplikace PowerPoint</vt:lpstr>
      <vt:lpstr>Obinadlové obvazy </vt:lpstr>
      <vt:lpstr>Rozvíjení obinadla </vt:lpstr>
      <vt:lpstr>Druhy otoček</vt:lpstr>
      <vt:lpstr>Prezentace aplikace PowerPoint</vt:lpstr>
      <vt:lpstr>Prezentace aplikace PowerPoint</vt:lpstr>
      <vt:lpstr>Hippokratova čepička</vt:lpstr>
      <vt:lpstr>Obvazy z pružné tkaniny</vt:lpstr>
      <vt:lpstr>Kompresní terapie</vt:lpstr>
      <vt:lpstr>Kompresní terapie</vt:lpstr>
      <vt:lpstr>Bandáže DK</vt:lpstr>
      <vt:lpstr>Kompresní punčochy</vt:lpstr>
      <vt:lpstr>Kompresní punčochy</vt:lpstr>
      <vt:lpstr>Samostudium</vt:lpstr>
      <vt:lpstr>Prezentace aplikace PowerPoint</vt:lpstr>
      <vt:lpstr>Prezentace aplikace PowerPoint</vt:lpstr>
    </vt:vector>
  </TitlesOfParts>
  <Company>UPa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Organizace předmětu P1,2OŠP</dc:title>
  <dc:creator>maho0642</dc:creator>
  <cp:lastModifiedBy>Horakova Denisa</cp:lastModifiedBy>
  <cp:revision>113</cp:revision>
  <dcterms:created xsi:type="dcterms:W3CDTF">2009-09-28T13:55:55Z</dcterms:created>
  <dcterms:modified xsi:type="dcterms:W3CDTF">2024-07-16T08:07:39Z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0x010100B8D07047924192409347920721BA0C83</vt:lpwstr>
  </property>
  <property fmtid="{D5CDD505-2E9C-101B-9397-08002B2CF9AE}" pid="3" name="_dlc_DocIdItemGuid">
    <vt:lpwstr>9384cc71-20c3-4964-93b5-c063dde87ffd</vt:lpwstr>
  </property>
  <property fmtid="{D5CDD505-2E9C-101B-9397-08002B2CF9AE}" pid="4" name="MediaServiceImageTags">
    <vt:lpwstr/>
  </property>
</Properties>
</file>