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2"/>
  </p:notesMasterIdLst>
  <p:sldIdLst>
    <p:sldId id="336" r:id="rId6"/>
    <p:sldId id="329" r:id="rId7"/>
    <p:sldId id="293" r:id="rId8"/>
    <p:sldId id="294" r:id="rId9"/>
    <p:sldId id="295" r:id="rId10"/>
    <p:sldId id="296" r:id="rId11"/>
    <p:sldId id="331" r:id="rId12"/>
    <p:sldId id="290" r:id="rId13"/>
    <p:sldId id="291" r:id="rId14"/>
    <p:sldId id="292" r:id="rId15"/>
    <p:sldId id="330" r:id="rId16"/>
    <p:sldId id="297" r:id="rId17"/>
    <p:sldId id="298" r:id="rId18"/>
    <p:sldId id="299" r:id="rId19"/>
    <p:sldId id="333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35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256" r:id="rId50"/>
    <p:sldId id="337" r:id="rId51"/>
  </p:sldIdLst>
  <p:sldSz cx="9144000" cy="6858000" type="screen4x3"/>
  <p:notesSz cx="6669088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72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98297A-B952-4FDF-AD77-640F926352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4B74E0-871E-4BC5-825B-E4BB32C74C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906C8A9-5902-4B6B-9DD4-88DFFF9971B2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17EF03C-3742-4552-A2A0-238349BA6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2D799AF-9CFF-46FE-933A-4B00CBDFB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92E19B-7B74-48FE-88CE-B9BAC203E3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6F095E-7895-4D62-8AD4-EDDD21B97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6E7DFB-AECB-4E5A-8C74-712F962EAA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53B870-1814-49CE-997F-364B5897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347EE-F717-4741-A038-EE38015C9B32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1CEB91-6331-4029-9DE3-653D9C5A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4CED11-A1AF-40D3-A0D6-734D87ED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1E7CE-F8EF-4E97-AC09-79750EDBFD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249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69CDF8-8553-4F1D-AD6A-2C21192A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0E81F-7A1A-4673-AF02-3704FEAE0F08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DFE40B-9385-4FBB-ABA6-E032D62B0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962895-7678-49CE-ACE6-EB61BD86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0AC8-5E68-4563-AAE6-E253EFAB45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274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E83565-513C-4273-923D-1F8E9D05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5D5-70D1-4993-A568-E07370AA04D3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B05854-1847-4F39-8B51-CF70A612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5A0703-1928-44B0-9D1E-516560AA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4A9BB-5013-4382-9813-CFB092E145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547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7157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286412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85EC32-D16A-4910-BD22-D4497D14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C50DB-6FE5-4A75-A604-048FC41619F4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8F93FE-02A8-4A01-AF90-98999523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DDBC3F-155F-4DEF-928C-06A34941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0770-D4CD-43CE-A49C-89EC58DCC2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585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C53A1D-28CD-4E68-97E6-506F298F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B33D4-8D44-4CB8-B226-6609B4DA3093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5552B4-379E-4C49-BEC6-D3E26883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548AA2-7787-4987-BB0C-57031E42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455B-86B8-4A56-98E0-69D9BFAA57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746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08AFA7-53D3-4ED2-AA71-FB07A897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CED41-3632-4468-9B29-B6597456D858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D901343-6322-45C2-8B0A-4D958EC0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46D5DAD-C8A1-4C34-880A-FA25DD5F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14E40-89D4-4981-92B9-437ECDB337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221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DE6E9A81-5F35-4E98-B4C8-AE05EDDD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E95F5-A448-4BBB-ADCA-45F691778620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73A7F94-32D8-4ACD-A7C5-065455DE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0D36A4F5-5773-4FEE-9A2A-8B07E177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6A132-FC65-4FFD-BBDD-A3B7EE150A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815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7FCFA3C-403C-4AD9-B7D6-AA973E95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74091-A407-46EC-A5D9-7300D70F0D8E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BDE56FF-A30E-4D42-BA74-316D5B8C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B22A83D-ADAE-4520-B331-0A1BFD2F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E38BB-178D-4B46-B33E-941F3C0E6B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424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64B1FF23-CB8F-442F-B540-4A1BBFE9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30E91-A1E1-406C-BE7D-C802168447D8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F9558570-423C-4464-8062-862DCFCF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5499EC7-1A8B-4350-86F2-751247A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CC977-779F-4B76-B292-06712670B8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676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612387B-8F64-4177-B3A2-012E47C4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D3B6-2A62-42A3-8D0F-B3AA5CE26598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F71E95-5077-460E-A9D7-9E56BBC5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BE2403A-AFD4-4EAB-A340-249D0B9E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6D76E-F43A-45D2-B856-C7CF2596D8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253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E7F9815-D0F0-49DA-8433-2C3B9FE3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9E1EC-4997-4AAF-91F8-DA211DC18FF6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FF3F765-1A01-42A8-8603-62F7B979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988A5A2-FA29-48EB-ABD8-FF466E5D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B7CDD-BAE8-4738-93AF-BAC98464A3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825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02072"/>
            </a:gs>
            <a:gs pos="60001">
              <a:srgbClr val="FFFFFF"/>
            </a:gs>
            <a:gs pos="86000">
              <a:srgbClr val="FFFFFF"/>
            </a:gs>
            <a:gs pos="100000">
              <a:srgbClr val="FFFFFF"/>
            </a:gs>
          </a:gsLst>
          <a:lin ang="13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2D602D-7F84-4975-9E66-50EFCF325A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BC20F07C-9990-4FCC-9287-D6C0EADFD7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F1BD44-3DAA-4791-8E2F-5CD1E0A52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AB2EEA-5783-49CE-8719-0A48AECF7152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1566E2-FC27-4F3F-A477-7662348EB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6D87B4-3690-4DD5-9E8F-5EFC462F9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8979E5-3518-4E7A-A688-0F32965B14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hyperlink" Target="http://www.cslr.cz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&#10;&#10;Popis byl vytvořen automaticky">
            <a:extLst>
              <a:ext uri="{FF2B5EF4-FFF2-40B4-BE49-F238E27FC236}">
                <a16:creationId xmlns:a16="http://schemas.microsoft.com/office/drawing/2014/main" id="{A5E11DC5-0B50-700B-5FDD-EED3A0556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2">
            <a:hlinkClick r:id="" action="ppaction://media"/>
            <a:extLst>
              <a:ext uri="{FF2B5EF4-FFF2-40B4-BE49-F238E27FC236}">
                <a16:creationId xmlns:a16="http://schemas.microsoft.com/office/drawing/2014/main" id="{9ADA5927-79D4-3ABA-C8BC-16A327212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DB1F45E-BC12-4578-A470-C7B47BA979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13" y="260350"/>
            <a:ext cx="8358187" cy="1143000"/>
          </a:xfrm>
        </p:spPr>
        <p:txBody>
          <a:bodyPr/>
          <a:lstStyle/>
          <a:p>
            <a:r>
              <a:rPr lang="cs-CZ" altLang="cs-CZ"/>
              <a:t>DM neuropatie, angiopatie</a:t>
            </a:r>
            <a:br>
              <a:rPr lang="cs-CZ" altLang="cs-CZ"/>
            </a:br>
            <a:r>
              <a:rPr lang="cs-CZ" altLang="cs-CZ"/>
              <a:t>(DM noha)</a:t>
            </a:r>
          </a:p>
        </p:txBody>
      </p:sp>
      <p:pic>
        <p:nvPicPr>
          <p:cNvPr id="13315" name="Picture 7" descr="1-5">
            <a:extLst>
              <a:ext uri="{FF2B5EF4-FFF2-40B4-BE49-F238E27FC236}">
                <a16:creationId xmlns:a16="http://schemas.microsoft.com/office/drawing/2014/main" id="{752A2CA8-3499-4D2D-A27A-1118C3CB0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16113"/>
            <a:ext cx="31019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1">
            <a:extLst>
              <a:ext uri="{FF2B5EF4-FFF2-40B4-BE49-F238E27FC236}">
                <a16:creationId xmlns:a16="http://schemas.microsoft.com/office/drawing/2014/main" id="{2FFA7B92-A753-4D13-BDBB-39E75E667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58880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C8E0792-E58C-49C2-992E-FB5197F2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ACDFAA-33B3-43F9-B17D-634297504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1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4F887F93-35D5-45CE-BBF2-043B733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Dehiscence rány</a:t>
            </a:r>
          </a:p>
        </p:txBody>
      </p:sp>
      <p:pic>
        <p:nvPicPr>
          <p:cNvPr id="14339" name="Zástupný symbol pro obsah 3">
            <a:extLst>
              <a:ext uri="{FF2B5EF4-FFF2-40B4-BE49-F238E27FC236}">
                <a16:creationId xmlns:a16="http://schemas.microsoft.com/office/drawing/2014/main" id="{FE26570A-0689-4F6F-BC48-87AB3367A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4679950" cy="2817812"/>
          </a:xfrm>
        </p:spPr>
      </p:pic>
      <p:pic>
        <p:nvPicPr>
          <p:cNvPr id="14340" name="Obrázek 4">
            <a:extLst>
              <a:ext uri="{FF2B5EF4-FFF2-40B4-BE49-F238E27FC236}">
                <a16:creationId xmlns:a16="http://schemas.microsoft.com/office/drawing/2014/main" id="{C803768C-6BEC-4F09-8614-775597C96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39900"/>
            <a:ext cx="38465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BE9DE1E-024B-4881-8D1C-8A13C08C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352978D-D5F1-4906-AF87-AA53A9E19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9E506A2-D549-4181-ABC2-86871247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Dekubitus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78D2309-4768-4E83-82BC-E3216ED96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12875"/>
            <a:ext cx="8928100" cy="5230813"/>
          </a:xfrm>
        </p:spPr>
        <p:txBody>
          <a:bodyPr/>
          <a:lstStyle/>
          <a:p>
            <a:r>
              <a:rPr lang="cs-CZ" altLang="cs-CZ" sz="2800"/>
              <a:t>lokalizovaná oblast buněčného poškození způsobená poruchou mikrocirkulace (hypoxie tkání) vyvolané tlakem</a:t>
            </a:r>
          </a:p>
          <a:p>
            <a:r>
              <a:rPr lang="cs-CZ" altLang="cs-CZ" sz="2800"/>
              <a:t>intenzita tlaku na tkáň je vyšší než normální TK v kapilárách (</a:t>
            </a:r>
            <a:r>
              <a:rPr lang="cs-CZ" altLang="cs-CZ" sz="2800">
                <a:cs typeface="Times New Roman" panose="02020603050405020304" pitchFamily="18" charset="0"/>
              </a:rPr>
              <a:t>↑ než </a:t>
            </a:r>
            <a:r>
              <a:rPr lang="cs-CZ" altLang="cs-CZ" sz="2800"/>
              <a:t>32 mmHg - zástava krevního řečiště)</a:t>
            </a:r>
          </a:p>
          <a:p>
            <a:r>
              <a:rPr lang="cs-CZ" altLang="cs-CZ" sz="2800"/>
              <a:t>predilekční místa</a:t>
            </a:r>
          </a:p>
          <a:p>
            <a:r>
              <a:rPr lang="cs-CZ" altLang="cs-CZ" sz="2800">
                <a:solidFill>
                  <a:srgbClr val="B02072"/>
                </a:solidFill>
              </a:rPr>
              <a:t>postihuje kůži i sliznice </a:t>
            </a:r>
            <a:r>
              <a:rPr lang="cs-CZ" altLang="cs-CZ" sz="2800"/>
              <a:t>(PMK, NGS, …)</a:t>
            </a:r>
          </a:p>
          <a:p>
            <a:r>
              <a:rPr lang="cs-CZ" altLang="cs-CZ" sz="2800"/>
              <a:t>velmi rychle se mohou tvořit ireverzibilní změny (již po 2 hod.) </a:t>
            </a:r>
          </a:p>
          <a:p>
            <a:r>
              <a:rPr lang="cs-CZ" altLang="cs-CZ" sz="2800" u="sng"/>
              <a:t>nepatrné známky na povrchu kůže mohou znamenat rozsáhlé poškození pod povrchem</a:t>
            </a: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C24FD0CF-A175-42CA-90AE-95704DA2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3443E6-339D-4038-AC19-A95D18D4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AB83AD5-E053-432D-AD68-3C3D00AD7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B88601D-3343-4979-89AF-1EFD0ED8F0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563" y="0"/>
            <a:ext cx="8358187" cy="1143000"/>
          </a:xfrm>
        </p:spPr>
        <p:txBody>
          <a:bodyPr/>
          <a:lstStyle/>
          <a:p>
            <a:r>
              <a:rPr lang="cs-CZ" altLang="cs-CZ" b="1"/>
              <a:t>Dekubitus</a:t>
            </a:r>
            <a:r>
              <a:rPr lang="cs-CZ" altLang="cs-CZ"/>
              <a:t> </a:t>
            </a:r>
          </a:p>
        </p:txBody>
      </p:sp>
      <p:pic>
        <p:nvPicPr>
          <p:cNvPr id="16387" name="Picture 5" descr="e01">
            <a:extLst>
              <a:ext uri="{FF2B5EF4-FFF2-40B4-BE49-F238E27FC236}">
                <a16:creationId xmlns:a16="http://schemas.microsoft.com/office/drawing/2014/main" id="{D0BE059D-9CB9-4098-927F-0D7D3C77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798513"/>
            <a:ext cx="2663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1">
            <a:extLst>
              <a:ext uri="{FF2B5EF4-FFF2-40B4-BE49-F238E27FC236}">
                <a16:creationId xmlns:a16="http://schemas.microsoft.com/office/drawing/2014/main" id="{6D831190-4211-4CCC-B20D-592127CE8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43000"/>
            <a:ext cx="31194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2">
            <a:extLst>
              <a:ext uri="{FF2B5EF4-FFF2-40B4-BE49-F238E27FC236}">
                <a16:creationId xmlns:a16="http://schemas.microsoft.com/office/drawing/2014/main" id="{C93B31C6-C638-48E4-89C8-C23743C4F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4138613"/>
            <a:ext cx="362108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CF935D-6B6E-4640-81BB-77AA823F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8D209A8-F628-48B8-B6C2-D6A75DFD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4646654-D72D-4151-AFC5-AF9E146C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358187" cy="1143000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Příčiny vzniku - místní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D356DC5-1663-431C-AE21-5E80D1CDF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143000"/>
            <a:ext cx="8785225" cy="552608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Tlak </a:t>
            </a:r>
            <a:r>
              <a:rPr lang="cs-CZ" altLang="cs-CZ" sz="2800" dirty="0"/>
              <a:t>– intenzita a doba působení, predilekční místa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>
                <a:cs typeface="Arial" charset="0"/>
              </a:rPr>
              <a:t>↓ odolnost na tlak – obézní P., on. CNS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Tření</a:t>
            </a:r>
            <a:r>
              <a:rPr lang="cs-CZ" altLang="cs-CZ" sz="2800" dirty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/>
              <a:t>(odírání kůže o prostěradlo – lokty - oděrky)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Střižná síla</a:t>
            </a:r>
            <a:r>
              <a:rPr lang="cs-CZ" altLang="cs-CZ" sz="2800" dirty="0"/>
              <a:t> (tlak + tření)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/>
              <a:t>Např. </a:t>
            </a:r>
            <a:r>
              <a:rPr lang="cs-CZ" altLang="cs-CZ" dirty="0" err="1"/>
              <a:t>Fowlerova</a:t>
            </a:r>
            <a:r>
              <a:rPr lang="cs-CZ" altLang="cs-CZ" dirty="0"/>
              <a:t> poloha – trup klouže po podložce dolů – lokální poruchy prokrvení (hýždě) – povrchové poškození kůže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b="1" dirty="0">
                <a:solidFill>
                  <a:srgbClr val="B02072"/>
                </a:solidFill>
              </a:rPr>
              <a:t>Nůžkový efekt</a:t>
            </a:r>
            <a:r>
              <a:rPr lang="cs-CZ" altLang="cs-CZ" b="1" dirty="0"/>
              <a:t> </a:t>
            </a:r>
            <a:r>
              <a:rPr lang="cs-CZ" altLang="cs-CZ" dirty="0"/>
              <a:t>(namáhání ve smyku)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Nesprávná manipulace s nemocným - poranění – odtržení podkožního vaziva od svaloviny - vznik krevních sraženin - blokují mikrocirkulaci </a:t>
            </a:r>
          </a:p>
          <a:p>
            <a:pPr lvl="1">
              <a:lnSpc>
                <a:spcPct val="90000"/>
              </a:lnSpc>
              <a:defRPr/>
            </a:pPr>
            <a:endParaRPr lang="cs-CZ" altLang="cs-CZ" dirty="0"/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altLang="cs-CZ" sz="2800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ADEC140-3ED0-4B9A-B770-E252E7EB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D21C15-E43A-4E2E-82F4-EC1F4F0CC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6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A249B251-9909-430F-9739-BFC37C9D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Příčiny vzniku - místní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D6CD71-0931-4961-82C9-7FF43E0AC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Biologické aj. vlivy </a:t>
            </a:r>
            <a:r>
              <a:rPr lang="cs-CZ" altLang="cs-CZ" sz="2800" dirty="0"/>
              <a:t>- vlhkost a nečistota </a:t>
            </a:r>
          </a:p>
          <a:p>
            <a:pPr lvl="1">
              <a:defRPr/>
            </a:pPr>
            <a:r>
              <a:rPr lang="cs-CZ" altLang="cs-CZ" dirty="0"/>
              <a:t>Inkontinentní P., sekrece z drénů, infekce z okolí…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Místní poruchy krevního oběhu </a:t>
            </a:r>
            <a:r>
              <a:rPr lang="cs-CZ" altLang="cs-CZ" sz="2800" dirty="0"/>
              <a:t>- ICHDK, DM gangréna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8793DCD-BC30-4819-AC89-9B360575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C955EB7-0E18-4E9B-8B26-0139BC3C2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EB554A5-C7FF-487F-893F-CA7AEFCB9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00" y="0"/>
            <a:ext cx="8358188" cy="1143000"/>
          </a:xfrm>
        </p:spPr>
        <p:txBody>
          <a:bodyPr/>
          <a:lstStyle/>
          <a:p>
            <a:r>
              <a:rPr lang="cs-CZ" altLang="cs-CZ" b="1"/>
              <a:t>Predilekční místa</a:t>
            </a:r>
          </a:p>
        </p:txBody>
      </p:sp>
      <p:pic>
        <p:nvPicPr>
          <p:cNvPr id="19459" name="Obrázek 1">
            <a:extLst>
              <a:ext uri="{FF2B5EF4-FFF2-40B4-BE49-F238E27FC236}">
                <a16:creationId xmlns:a16="http://schemas.microsoft.com/office/drawing/2014/main" id="{691141D7-3BCE-4550-9402-946C8C74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120775"/>
            <a:ext cx="83693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2">
            <a:extLst>
              <a:ext uri="{FF2B5EF4-FFF2-40B4-BE49-F238E27FC236}">
                <a16:creationId xmlns:a16="http://schemas.microsoft.com/office/drawing/2014/main" id="{F1440C0D-CF1B-4443-BC69-F16C4A8D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005263"/>
            <a:ext cx="83693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0C8CA70-A79C-4D0A-95A5-C7AA30A4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6883B3-1BAF-4F5F-B98C-A99092B02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33ECDD2-2805-4D54-A9E3-A015C106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Příčiny vzniku - celkové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3924593-3957-4ED9-A7C2-7960AE73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1341438"/>
            <a:ext cx="8785225" cy="5183187"/>
          </a:xfrm>
        </p:spPr>
        <p:txBody>
          <a:bodyPr/>
          <a:lstStyle/>
          <a:p>
            <a:r>
              <a:rPr lang="cs-CZ" altLang="cs-CZ" sz="2800" b="1">
                <a:solidFill>
                  <a:srgbClr val="B02072"/>
                </a:solidFill>
              </a:rPr>
              <a:t>Imobilita</a:t>
            </a:r>
            <a:r>
              <a:rPr lang="cs-CZ" altLang="cs-CZ" sz="2800">
                <a:solidFill>
                  <a:srgbClr val="B02072"/>
                </a:solidFill>
              </a:rPr>
              <a:t> </a:t>
            </a:r>
          </a:p>
          <a:p>
            <a:r>
              <a:rPr lang="cs-CZ" altLang="cs-CZ" sz="2800" b="1">
                <a:solidFill>
                  <a:srgbClr val="B02072"/>
                </a:solidFill>
              </a:rPr>
              <a:t>Poruchy CNS</a:t>
            </a:r>
          </a:p>
          <a:p>
            <a:pPr lvl="1"/>
            <a:r>
              <a:rPr lang="cs-CZ" altLang="cs-CZ"/>
              <a:t>Poruchy inervace, poškození mozku x míchy, bezvědomí</a:t>
            </a:r>
          </a:p>
          <a:p>
            <a:r>
              <a:rPr lang="cs-CZ" altLang="cs-CZ" sz="2800" b="1">
                <a:solidFill>
                  <a:srgbClr val="B02072"/>
                </a:solidFill>
              </a:rPr>
              <a:t>Věk</a:t>
            </a:r>
            <a:r>
              <a:rPr lang="cs-CZ" altLang="cs-CZ" sz="2800"/>
              <a:t> (regenerační schopnost organismu)</a:t>
            </a:r>
          </a:p>
          <a:p>
            <a:r>
              <a:rPr lang="cs-CZ" altLang="cs-CZ" sz="2800" b="1">
                <a:solidFill>
                  <a:srgbClr val="B02072"/>
                </a:solidFill>
              </a:rPr>
              <a:t>Výživa</a:t>
            </a:r>
            <a:r>
              <a:rPr lang="cs-CZ" altLang="cs-CZ" sz="2800">
                <a:solidFill>
                  <a:srgbClr val="B02072"/>
                </a:solidFill>
              </a:rPr>
              <a:t> </a:t>
            </a:r>
            <a:r>
              <a:rPr lang="cs-CZ" altLang="cs-CZ" sz="2800"/>
              <a:t>(Malnutrice, kachexie, nedostatek vit.)</a:t>
            </a:r>
          </a:p>
          <a:p>
            <a:r>
              <a:rPr lang="cs-CZ" altLang="cs-CZ" sz="2800" b="1">
                <a:solidFill>
                  <a:srgbClr val="B02072"/>
                </a:solidFill>
              </a:rPr>
              <a:t>Dehydratace</a:t>
            </a:r>
            <a:r>
              <a:rPr lang="cs-CZ" altLang="cs-CZ" sz="2800">
                <a:solidFill>
                  <a:srgbClr val="B02072"/>
                </a:solidFill>
              </a:rPr>
              <a:t> </a:t>
            </a:r>
          </a:p>
          <a:p>
            <a:r>
              <a:rPr lang="cs-CZ" altLang="cs-CZ" sz="2800" b="1">
                <a:solidFill>
                  <a:srgbClr val="B02072"/>
                </a:solidFill>
              </a:rPr>
              <a:t>Inkontinence </a:t>
            </a:r>
          </a:p>
          <a:p>
            <a:r>
              <a:rPr lang="cs-CZ" altLang="cs-CZ" sz="2800">
                <a:solidFill>
                  <a:srgbClr val="B02072"/>
                </a:solidFill>
                <a:cs typeface="Times New Roman" panose="02020603050405020304" pitchFamily="18" charset="0"/>
              </a:rPr>
              <a:t>↑ </a:t>
            </a:r>
            <a:r>
              <a:rPr lang="cs-CZ" altLang="cs-CZ" sz="2800" b="1">
                <a:solidFill>
                  <a:srgbClr val="B02072"/>
                </a:solidFill>
              </a:rPr>
              <a:t>TT</a:t>
            </a:r>
            <a:r>
              <a:rPr lang="cs-CZ" altLang="cs-CZ" sz="2800" b="1"/>
              <a:t> </a:t>
            </a:r>
            <a:r>
              <a:rPr lang="cs-CZ" altLang="cs-CZ" sz="2800"/>
              <a:t>(zvyšuje potřebu O2 v místech zvýšeného TK)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68FF34-56A8-4A1E-B1EA-78DD2278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194781C-8530-4453-9D0B-DA29CFCBA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6F1C1C9-A467-4051-8D4C-1D0B7B0F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Příčiny vzniku - celkové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80467A3-BDD0-412F-85D5-DA15C80B2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Souběžná onemocnění</a:t>
            </a:r>
            <a:r>
              <a:rPr lang="cs-CZ" altLang="cs-CZ"/>
              <a:t>, polymorbidita</a:t>
            </a:r>
          </a:p>
          <a:p>
            <a:pPr lvl="1"/>
            <a:r>
              <a:rPr lang="cs-CZ" altLang="cs-CZ"/>
              <a:t>Snížená obranyschopnost, maligní a infekční onemocnění, poruchy krevního oběhu </a:t>
            </a:r>
          </a:p>
          <a:p>
            <a:r>
              <a:rPr lang="cs-CZ" altLang="cs-CZ" b="1">
                <a:solidFill>
                  <a:srgbClr val="B02072"/>
                </a:solidFill>
              </a:rPr>
              <a:t>Deprese </a:t>
            </a:r>
          </a:p>
          <a:p>
            <a:r>
              <a:rPr lang="cs-CZ" altLang="cs-CZ" b="1">
                <a:solidFill>
                  <a:srgbClr val="B02072"/>
                </a:solidFill>
              </a:rPr>
              <a:t>Terminální stádia</a:t>
            </a:r>
          </a:p>
          <a:p>
            <a:r>
              <a:rPr lang="cs-CZ" altLang="cs-CZ" b="1" u="sng">
                <a:solidFill>
                  <a:srgbClr val="B02072"/>
                </a:solidFill>
              </a:rPr>
              <a:t>Nedostatečná ošetřovatelská péče</a:t>
            </a:r>
          </a:p>
          <a:p>
            <a:endParaRPr lang="cs-CZ" altLang="cs-CZ" b="1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6C61915-48F0-467D-9772-0D8C3B3B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B84F6BC-71D8-4CA5-AB51-80EE7F8E8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FCC77131-9289-4431-B533-3C81759C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358187" cy="1143000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Infekce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88F8945E-A76A-4DF4-9851-D463135A2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196975"/>
            <a:ext cx="8713787" cy="5429250"/>
          </a:xfrm>
        </p:spPr>
        <p:txBody>
          <a:bodyPr/>
          <a:lstStyle/>
          <a:p>
            <a:r>
              <a:rPr lang="cs-CZ" altLang="cs-CZ" b="1"/>
              <a:t>Dekubity</a:t>
            </a:r>
            <a:r>
              <a:rPr lang="cs-CZ" altLang="cs-CZ"/>
              <a:t> – většinou infikované rány</a:t>
            </a:r>
          </a:p>
          <a:p>
            <a:pPr lvl="1"/>
            <a:r>
              <a:rPr lang="cs-CZ" altLang="cs-CZ"/>
              <a:t>porucha prokrvení zvyšuje riziko infekce </a:t>
            </a:r>
          </a:p>
          <a:p>
            <a:pPr lvl="1"/>
            <a:r>
              <a:rPr lang="cs-CZ" altLang="cs-CZ"/>
              <a:t>přechod infekce z blízkého okolí – moč, stolice, pot, …</a:t>
            </a:r>
          </a:p>
          <a:p>
            <a:pPr lvl="1"/>
            <a:r>
              <a:rPr lang="cs-CZ" altLang="cs-CZ"/>
              <a:t>pokud si organismus s infekcí neporadí – proniká hlouběji do rány – poškodí tkáň – zánětlivá reakce</a:t>
            </a:r>
          </a:p>
          <a:p>
            <a:pPr lvl="1"/>
            <a:r>
              <a:rPr lang="cs-CZ" altLang="cs-CZ"/>
              <a:t>Při infekci –</a:t>
            </a:r>
            <a:r>
              <a:rPr lang="cs-CZ" altLang="cs-CZ" b="1"/>
              <a:t> stěr K + C</a:t>
            </a:r>
          </a:p>
          <a:p>
            <a:pPr lvl="2"/>
            <a:r>
              <a:rPr lang="cs-CZ" altLang="cs-CZ"/>
              <a:t>Odběr z hloubky a okrajů rány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DBDBCA-89CA-481B-BF49-33D43BAE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9E5ABF0-192A-4DDA-BA95-B939C5CBA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9DFA3-E8B7-494C-9D34-508EA987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0"/>
            <a:ext cx="8424863" cy="7858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5400" b="1" dirty="0">
                <a:solidFill>
                  <a:srgbClr val="B02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Rána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3455CC-98C6-41F1-9814-A0F9F6224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8" y="620713"/>
            <a:ext cx="9002712" cy="4032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600" dirty="0"/>
              <a:t>Je ohraničené nebo plošné porušení celistvosti tkáně, kůže nebo sliznice nebo povrchu orgánu</a:t>
            </a:r>
          </a:p>
          <a:p>
            <a:pPr>
              <a:defRPr/>
            </a:pPr>
            <a:r>
              <a:rPr lang="cs-CZ" sz="2600" dirty="0"/>
              <a:t>Projevuje se třemi vlastnostmi </a:t>
            </a:r>
            <a:r>
              <a:rPr lang="cs-CZ" sz="2600" b="1" dirty="0"/>
              <a:t>krvácení, bolest a ztráta tkáně</a:t>
            </a:r>
          </a:p>
          <a:p>
            <a:pPr>
              <a:defRPr/>
            </a:pPr>
            <a:r>
              <a:rPr lang="cs-CZ" altLang="cs-CZ" sz="2600" dirty="0"/>
              <a:t>Může být zevní vrstva rány </a:t>
            </a:r>
            <a:r>
              <a:rPr lang="cs-CZ" altLang="cs-CZ" sz="2600" b="1" dirty="0"/>
              <a:t>otevřená</a:t>
            </a:r>
            <a:r>
              <a:rPr lang="cs-CZ" altLang="cs-CZ" sz="2600" dirty="0"/>
              <a:t> nebo krytá </a:t>
            </a:r>
            <a:r>
              <a:rPr lang="cs-CZ" altLang="cs-CZ" sz="2600" b="1" dirty="0"/>
              <a:t>(uzavřená)</a:t>
            </a:r>
          </a:p>
          <a:p>
            <a:pPr>
              <a:defRPr/>
            </a:pPr>
            <a:r>
              <a:rPr lang="cs-CZ" sz="2600" dirty="0"/>
              <a:t>Podle </a:t>
            </a:r>
            <a:r>
              <a:rPr lang="cs-CZ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hloubky postižení </a:t>
            </a:r>
            <a:r>
              <a:rPr lang="cs-CZ" sz="2600" dirty="0"/>
              <a:t>lze rány rozdělit na </a:t>
            </a:r>
            <a:r>
              <a:rPr lang="cs-CZ" sz="2600" b="1" dirty="0"/>
              <a:t>povrchové</a:t>
            </a:r>
            <a:r>
              <a:rPr lang="cs-CZ" sz="2600" dirty="0"/>
              <a:t> a </a:t>
            </a:r>
            <a:r>
              <a:rPr lang="cs-CZ" sz="2600" b="1" dirty="0"/>
              <a:t>hluboké</a:t>
            </a:r>
            <a:endParaRPr lang="cs-CZ" sz="2600" dirty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sz="2600" b="1" dirty="0">
                <a:solidFill>
                  <a:srgbClr val="B02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2600" dirty="0"/>
              <a:t> – chirurgické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cs-CZ" sz="2600" b="1" dirty="0">
                <a:solidFill>
                  <a:srgbClr val="B02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chronické</a:t>
            </a:r>
            <a:r>
              <a:rPr lang="cs-CZ" sz="2600" dirty="0">
                <a:solidFill>
                  <a:srgbClr val="B02072"/>
                </a:solidFill>
              </a:rPr>
              <a:t> </a:t>
            </a:r>
            <a:r>
              <a:rPr lang="cs-CZ" sz="2600" b="1" dirty="0">
                <a:solidFill>
                  <a:srgbClr val="B02072"/>
                </a:solidFill>
              </a:rPr>
              <a:t>(nehojící se) </a:t>
            </a:r>
            <a:r>
              <a:rPr lang="cs-CZ" sz="2600" dirty="0"/>
              <a:t>– dehiscence, bércové vředy a dekubity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13" name="Zástupný symbol pro obsah 3">
            <a:extLst>
              <a:ext uri="{FF2B5EF4-FFF2-40B4-BE49-F238E27FC236}">
                <a16:creationId xmlns:a16="http://schemas.microsoft.com/office/drawing/2014/main" id="{CEAF272D-41C4-4149-B437-143279CB0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436"/>
            <a:ext cx="9069011" cy="2408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CE034C-B8A2-4444-AE3B-85A93314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223E840-1F57-4FA4-AF5A-391F689F6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1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346D309B-A155-40CA-81D1-38A5B9C0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Druhy infekcí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7C0E242A-5672-4049-8535-E3717A695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Stafylokok (aureus)</a:t>
            </a:r>
          </a:p>
          <a:p>
            <a:pPr lvl="2"/>
            <a:r>
              <a:rPr lang="cs-CZ" altLang="cs-CZ" sz="2800"/>
              <a:t>Smetanově žlutý sekret bez zápachu</a:t>
            </a:r>
          </a:p>
          <a:p>
            <a:r>
              <a:rPr lang="cs-CZ" altLang="cs-CZ" sz="2800"/>
              <a:t>Streptokok</a:t>
            </a:r>
          </a:p>
          <a:p>
            <a:pPr lvl="2"/>
            <a:r>
              <a:rPr lang="cs-CZ" altLang="cs-CZ" sz="2800"/>
              <a:t>Řídký, žlutošedý sekret</a:t>
            </a:r>
          </a:p>
          <a:p>
            <a:r>
              <a:rPr lang="cs-CZ" altLang="cs-CZ" sz="2800"/>
              <a:t>Pseudomonas</a:t>
            </a:r>
          </a:p>
          <a:p>
            <a:pPr lvl="2"/>
            <a:r>
              <a:rPr lang="cs-CZ" altLang="cs-CZ" sz="2800"/>
              <a:t>Modrozelený nasládle páchnoucí sekret</a:t>
            </a:r>
          </a:p>
          <a:p>
            <a:r>
              <a:rPr lang="cs-CZ" altLang="cs-CZ" sz="2800"/>
              <a:t>Escherichia coli</a:t>
            </a:r>
          </a:p>
          <a:p>
            <a:pPr lvl="2"/>
            <a:r>
              <a:rPr lang="cs-CZ" altLang="cs-CZ" sz="2800"/>
              <a:t>Nahnědlý sekret, páchne po fekáliích, dekubity v sákru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73FE987-6F2F-42DC-A42A-2DC09866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FCE9D5B-37AC-421B-BBF8-D1041A173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921CD8F-85FB-46A7-B531-DBF956EA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sz="4000" b="1">
                <a:solidFill>
                  <a:srgbClr val="B02072"/>
                </a:solidFill>
              </a:rPr>
              <a:t>Hodnocení rizika vzniku dekubitů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C12C463-36C2-411F-AF1A-7FE7522F6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Riziko vzniku dekubitů dle Nortonové</a:t>
            </a:r>
          </a:p>
          <a:p>
            <a:r>
              <a:rPr lang="cs-CZ" altLang="cs-CZ"/>
              <a:t>Waterlova tabulka hodnocení rizika dekubitů</a:t>
            </a:r>
          </a:p>
          <a:p>
            <a:r>
              <a:rPr lang="cs-CZ" altLang="cs-CZ"/>
              <a:t>Hodnocení rizika vzniku dekubitů dle Bradena</a:t>
            </a:r>
          </a:p>
          <a:p>
            <a:r>
              <a:rPr lang="cs-CZ" altLang="cs-CZ"/>
              <a:t>Hodnocení rizika vzniku proleženin – Shannon</a:t>
            </a:r>
          </a:p>
          <a:p>
            <a:r>
              <a:rPr lang="cs-CZ" altLang="cs-CZ"/>
              <a:t>Knollova stupnice náchylnosti k proleženinám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017601-96B3-4A62-8BB6-5BB728DD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751FC91-66DB-4AE3-BD23-EB25599EB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0893D05-F0DE-436F-AA50-FA597351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sz="4000" b="1">
                <a:solidFill>
                  <a:srgbClr val="B02072"/>
                </a:solidFill>
              </a:rPr>
              <a:t>Rozšířená stupnice podle Nortonové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06DB604-EAAC-4327-A872-BE0C63E09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Schopnost spolupráce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Věk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Stav pokožky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Přidružené onemocnění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Fyzický stav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Stav vědomí (psychický stav)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Aktivita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Pohyblivost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Inkontinence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B02072"/>
                </a:solidFill>
              </a:rPr>
              <a:t>25 bodů a méně – riziko vzniku dekubitů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5B6903-B6F3-4782-A06D-5F296530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EEDD560-0FA9-44E0-ACA5-51AADB203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A16580B-230D-4FD0-9601-F4D1AF7B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254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Klasifikace dekubitů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294B4C2-0BC2-49AB-8138-ECB0C6165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25" y="1196975"/>
            <a:ext cx="9001125" cy="5429250"/>
          </a:xfrm>
        </p:spPr>
        <p:txBody>
          <a:bodyPr/>
          <a:lstStyle/>
          <a:p>
            <a:r>
              <a:rPr lang="cs-CZ" altLang="cs-CZ">
                <a:solidFill>
                  <a:srgbClr val="B02072"/>
                </a:solidFill>
              </a:rPr>
              <a:t>Tabulka pro </a:t>
            </a:r>
            <a:r>
              <a:rPr lang="cs-CZ" altLang="cs-CZ" u="sng">
                <a:solidFill>
                  <a:srgbClr val="B02072"/>
                </a:solidFill>
              </a:rPr>
              <a:t>vyhodnocení již vzniklých dekubitů</a:t>
            </a:r>
          </a:p>
          <a:p>
            <a:pPr lvl="1"/>
            <a:r>
              <a:rPr lang="cs-CZ" altLang="cs-CZ" b="1">
                <a:solidFill>
                  <a:srgbClr val="B02072"/>
                </a:solidFill>
              </a:rPr>
              <a:t>Torrancova klasifikace dekubitů</a:t>
            </a:r>
          </a:p>
          <a:p>
            <a:pPr lvl="1"/>
            <a:r>
              <a:rPr lang="cs-CZ" altLang="cs-CZ"/>
              <a:t>Danielova klasifikace</a:t>
            </a:r>
          </a:p>
          <a:p>
            <a:pPr lvl="1"/>
            <a:r>
              <a:rPr lang="cs-CZ" altLang="cs-CZ"/>
              <a:t>Vývoj dekubitů dle Válka</a:t>
            </a:r>
          </a:p>
          <a:p>
            <a:pPr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45E70DC-9AD2-4B5E-BBE6-7987FE52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E5E9DD-9571-4B41-9883-0BA55A859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EEB67D4-B6C5-42CA-8A45-31EF11080A7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0825" y="404813"/>
            <a:ext cx="4279900" cy="597693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200" b="1">
                <a:solidFill>
                  <a:srgbClr val="B02072"/>
                </a:solidFill>
              </a:rPr>
              <a:t>Torrancova klasifikace</a:t>
            </a:r>
          </a:p>
          <a:p>
            <a:pPr>
              <a:buFontTx/>
              <a:buNone/>
            </a:pPr>
            <a:r>
              <a:rPr lang="cs-CZ" altLang="cs-CZ" sz="3200" b="1">
                <a:solidFill>
                  <a:srgbClr val="B02072"/>
                </a:solidFill>
              </a:rPr>
              <a:t>dekubitů:</a:t>
            </a:r>
          </a:p>
          <a:p>
            <a:pPr>
              <a:buFontTx/>
              <a:buNone/>
            </a:pPr>
            <a:r>
              <a:rPr lang="cs-CZ" altLang="cs-CZ" sz="2000" b="1">
                <a:solidFill>
                  <a:srgbClr val="B02072"/>
                </a:solidFill>
              </a:rPr>
              <a:t>(5 stupňů, nebo se 1 dělí)</a:t>
            </a:r>
          </a:p>
          <a:p>
            <a:pPr>
              <a:buFontTx/>
              <a:buNone/>
            </a:pPr>
            <a:endParaRPr lang="cs-CZ" altLang="cs-CZ" sz="2000" b="1">
              <a:solidFill>
                <a:srgbClr val="B02072"/>
              </a:solidFill>
            </a:endParaRPr>
          </a:p>
          <a:p>
            <a:pPr>
              <a:buFontTx/>
              <a:buNone/>
            </a:pPr>
            <a:r>
              <a:rPr lang="cs-CZ" altLang="cs-CZ" sz="2400" b="1">
                <a:solidFill>
                  <a:srgbClr val="B02072"/>
                </a:solidFill>
              </a:rPr>
              <a:t>Stadium I a):</a:t>
            </a:r>
            <a:br>
              <a:rPr lang="cs-CZ" altLang="cs-CZ" sz="2400">
                <a:solidFill>
                  <a:srgbClr val="B02072"/>
                </a:solidFill>
              </a:rPr>
            </a:br>
            <a:r>
              <a:rPr lang="cs-CZ" altLang="cs-CZ" sz="2400">
                <a:solidFill>
                  <a:srgbClr val="B02072"/>
                </a:solidFill>
              </a:rPr>
              <a:t>překrvení se zblednutím</a:t>
            </a:r>
          </a:p>
          <a:p>
            <a:pPr>
              <a:buFontTx/>
              <a:buNone/>
            </a:pPr>
            <a:r>
              <a:rPr lang="cs-CZ" altLang="cs-CZ" sz="2400" b="1">
                <a:solidFill>
                  <a:srgbClr val="B02072"/>
                </a:solidFill>
              </a:rPr>
              <a:t>Stadium I b):</a:t>
            </a:r>
          </a:p>
          <a:p>
            <a:pPr>
              <a:buFontTx/>
              <a:buNone/>
            </a:pPr>
            <a:r>
              <a:rPr lang="cs-CZ" altLang="cs-CZ" sz="2400" b="1">
                <a:solidFill>
                  <a:srgbClr val="B02072"/>
                </a:solidFill>
              </a:rPr>
              <a:t>	</a:t>
            </a:r>
            <a:r>
              <a:rPr lang="cs-CZ" altLang="cs-CZ" sz="2400">
                <a:solidFill>
                  <a:srgbClr val="B02072"/>
                </a:solidFill>
              </a:rPr>
              <a:t>neblednoucí překrvení</a:t>
            </a:r>
            <a:endParaRPr lang="cs-CZ" altLang="cs-CZ" sz="2400" b="1">
              <a:solidFill>
                <a:srgbClr val="B02072"/>
              </a:solidFill>
            </a:endParaRPr>
          </a:p>
          <a:p>
            <a:pPr>
              <a:buFontTx/>
              <a:buNone/>
            </a:pPr>
            <a:r>
              <a:rPr lang="cs-CZ" altLang="cs-CZ" sz="2400" b="1">
                <a:solidFill>
                  <a:srgbClr val="B02072"/>
                </a:solidFill>
              </a:rPr>
              <a:t>Stadium II:</a:t>
            </a:r>
            <a:br>
              <a:rPr lang="cs-CZ" altLang="cs-CZ" sz="2400">
                <a:solidFill>
                  <a:srgbClr val="B02072"/>
                </a:solidFill>
              </a:rPr>
            </a:br>
            <a:r>
              <a:rPr lang="cs-CZ" altLang="cs-CZ" sz="2400">
                <a:solidFill>
                  <a:srgbClr val="B02072"/>
                </a:solidFill>
              </a:rPr>
              <a:t>zvředovatění kůže, škáry</a:t>
            </a:r>
          </a:p>
          <a:p>
            <a:pPr>
              <a:buFontTx/>
              <a:buNone/>
            </a:pPr>
            <a:r>
              <a:rPr lang="cs-CZ" altLang="cs-CZ" sz="2400" b="1">
                <a:solidFill>
                  <a:srgbClr val="B02072"/>
                </a:solidFill>
              </a:rPr>
              <a:t>Stadium III:</a:t>
            </a:r>
            <a:br>
              <a:rPr lang="cs-CZ" altLang="cs-CZ" sz="2400">
                <a:solidFill>
                  <a:srgbClr val="B02072"/>
                </a:solidFill>
              </a:rPr>
            </a:br>
            <a:r>
              <a:rPr lang="cs-CZ" altLang="cs-CZ" sz="2400">
                <a:solidFill>
                  <a:srgbClr val="B02072"/>
                </a:solidFill>
              </a:rPr>
              <a:t>zvředovatění podkožní fascie</a:t>
            </a:r>
          </a:p>
          <a:p>
            <a:pPr>
              <a:buFontTx/>
              <a:buNone/>
            </a:pPr>
            <a:r>
              <a:rPr lang="cs-CZ" altLang="cs-CZ" sz="2400" b="1">
                <a:solidFill>
                  <a:srgbClr val="B02072"/>
                </a:solidFill>
              </a:rPr>
              <a:t>Stadium IV:</a:t>
            </a:r>
            <a:br>
              <a:rPr lang="cs-CZ" altLang="cs-CZ" sz="2400">
                <a:solidFill>
                  <a:srgbClr val="B02072"/>
                </a:solidFill>
              </a:rPr>
            </a:br>
            <a:r>
              <a:rPr lang="cs-CZ" altLang="cs-CZ" sz="2400">
                <a:solidFill>
                  <a:srgbClr val="B02072"/>
                </a:solidFill>
              </a:rPr>
              <a:t>nekróza svalu</a:t>
            </a:r>
          </a:p>
        </p:txBody>
      </p:sp>
      <p:sp>
        <p:nvSpPr>
          <p:cNvPr id="27651" name="Rectangle 8">
            <a:extLst>
              <a:ext uri="{FF2B5EF4-FFF2-40B4-BE49-F238E27FC236}">
                <a16:creationId xmlns:a16="http://schemas.microsoft.com/office/drawing/2014/main" id="{471F7771-06E6-4A5F-98BE-5C44D1AEE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z="2400"/>
          </a:p>
        </p:txBody>
      </p:sp>
      <p:pic>
        <p:nvPicPr>
          <p:cNvPr id="27652" name="Picture 5">
            <a:extLst>
              <a:ext uri="{FF2B5EF4-FFF2-40B4-BE49-F238E27FC236}">
                <a16:creationId xmlns:a16="http://schemas.microsoft.com/office/drawing/2014/main" id="{43349EF2-FF19-4FBB-959A-5A9C4AAB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t="-24063" r="23395"/>
          <a:stretch>
            <a:fillRect/>
          </a:stretch>
        </p:blipFill>
        <p:spPr bwMode="auto">
          <a:xfrm>
            <a:off x="4065588" y="-458788"/>
            <a:ext cx="508317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132BFB-EEC3-47A9-9A56-11D4595C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BBA20C-AD8B-40AA-A0E5-4C4CA641B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4708DAF-005F-4D70-B8A6-372A2222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13" y="142875"/>
            <a:ext cx="8359775" cy="1214438"/>
          </a:xfrm>
        </p:spPr>
        <p:txBody>
          <a:bodyPr/>
          <a:lstStyle/>
          <a:p>
            <a:r>
              <a:rPr lang="cs-CZ" altLang="cs-CZ" b="1"/>
              <a:t>Ia) překrvení (Hyperémie) se zblednutím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BD8BF22-2CF4-4C4B-9092-9A94113AB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zarudlá kůže (erytém), </a:t>
            </a:r>
            <a:r>
              <a:rPr lang="cs-CZ" altLang="cs-CZ" sz="2800" u="sng"/>
              <a:t>při zatlačení prsty kůže zbledne, </a:t>
            </a:r>
            <a:r>
              <a:rPr lang="cs-CZ" altLang="cs-CZ" sz="2800"/>
              <a:t>není porucha mikrocirkulace</a:t>
            </a:r>
          </a:p>
          <a:p>
            <a:r>
              <a:rPr lang="cs-CZ" altLang="cs-CZ" sz="2800" b="1"/>
              <a:t>Klinický obraz: </a:t>
            </a:r>
            <a:r>
              <a:rPr lang="cs-CZ" altLang="cs-CZ" sz="2800"/>
              <a:t>mírný otok, jemné zarudnutí kůže, bolest</a:t>
            </a:r>
          </a:p>
        </p:txBody>
      </p:sp>
      <p:pic>
        <p:nvPicPr>
          <p:cNvPr id="28676" name="Picture 5">
            <a:extLst>
              <a:ext uri="{FF2B5EF4-FFF2-40B4-BE49-F238E27FC236}">
                <a16:creationId xmlns:a16="http://schemas.microsoft.com/office/drawing/2014/main" id="{2A6249EA-8F1A-4A21-AF6F-0D9C1D0DE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89363"/>
            <a:ext cx="3451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6">
            <a:extLst>
              <a:ext uri="{FF2B5EF4-FFF2-40B4-BE49-F238E27FC236}">
                <a16:creationId xmlns:a16="http://schemas.microsoft.com/office/drawing/2014/main" id="{B82B16B1-06A1-479C-9229-F4B7E0FF5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573463"/>
            <a:ext cx="398621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DDAEB15-F03B-4224-B934-F6B9B58B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D3DDBB5-8244-427D-9ABF-9E40B3171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722A7F0-7643-4802-90C0-A31976ED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Ib) neblednoucí překrvení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29BE229-6C35-4AA0-BC38-DFF283B05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kůže je zarudlá, mírně vystouplá, </a:t>
            </a:r>
            <a:r>
              <a:rPr lang="cs-CZ" altLang="cs-CZ" sz="2800" u="sng"/>
              <a:t>při zatlačení prsty nebledne</a:t>
            </a:r>
          </a:p>
          <a:p>
            <a:r>
              <a:rPr lang="cs-CZ" altLang="cs-CZ" sz="2800" b="1"/>
              <a:t>KO: </a:t>
            </a:r>
            <a:r>
              <a:rPr lang="cs-CZ" altLang="cs-CZ" sz="2800"/>
              <a:t>povrchové poškození, zvředovatění kůže, zarudnutí místa, zduření na pohmat, puchýř</a:t>
            </a:r>
          </a:p>
          <a:p>
            <a:endParaRPr lang="cs-CZ" altLang="cs-CZ"/>
          </a:p>
        </p:txBody>
      </p:sp>
      <p:pic>
        <p:nvPicPr>
          <p:cNvPr id="29700" name="Picture 8">
            <a:extLst>
              <a:ext uri="{FF2B5EF4-FFF2-40B4-BE49-F238E27FC236}">
                <a16:creationId xmlns:a16="http://schemas.microsoft.com/office/drawing/2014/main" id="{05C81863-0849-4CA6-81A4-43355C78D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3263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>
            <a:extLst>
              <a:ext uri="{FF2B5EF4-FFF2-40B4-BE49-F238E27FC236}">
                <a16:creationId xmlns:a16="http://schemas.microsoft.com/office/drawing/2014/main" id="{A27AFB79-97E2-4FEB-B7F2-544B504C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40370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83FE0AB-66BB-4B27-BE39-C3116D6F2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3BF7072-857B-4FC1-A370-5F2954A5A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A5FA58C-457C-4049-B5BB-D5EECF27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sz="4000" b="1"/>
              <a:t>Stadium II – zvředovatění kůže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9976C71-8C8E-4C75-9420-389541282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kůže je </a:t>
            </a:r>
            <a:r>
              <a:rPr lang="cs-CZ" altLang="cs-CZ" sz="2800" u="sng"/>
              <a:t>porušena až po podkožní fascii včetně škáry</a:t>
            </a:r>
          </a:p>
          <a:p>
            <a:r>
              <a:rPr lang="cs-CZ" altLang="cs-CZ" sz="2800" b="1"/>
              <a:t>KO: </a:t>
            </a:r>
            <a:r>
              <a:rPr lang="cs-CZ" altLang="cs-CZ" sz="2800"/>
              <a:t>vypadá jako hluboká oděrka, přítomen zánět</a:t>
            </a:r>
          </a:p>
          <a:p>
            <a:r>
              <a:rPr lang="cs-CZ" altLang="cs-CZ" sz="2800"/>
              <a:t>je vhodné provést stěr na kultivaci (K+C)</a:t>
            </a: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F8D61067-BFB2-46AD-BBD6-A8BAD20E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46463"/>
            <a:ext cx="3432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>
            <a:extLst>
              <a:ext uri="{FF2B5EF4-FFF2-40B4-BE49-F238E27FC236}">
                <a16:creationId xmlns:a16="http://schemas.microsoft.com/office/drawing/2014/main" id="{1F1DB857-DD1C-4977-BD84-742551FB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05188"/>
            <a:ext cx="387667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53D648-C023-4D24-9303-D06AF175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1474C9-387E-419A-911E-CE272331C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229BCF4-0AFC-4078-A63C-027A8BBF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sz="4000" b="1"/>
              <a:t>Stadium III – zvředovatění podkožní fascie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50CBF22-3515-449A-9751-0F2608E0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poškození zasahuje podkožní tkáň, částečně je </a:t>
            </a:r>
            <a:r>
              <a:rPr lang="cs-CZ" altLang="cs-CZ" sz="2800" u="sng"/>
              <a:t>postiženo i svalstvo </a:t>
            </a:r>
            <a:r>
              <a:rPr lang="cs-CZ" altLang="cs-CZ" sz="2800"/>
              <a:t>– je oteklé a zanícené</a:t>
            </a:r>
          </a:p>
          <a:p>
            <a:r>
              <a:rPr lang="cs-CZ" altLang="cs-CZ" sz="2800" b="1"/>
              <a:t>KO: </a:t>
            </a:r>
            <a:r>
              <a:rPr lang="cs-CZ" altLang="cs-CZ" sz="2800"/>
              <a:t>rozpad tkáně, hluboká otevřená rána</a:t>
            </a:r>
          </a:p>
          <a:p>
            <a:r>
              <a:rPr lang="cs-CZ" altLang="cs-CZ" sz="2800"/>
              <a:t>rána výrazně </a:t>
            </a:r>
            <a:r>
              <a:rPr lang="cs-CZ" altLang="cs-CZ" sz="2800" u="sng"/>
              <a:t>zapáchá</a:t>
            </a:r>
            <a:endParaRPr lang="cs-CZ" altLang="cs-CZ" sz="2800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2837076F-F0D4-446B-BB5A-6C1835B9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33115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id="{461AE394-AA73-4FDF-95A8-C63B458D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 bwMode="auto">
          <a:xfrm>
            <a:off x="4572000" y="3533775"/>
            <a:ext cx="4241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9131B3-A2DB-44DE-9210-7569EAD6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244ED4B-81E2-4237-B529-83596DB73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6AA52CB-E57A-4E46-869C-82E3D7B2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sz="4000" b="1"/>
              <a:t> Stadium IV – nekróza svalu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D21382C-B2FD-47FA-8DF3-D1B3E618A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Odúmrť svalové tkáně přes svalové fascie, může obnažovat kost</a:t>
            </a:r>
          </a:p>
          <a:p>
            <a:r>
              <a:rPr lang="cs-CZ" altLang="cs-CZ" sz="2800" b="1"/>
              <a:t>KO: </a:t>
            </a:r>
            <a:r>
              <a:rPr lang="cs-CZ" altLang="cs-CZ" sz="2800"/>
              <a:t>suchá </a:t>
            </a:r>
            <a:r>
              <a:rPr lang="cs-CZ" altLang="cs-CZ" sz="2800" u="sng"/>
              <a:t>černá</a:t>
            </a:r>
            <a:r>
              <a:rPr lang="cs-CZ" altLang="cs-CZ" sz="2800"/>
              <a:t> nekróza, nebo je nekrotická tkáň rozbředlá, hnilobně </a:t>
            </a:r>
            <a:r>
              <a:rPr lang="cs-CZ" altLang="cs-CZ" sz="2800" u="sng"/>
              <a:t>páchne</a:t>
            </a:r>
            <a:r>
              <a:rPr lang="cs-CZ" altLang="cs-CZ" sz="2800"/>
              <a:t>, zbytky tkáně mají </a:t>
            </a:r>
            <a:r>
              <a:rPr lang="cs-CZ" altLang="cs-CZ" sz="2800" u="sng"/>
              <a:t>žlutozelenou barvu, tkáň vyplněna hnisem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BCCE71D9-4636-45CF-A40B-E24C8007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>
            <a:extLst>
              <a:ext uri="{FF2B5EF4-FFF2-40B4-BE49-F238E27FC236}">
                <a16:creationId xmlns:a16="http://schemas.microsoft.com/office/drawing/2014/main" id="{EF355F1C-0371-4877-8F40-63C2CE52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0325"/>
            <a:ext cx="383063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506D7E-2BD0-4F1D-A7CD-B70F6A0E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2B51ED7-2222-4BC7-A1B4-05BF1262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DF1AAB3-98AC-4D4D-93EE-6B56243D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358188" cy="592138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Hojení ran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DCC8D60-9109-4FDF-A6D2-E222D3A9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558800"/>
            <a:ext cx="8713787" cy="5429250"/>
          </a:xfrm>
        </p:spPr>
        <p:txBody>
          <a:bodyPr/>
          <a:lstStyle/>
          <a:p>
            <a:r>
              <a:rPr lang="cs-CZ" altLang="cs-CZ" b="1" u="sng">
                <a:solidFill>
                  <a:srgbClr val="B02072"/>
                </a:solidFill>
              </a:rPr>
              <a:t>Primární (per primam)</a:t>
            </a:r>
          </a:p>
          <a:p>
            <a:pPr lvl="1"/>
            <a:r>
              <a:rPr lang="cs-CZ" altLang="cs-CZ"/>
              <a:t>ideální způsob hojení rány, jejíž okraje jsou v dotyku</a:t>
            </a:r>
          </a:p>
          <a:p>
            <a:r>
              <a:rPr lang="cs-CZ" altLang="cs-CZ" b="1" u="sng">
                <a:solidFill>
                  <a:srgbClr val="B02072"/>
                </a:solidFill>
              </a:rPr>
              <a:t>Sekundární (per-secundam)</a:t>
            </a:r>
          </a:p>
          <a:p>
            <a:pPr lvl="1"/>
            <a:r>
              <a:rPr lang="cs-CZ" altLang="cs-CZ"/>
              <a:t> rozsáhlé rány se značnou ztrátou tkáně, delší čas   hojení, větší jizva, větší náchylnost k infekci</a:t>
            </a:r>
          </a:p>
          <a:p>
            <a:r>
              <a:rPr lang="cs-CZ" altLang="cs-CZ" b="1" u="sng">
                <a:solidFill>
                  <a:srgbClr val="B02072"/>
                </a:solidFill>
              </a:rPr>
              <a:t>Terciální</a:t>
            </a:r>
          </a:p>
          <a:p>
            <a:pPr lvl="1"/>
            <a:r>
              <a:rPr lang="cs-CZ" altLang="cs-CZ"/>
              <a:t>Ponechání rány otevřené (např. doléčení infekce, oplachy), asi po 5 dnech se uzavírá</a:t>
            </a:r>
          </a:p>
          <a:p>
            <a:pPr>
              <a:buFontTx/>
              <a:buNone/>
            </a:pPr>
            <a:r>
              <a:rPr lang="cs-CZ" altLang="cs-CZ" b="1"/>
              <a:t>-</a:t>
            </a:r>
            <a:r>
              <a:rPr lang="cs-CZ" altLang="cs-CZ" b="1">
                <a:solidFill>
                  <a:srgbClr val="B02072"/>
                </a:solidFill>
              </a:rPr>
              <a:t>Faktory ovlivňující hojení rány</a:t>
            </a:r>
          </a:p>
          <a:p>
            <a:pPr lvl="1"/>
            <a:r>
              <a:rPr lang="cs-CZ" altLang="cs-CZ" u="sng"/>
              <a:t>vnitřní</a:t>
            </a:r>
            <a:r>
              <a:rPr lang="cs-CZ" altLang="cs-CZ"/>
              <a:t> – cévní zásobení, stav výživy, obezita, medikace, stav imunity, kouření, stres, psychický stav</a:t>
            </a:r>
          </a:p>
          <a:p>
            <a:pPr lvl="1"/>
            <a:r>
              <a:rPr lang="cs-CZ" altLang="cs-CZ" u="sng"/>
              <a:t>vnější </a:t>
            </a:r>
            <a:r>
              <a:rPr lang="cs-CZ" altLang="cs-CZ"/>
              <a:t>– předoperační stav a příprava, oše. péče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0C72D3-E241-4D4F-BFB9-286F425AF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14EBB44-A91A-413C-8AEE-12CD01AF0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1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2E480BD-59A9-48BB-890E-3506B1E2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Danielova klasifikace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5829C5D-3944-4011-BEE1-A59F753B3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cs-CZ" altLang="cs-CZ"/>
              <a:t>Zarudnutí kůže</a:t>
            </a:r>
          </a:p>
          <a:p>
            <a:pPr marL="609600" indent="-609600">
              <a:buFontTx/>
              <a:buAutoNum type="arabicPeriod"/>
            </a:pPr>
            <a:r>
              <a:rPr lang="cs-CZ" altLang="cs-CZ"/>
              <a:t>Povrchní kožní vředy</a:t>
            </a:r>
          </a:p>
          <a:p>
            <a:pPr marL="609600" indent="-609600">
              <a:buFontTx/>
              <a:buAutoNum type="arabicPeriod"/>
            </a:pPr>
            <a:r>
              <a:rPr lang="cs-CZ" altLang="cs-CZ"/>
              <a:t>Nekróza podkožního tuku</a:t>
            </a:r>
          </a:p>
          <a:p>
            <a:pPr marL="609600" indent="-609600">
              <a:buFontTx/>
              <a:buAutoNum type="arabicPeriod"/>
            </a:pPr>
            <a:r>
              <a:rPr lang="cs-CZ" altLang="cs-CZ"/>
              <a:t>Postižení hlubších struktur kromě kostí</a:t>
            </a:r>
          </a:p>
          <a:p>
            <a:pPr marL="609600" indent="-609600">
              <a:buFontTx/>
              <a:buAutoNum type="arabicPeriod"/>
            </a:pPr>
            <a:r>
              <a:rPr lang="cs-CZ" altLang="cs-CZ"/>
              <a:t>Rozsáhlé nekrózy s osteomyelitidou, sekvestrace (odloučení nekrotické tkáně) kostí nebo destrukce kloubů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41629E-6A06-4BC4-8142-C92B1B8F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C921FA6-AF0A-4E63-B503-FE58E211B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FF7E902-EAE8-4C73-B945-8DD78C93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Dokumentace dekubitů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2C5EB42-D69D-4E89-B620-0AF87E6D8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Riziko vzniku dekubitů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B02072"/>
                </a:solidFill>
              </a:rPr>
              <a:t>Klasifikace dekubitů</a:t>
            </a:r>
          </a:p>
          <a:p>
            <a:pPr>
              <a:lnSpc>
                <a:spcPct val="80000"/>
              </a:lnSpc>
            </a:pPr>
            <a:r>
              <a:rPr lang="cs-CZ" altLang="cs-CZ" sz="2800" b="1">
                <a:solidFill>
                  <a:srgbClr val="B02072"/>
                </a:solidFill>
              </a:rPr>
              <a:t>Přesný popis defektu: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Velikost v cm</a:t>
            </a:r>
            <a:r>
              <a:rPr lang="cs-CZ" altLang="cs-CZ" b="1" baseline="30000"/>
              <a:t>2</a:t>
            </a:r>
            <a:r>
              <a:rPr lang="cs-CZ" altLang="cs-CZ"/>
              <a:t>(Visitrak), možnost srovnání rány s předchozím měřením, lokalizace, schopnost odlišit dva typy tkáně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Charakteristika rány – okraje, spodina, okolí rány, sekrece, zápach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Mikrobiol., cévní, diabetol.,…vyšetření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Oše. péče, nutriční podpora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Celkový stav P., bolest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Fotodokumentace rány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Antibiotika (ATB)</a:t>
            </a: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55C86CFC-A232-4A6A-A8FE-EBFC82F8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129088"/>
            <a:ext cx="273685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3650F7-5717-4206-8C57-D36F5848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98FD344-7AA2-417E-B729-B03C116DA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31B9423-9313-4135-9A52-32DCFACB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Pochybení v dokumentaci rány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A274A39-7317-41FB-AC02-65407A9C3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defRPr/>
            </a:pPr>
            <a:r>
              <a:rPr lang="cs-CZ" altLang="cs-CZ" sz="2800" u="sng" dirty="0"/>
              <a:t>Nejasný popis rány </a:t>
            </a:r>
            <a:r>
              <a:rPr lang="cs-CZ" altLang="cs-CZ" sz="2800" dirty="0"/>
              <a:t>(„lidová tvořivost“ – špinavá rána, rána ve tvaru motýla)</a:t>
            </a:r>
          </a:p>
          <a:p>
            <a:pPr>
              <a:defRPr/>
            </a:pPr>
            <a:r>
              <a:rPr lang="cs-CZ" altLang="cs-CZ" sz="2800" u="sng" dirty="0"/>
              <a:t>Nedostatečný popis rány </a:t>
            </a:r>
            <a:r>
              <a:rPr lang="cs-CZ" altLang="cs-CZ" sz="2800" dirty="0"/>
              <a:t>(př. chybí reakce na terapeutický materiál)</a:t>
            </a:r>
          </a:p>
          <a:p>
            <a:pPr>
              <a:defRPr/>
            </a:pPr>
            <a:r>
              <a:rPr lang="cs-CZ" altLang="cs-CZ" sz="2800" dirty="0"/>
              <a:t>Chybí důležité anamnestické údaje (nutriční stav), podpisy personálu u převazu</a:t>
            </a:r>
          </a:p>
          <a:p>
            <a:pPr>
              <a:defRPr/>
            </a:pPr>
            <a:r>
              <a:rPr lang="cs-CZ" altLang="cs-CZ" sz="2800" dirty="0"/>
              <a:t>Nedokumentován potřebovaný materiál, nasazení x vysazení léčiv</a:t>
            </a:r>
          </a:p>
          <a:p>
            <a:pPr marL="0" indent="0">
              <a:buFontTx/>
              <a:buNone/>
              <a:defRPr/>
            </a:pPr>
            <a:r>
              <a:rPr lang="cs-CZ" altLang="cs-CZ" sz="2800" dirty="0"/>
              <a:t>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9E1014E-1DF9-4E8A-881E-B8A7CD03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281FCD4-D11D-4E1F-8E93-9DF31069A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148BA5A-B969-421A-928B-2F08EBE3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Prevence dekubitů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C8F2AFB-9C95-469E-AF30-32E68E9CE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altLang="cs-CZ" dirty="0"/>
              <a:t>- Odstranit nebo zmírnit vnější a vnitřní faktory </a:t>
            </a:r>
          </a:p>
          <a:p>
            <a:pPr>
              <a:defRPr/>
            </a:pPr>
            <a:r>
              <a:rPr lang="cs-CZ" altLang="cs-CZ" dirty="0"/>
              <a:t>Hygiena</a:t>
            </a:r>
          </a:p>
          <a:p>
            <a:pPr>
              <a:defRPr/>
            </a:pPr>
            <a:r>
              <a:rPr lang="cs-CZ" altLang="cs-CZ" dirty="0"/>
              <a:t>Polohování, pomůcky, AD matrace</a:t>
            </a:r>
          </a:p>
          <a:p>
            <a:pPr>
              <a:defRPr/>
            </a:pPr>
            <a:r>
              <a:rPr lang="cs-CZ" altLang="cs-CZ" dirty="0"/>
              <a:t>Normalizace celkového stavu</a:t>
            </a:r>
          </a:p>
          <a:p>
            <a:pPr lvl="1">
              <a:defRPr/>
            </a:pPr>
            <a:r>
              <a:rPr lang="cs-CZ" altLang="cs-CZ" dirty="0"/>
              <a:t>Mobilita, nácvik soběstačnosti, ….</a:t>
            </a:r>
          </a:p>
          <a:p>
            <a:pPr>
              <a:defRPr/>
            </a:pPr>
            <a:r>
              <a:rPr lang="cs-CZ" altLang="cs-CZ" dirty="0"/>
              <a:t>Výživa </a:t>
            </a:r>
          </a:p>
          <a:p>
            <a:pPr>
              <a:defRPr/>
            </a:pPr>
            <a:r>
              <a:rPr lang="cs-CZ" altLang="cs-CZ" dirty="0"/>
              <a:t>Rehabilitace</a:t>
            </a:r>
          </a:p>
          <a:p>
            <a:pPr>
              <a:defRPr/>
            </a:pPr>
            <a:r>
              <a:rPr lang="cs-CZ" altLang="cs-CZ" dirty="0"/>
              <a:t>Organizace prevence ve zdravotnickém zařízení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8553E3-7FD4-435B-9469-25EDB8A5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CFB1039-6827-4A6F-B4A0-D83DE3203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4D7ECB8-93C6-419F-9751-8D1C240B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Prevence dekubitů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957E62D-030A-4226-BA19-33D018DF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Zvláště u P. s on. CNS</a:t>
            </a:r>
          </a:p>
          <a:p>
            <a:pPr lvl="1"/>
            <a:r>
              <a:rPr lang="cs-CZ" altLang="cs-CZ"/>
              <a:t>Plegie, parézy – CMP, ..</a:t>
            </a:r>
          </a:p>
          <a:p>
            <a:pPr lvl="1"/>
            <a:r>
              <a:rPr lang="cs-CZ" altLang="cs-CZ"/>
              <a:t>Psychické poruchy:</a:t>
            </a:r>
          </a:p>
          <a:p>
            <a:pPr lvl="2"/>
            <a:r>
              <a:rPr lang="cs-CZ" altLang="cs-CZ"/>
              <a:t>Stařecké demence</a:t>
            </a:r>
          </a:p>
          <a:p>
            <a:pPr lvl="2"/>
            <a:r>
              <a:rPr lang="cs-CZ" altLang="cs-CZ"/>
              <a:t>Deprese</a:t>
            </a:r>
          </a:p>
          <a:p>
            <a:pPr lvl="2"/>
            <a:endParaRPr lang="cs-CZ" altLang="cs-CZ"/>
          </a:p>
          <a:p>
            <a:r>
              <a:rPr lang="cs-CZ" altLang="cs-CZ"/>
              <a:t>Zvláštní individuální plán</a:t>
            </a:r>
          </a:p>
          <a:p>
            <a:pPr lvl="2"/>
            <a:r>
              <a:rPr lang="cs-CZ" altLang="cs-CZ"/>
              <a:t>Polohování, uspořádání pokoje, umístění nočního stolku</a:t>
            </a:r>
          </a:p>
          <a:p>
            <a:pPr lvl="2"/>
            <a:r>
              <a:rPr lang="cs-CZ" altLang="cs-CZ"/>
              <a:t>Polohování, cvičení dle Bobath konceptu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C60E0EC-17D1-4AE0-8DF5-991A31E5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09BCCB9-41C4-4828-8F49-2666FF858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F347B84-C80E-4285-9D33-01FA920E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Léčba dekubitů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F465B74-E7BE-4881-ADC9-5A4FB8F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Odstranit působení lokálního tlaku</a:t>
            </a:r>
          </a:p>
          <a:p>
            <a:r>
              <a:rPr lang="cs-CZ" altLang="cs-CZ"/>
              <a:t>Odstranit nekrotickou tkáň</a:t>
            </a:r>
          </a:p>
          <a:p>
            <a:r>
              <a:rPr lang="cs-CZ" altLang="cs-CZ"/>
              <a:t>Léčba lokální infekce</a:t>
            </a:r>
          </a:p>
          <a:p>
            <a:r>
              <a:rPr lang="cs-CZ" altLang="cs-CZ"/>
              <a:t>Podpora dostatečné granulace a netraumatizující ošetření rány – vlhké hojení </a:t>
            </a:r>
          </a:p>
          <a:p>
            <a:r>
              <a:rPr lang="cs-CZ" altLang="cs-CZ"/>
              <a:t>Úprava celkového stavu (nutrice, kompenzace ostatních on.)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43708D-6FD3-4072-903A-E6B256BE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434028A-8BAE-4183-AD43-6AEF34254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B3EDC86-0309-4885-9271-F14BE86E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Léčba dekubitů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1764156-2B38-418F-96FA-E1A0051E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/>
              <a:t>závisí také na stupni</a:t>
            </a:r>
          </a:p>
          <a:p>
            <a:pPr lvl="1">
              <a:lnSpc>
                <a:spcPct val="150000"/>
              </a:lnSpc>
            </a:pPr>
            <a:r>
              <a:rPr lang="cs-CZ" altLang="cs-CZ"/>
              <a:t>I. stupeň – lokálně </a:t>
            </a:r>
            <a:r>
              <a:rPr lang="cs-CZ" altLang="cs-CZ">
                <a:cs typeface="Times New Roman" panose="02020603050405020304" pitchFamily="18" charset="0"/>
              </a:rPr>
              <a:t>→</a:t>
            </a:r>
            <a:r>
              <a:rPr lang="cs-CZ" altLang="cs-CZ"/>
              <a:t> ochranné krémy a tenké hydrokoloidy</a:t>
            </a:r>
          </a:p>
          <a:p>
            <a:pPr lvl="1">
              <a:lnSpc>
                <a:spcPct val="150000"/>
              </a:lnSpc>
            </a:pPr>
            <a:r>
              <a:rPr lang="cs-CZ" altLang="cs-CZ"/>
              <a:t>II. stupeň – hydrokoloidy, pěny</a:t>
            </a:r>
          </a:p>
          <a:p>
            <a:pPr lvl="1">
              <a:lnSpc>
                <a:spcPct val="150000"/>
              </a:lnSpc>
            </a:pPr>
            <a:r>
              <a:rPr lang="cs-CZ" altLang="cs-CZ"/>
              <a:t>III. a IV. stupeň – nekrektomie a průběžné čištění rány </a:t>
            </a:r>
            <a:r>
              <a:rPr lang="cs-CZ" altLang="cs-CZ">
                <a:cs typeface="Times New Roman" panose="02020603050405020304" pitchFamily="18" charset="0"/>
              </a:rPr>
              <a:t>→ hydrokoloidy, algináty a obvazy s aktivním uhlí a stříbrem, podpora granulace a epitalizace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DB4F031-55EF-4291-841B-BF7ED42B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017DCD1-00D0-4D12-9A79-54BAD570D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E43931F-A2AE-4359-830E-D01B4CF5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Blokování nepříznivých vlivů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02AC43F-5C4B-4709-AF9A-B80FE5D6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412875"/>
            <a:ext cx="8532812" cy="5230813"/>
          </a:xfrm>
        </p:spPr>
        <p:txBody>
          <a:bodyPr/>
          <a:lstStyle/>
          <a:p>
            <a:r>
              <a:rPr lang="cs-CZ" altLang="cs-CZ" sz="2800"/>
              <a:t>viz. léčebné polohy</a:t>
            </a:r>
          </a:p>
          <a:p>
            <a:r>
              <a:rPr lang="cs-CZ" altLang="cs-CZ" sz="2800"/>
              <a:t>čisté, upravené suché lůžko, vyhlazený povrch prostěradla a podložky, </a:t>
            </a:r>
            <a:r>
              <a:rPr lang="cs-CZ" altLang="cs-CZ" sz="2800" b="1"/>
              <a:t>ne igelitové podložky, shrnutá antidekubitní matrace (potah)</a:t>
            </a:r>
          </a:p>
          <a:p>
            <a:r>
              <a:rPr lang="cs-CZ" altLang="cs-CZ" sz="2800" b="1"/>
              <a:t>opatrnost při přesunech, </a:t>
            </a:r>
            <a:r>
              <a:rPr lang="cs-CZ" altLang="cs-CZ" sz="2800"/>
              <a:t>chrániče tlakových bodů, sed - zapření nohou  </a:t>
            </a:r>
            <a:endParaRPr lang="cs-CZ" altLang="cs-CZ" sz="2800" b="1"/>
          </a:p>
          <a:p>
            <a:r>
              <a:rPr lang="cs-CZ" altLang="cs-CZ" sz="2800"/>
              <a:t>prevence pádů a úrazů – chování, pomůcky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FC67274-B7C2-43EB-8DA9-6D56B8C0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68E440-8DED-4969-9CA8-AC3876A6B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C5A366C-BF70-4D1F-9343-027AE2C9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Hygiena v prevenci dekubitů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41E9A11-3FA3-4F07-A311-A429C46B0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Viz. hygienická péče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čistota klienta, kontrola stavu pokožky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výměna osobního i ložního prádla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dostatečná hygienická péče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jemné mycí gely nebo tekutá mýdla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masáže kafrovými, alkoholovými roztoky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ochranné krémy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čistá, suchá a vláčná kůže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sušení - netřít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obklady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stávající dekubity NEMASÍROVAT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BB9E23-9CAD-4BFA-ACED-0563A7502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63B73DA-FA54-4500-91D4-49A66F0F6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AACE38B-0938-4668-B293-E1884451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Normalizace celkového stavu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3480A91-FDB5-4697-99ED-56174263F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kontrola laboratorních výsledků </a:t>
            </a:r>
          </a:p>
          <a:p>
            <a:r>
              <a:rPr lang="cs-CZ" altLang="cs-CZ"/>
              <a:t>úprava vnitřního prostředí</a:t>
            </a:r>
          </a:p>
          <a:p>
            <a:r>
              <a:rPr lang="cs-CZ" altLang="cs-CZ"/>
              <a:t>krevní oběh, okysličování, celková infekce, … </a:t>
            </a:r>
          </a:p>
          <a:p>
            <a:r>
              <a:rPr lang="cs-CZ" altLang="cs-CZ" u="sng"/>
              <a:t>výživa</a:t>
            </a:r>
          </a:p>
          <a:p>
            <a:pPr lvl="1"/>
            <a:r>
              <a:rPr lang="cs-CZ" altLang="cs-CZ"/>
              <a:t>výživná a strava - dostatek proteinů, vit. C</a:t>
            </a:r>
          </a:p>
          <a:p>
            <a:pPr lvl="1"/>
            <a:r>
              <a:rPr lang="cs-CZ" altLang="cs-CZ"/>
              <a:t>sledování bilance tekutin</a:t>
            </a:r>
          </a:p>
          <a:p>
            <a:pPr lvl="1"/>
            <a:r>
              <a:rPr lang="cs-CZ" altLang="cs-CZ"/>
              <a:t>spolupráce s nutričním terapeutem</a:t>
            </a:r>
          </a:p>
          <a:p>
            <a:pPr lvl="1"/>
            <a:r>
              <a:rPr lang="cs-CZ" altLang="cs-CZ"/>
              <a:t>Sipping (popíjení) - Cubitan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490EB0EC-BB72-47F4-B069-EBF59C66D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072063"/>
            <a:ext cx="29876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45FE8B-8018-44E9-B37B-F3B77B9E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A5FBA09-98C7-4E8D-A9B7-DA6FFD796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0028AF1-84ED-426D-9E1B-13033F5F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358187" cy="1143000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Fáze hojení ran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0D6D440-9518-44C0-B286-2E241439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" y="981075"/>
            <a:ext cx="9001125" cy="54292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altLang="cs-CZ" sz="2800" b="1"/>
              <a:t>zánětlivá (exsudativní) fáze</a:t>
            </a:r>
            <a:r>
              <a:rPr lang="cs-CZ" altLang="cs-CZ" sz="2800"/>
              <a:t> – zastavení krvácení, lokální zánět → </a:t>
            </a:r>
            <a:r>
              <a:rPr lang="cs-CZ" altLang="cs-CZ" sz="2800" u="sng"/>
              <a:t>vyčištění</a:t>
            </a:r>
            <a:r>
              <a:rPr lang="cs-CZ" altLang="cs-CZ" sz="2800"/>
              <a:t> rány, důl. odstranění nekróz, za fyziolog. podmínek u traumatické rány 3 dny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altLang="cs-CZ" sz="2800" b="1"/>
              <a:t>proliferační fáze, granulační </a:t>
            </a:r>
            <a:r>
              <a:rPr lang="cs-CZ" altLang="cs-CZ" sz="2800"/>
              <a:t>– k novotvorbě granulační tkáně, vlhkost a T (+),  cca 2 – 5 dnů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altLang="cs-CZ" sz="2800" b="1"/>
              <a:t>diferenciální fáze reepitelizace a reparace</a:t>
            </a:r>
            <a:r>
              <a:rPr lang="cs-CZ" altLang="cs-CZ" sz="2800"/>
              <a:t> </a:t>
            </a:r>
            <a:r>
              <a:rPr lang="cs-CZ" altLang="cs-CZ" sz="2800" b="1"/>
              <a:t>(epitalizační) - </a:t>
            </a:r>
            <a:r>
              <a:rPr lang="cs-CZ" altLang="cs-CZ" sz="2800"/>
              <a:t>k vyzrávání buněk, diferenciaci epitelu a tvorbě </a:t>
            </a:r>
            <a:r>
              <a:rPr lang="cs-CZ" altLang="cs-CZ" sz="2800" u="sng"/>
              <a:t>jizvy</a:t>
            </a:r>
            <a:r>
              <a:rPr lang="cs-CZ" altLang="cs-CZ" sz="2800"/>
              <a:t>, vlhkost (+), cca 3-24 dní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cs-CZ" altLang="cs-CZ" sz="2800"/>
          </a:p>
        </p:txBody>
      </p:sp>
      <p:pic>
        <p:nvPicPr>
          <p:cNvPr id="7172" name="Obrázek 1">
            <a:extLst>
              <a:ext uri="{FF2B5EF4-FFF2-40B4-BE49-F238E27FC236}">
                <a16:creationId xmlns:a16="http://schemas.microsoft.com/office/drawing/2014/main" id="{D717F67B-E8DB-4189-8788-7DC54C122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8"/>
          <a:stretch>
            <a:fillRect/>
          </a:stretch>
        </p:blipFill>
        <p:spPr bwMode="auto">
          <a:xfrm>
            <a:off x="755650" y="4316413"/>
            <a:ext cx="807085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11255E-53AC-4F85-A634-9BD60112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0A4944F-E3EB-412E-A0A1-E52C5BB6E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2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2A8072F-5314-4645-83A7-185FCAE1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Rehabilitace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D5C40C5-C2B6-4D74-B48A-C51A3ECAD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3600"/>
              <a:t>součást prevence dekubitů</a:t>
            </a:r>
          </a:p>
          <a:p>
            <a:r>
              <a:rPr lang="cs-CZ" altLang="cs-CZ" sz="3600"/>
              <a:t>způsob a intenzitu volit individuálně</a:t>
            </a:r>
          </a:p>
          <a:p>
            <a:r>
              <a:rPr lang="cs-CZ" altLang="cs-CZ" sz="3600"/>
              <a:t>konzultace s rehabilitačními odborníky</a:t>
            </a:r>
          </a:p>
          <a:p>
            <a:r>
              <a:rPr lang="cs-CZ" altLang="cs-CZ" sz="3600"/>
              <a:t>základní cvičení – VS, PA, ZZ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C7FEA3-3BEC-4C0E-B2A3-2BE6C0CBF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78DFD61-7342-4A6A-ACF4-ABFD987B1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AAD3829-209B-4C3F-A32E-E11132A8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Léčebná ošetřovatelská péče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8064E07-F558-418C-86B4-812E79FBA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/>
              <a:t>úprava celkového stavu nemocného</a:t>
            </a:r>
          </a:p>
          <a:p>
            <a:r>
              <a:rPr lang="cs-CZ" altLang="cs-CZ" sz="2800"/>
              <a:t>léčba souběžného onemocnění</a:t>
            </a:r>
          </a:p>
          <a:p>
            <a:r>
              <a:rPr lang="cs-CZ" altLang="cs-CZ" sz="2800"/>
              <a:t>kontrola kůže, sledovat proces hojení</a:t>
            </a:r>
          </a:p>
          <a:p>
            <a:r>
              <a:rPr lang="cs-CZ" altLang="cs-CZ" sz="2800"/>
              <a:t>odběry biologického materiálu</a:t>
            </a:r>
          </a:p>
          <a:p>
            <a:r>
              <a:rPr lang="cs-CZ" altLang="cs-CZ" sz="2800"/>
              <a:t>dodržování zásad péče o rány</a:t>
            </a:r>
          </a:p>
          <a:p>
            <a:r>
              <a:rPr lang="cs-CZ" altLang="cs-CZ" sz="2800"/>
              <a:t>odstranění vnějších faktorů</a:t>
            </a:r>
          </a:p>
          <a:p>
            <a:r>
              <a:rPr lang="cs-CZ" altLang="cs-CZ" sz="2800"/>
              <a:t>omezit používání neprodyšných materiálů</a:t>
            </a:r>
          </a:p>
          <a:p>
            <a:r>
              <a:rPr lang="cs-CZ" altLang="cs-CZ" sz="2800"/>
              <a:t>pravidelná výměna prádla a lůžkovin</a:t>
            </a:r>
          </a:p>
          <a:p>
            <a:r>
              <a:rPr lang="cs-CZ" altLang="cs-CZ" sz="2800"/>
              <a:t>zmírnění účinků vnitřních faktorů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2B4A8D-8177-4BC7-B560-C6786606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182DDEB-4791-4535-91E7-38CC483A5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69EB814C-A910-4C9F-BFE6-B3CE07BF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Finanční náklady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EAEAE509-A196-4290-94BD-CC252D3D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defRPr/>
            </a:pPr>
            <a:r>
              <a:rPr lang="cs-CZ" altLang="cs-CZ" sz="2800" dirty="0"/>
              <a:t>Opatření pro prevenci a léčbu</a:t>
            </a:r>
          </a:p>
          <a:p>
            <a:pPr>
              <a:defRPr/>
            </a:pPr>
            <a:r>
              <a:rPr lang="cs-CZ" altLang="cs-CZ" sz="2800" dirty="0"/>
              <a:t>Výchovné programy pro ošetřující a pacienty</a:t>
            </a:r>
          </a:p>
          <a:p>
            <a:pPr>
              <a:defRPr/>
            </a:pPr>
            <a:r>
              <a:rPr lang="cs-CZ" altLang="cs-CZ" sz="2800" dirty="0"/>
              <a:t>Nákup vybavení a pomůcek</a:t>
            </a:r>
          </a:p>
          <a:p>
            <a:pPr marL="0" indent="0">
              <a:buFontTx/>
              <a:buNone/>
              <a:defRPr/>
            </a:pPr>
            <a:endParaRPr lang="cs-CZ" altLang="cs-CZ" sz="2800" dirty="0"/>
          </a:p>
          <a:p>
            <a:pPr>
              <a:defRPr/>
            </a:pPr>
            <a:r>
              <a:rPr lang="cs-CZ" altLang="cs-CZ" sz="2800" dirty="0"/>
              <a:t>Chirurgické zákroky</a:t>
            </a:r>
          </a:p>
          <a:p>
            <a:pPr>
              <a:defRPr/>
            </a:pPr>
            <a:r>
              <a:rPr lang="cs-CZ" altLang="cs-CZ" sz="2800" dirty="0"/>
              <a:t>Léky, obvazy a potravinové doplňky</a:t>
            </a:r>
          </a:p>
          <a:p>
            <a:pPr>
              <a:defRPr/>
            </a:pPr>
            <a:r>
              <a:rPr lang="cs-CZ" altLang="cs-CZ" sz="2800" dirty="0"/>
              <a:t>Prodloužená doba hospitalizace</a:t>
            </a:r>
          </a:p>
          <a:p>
            <a:pPr>
              <a:defRPr/>
            </a:pPr>
            <a:r>
              <a:rPr lang="cs-CZ" altLang="cs-CZ" sz="2800" dirty="0"/>
              <a:t>Žaloby</a:t>
            </a:r>
          </a:p>
          <a:p>
            <a:pPr>
              <a:defRPr/>
            </a:pPr>
            <a:r>
              <a:rPr lang="cs-CZ" altLang="cs-CZ" sz="2800" dirty="0"/>
              <a:t>Úrazy (poranění zad) </a:t>
            </a:r>
            <a:r>
              <a:rPr lang="cs-CZ" altLang="cs-CZ" sz="2800" dirty="0" err="1"/>
              <a:t>oše</a:t>
            </a:r>
            <a:r>
              <a:rPr lang="cs-CZ" altLang="cs-CZ" sz="2800" dirty="0"/>
              <a:t>. personálu</a:t>
            </a:r>
          </a:p>
          <a:p>
            <a:pPr>
              <a:defRPr/>
            </a:pPr>
            <a:r>
              <a:rPr lang="cs-CZ" altLang="cs-CZ" sz="2800" dirty="0"/>
              <a:t>Ošetřování chronických poranění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5D79E07-FC9A-4439-B6D4-5A8F65D8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0CB54A-28BF-4B8D-82C4-A54515A55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521F1ED-DAB6-40F4-A0FC-DADF3651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358188" cy="1268413"/>
          </a:xfrm>
        </p:spPr>
        <p:txBody>
          <a:bodyPr/>
          <a:lstStyle/>
          <a:p>
            <a:r>
              <a:rPr lang="cs-CZ" altLang="cs-CZ" b="1"/>
              <a:t>Preventivní ošetřovatelská péče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7C9835E-9E01-4ED5-9A6E-2E045E831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642350" cy="4926012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kvalitní ošetřovatelská péče </a:t>
            </a:r>
          </a:p>
          <a:p>
            <a:pPr>
              <a:defRPr/>
            </a:pPr>
            <a:r>
              <a:rPr lang="cs-CZ" altLang="cs-CZ" dirty="0"/>
              <a:t>prevence vzniku dekubitů</a:t>
            </a:r>
          </a:p>
          <a:p>
            <a:pPr marL="0" indent="0">
              <a:buFontTx/>
              <a:buNone/>
              <a:defRPr/>
            </a:pPr>
            <a:r>
              <a:rPr lang="cs-CZ" altLang="cs-CZ" dirty="0"/>
              <a:t>= zvýšení kvality života klienta</a:t>
            </a:r>
          </a:p>
          <a:p>
            <a:pPr marL="0" indent="0">
              <a:buFontTx/>
              <a:buNone/>
              <a:defRPr/>
            </a:pPr>
            <a:r>
              <a:rPr lang="cs-CZ" altLang="cs-CZ" dirty="0"/>
              <a:t>= úspora času a financí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40A7456-8C0F-4510-8C92-179F84B3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BB0F5D5-B75F-454A-BB20-10F3E2546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493A2EC-BE32-471A-8768-47FB6948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Samostudium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9640F05-50C4-42A2-81E5-38C3330AC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800" dirty="0" err="1"/>
              <a:t>Dingová</a:t>
            </a:r>
            <a:r>
              <a:rPr lang="cs-CZ" altLang="cs-CZ" sz="2800" dirty="0"/>
              <a:t> </a:t>
            </a:r>
            <a:r>
              <a:rPr lang="cs-CZ" altLang="cs-CZ" sz="2800" dirty="0" err="1"/>
              <a:t>Šliková</a:t>
            </a:r>
            <a:r>
              <a:rPr lang="cs-CZ" altLang="cs-CZ" sz="2800" dirty="0"/>
              <a:t> M. Základy ošetřovatelství a ošetřovatelských postupů pro ZZ, 2018</a:t>
            </a:r>
          </a:p>
          <a:p>
            <a:pPr>
              <a:defRPr/>
            </a:pPr>
            <a:r>
              <a:rPr lang="cs-CZ" altLang="cs-CZ" sz="2800" dirty="0"/>
              <a:t>Brabcová, S. Péče o rány, pro sestry a ostatní nelékařské profese, 2021.</a:t>
            </a:r>
          </a:p>
          <a:p>
            <a:pPr>
              <a:defRPr/>
            </a:pPr>
            <a:r>
              <a:rPr lang="cs-CZ" altLang="cs-CZ" sz="2800" dirty="0"/>
              <a:t>Kapounová, G. Ošetřovatelství v intenzivní péči, 2020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/>
              <a:t>Mikula, J.: Prevence dekubitů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/>
              <a:t>Pokorná, A.: Kompendium hojení ran pro sestry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/>
              <a:t>Česká společnost pro léčbu rány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>
                <a:hlinkClick r:id="rId4"/>
              </a:rPr>
              <a:t>http://www.cslr.cz/</a:t>
            </a: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76408D-0CF4-4500-BFCC-42927B9EC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49176"/>
            <a:ext cx="71202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685800"/>
            <a:endParaRPr lang="cs-CZ" altLang="cs-CZ" sz="1200" dirty="0"/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664BC04C-B200-3DA3-7EA1-F635A6D9A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0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E15EA97-26EF-4FDB-BB65-8AE37781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Fáze exsudativní + granulační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76D7151D-7936-4097-8C54-8BAC447102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47825"/>
            <a:ext cx="4279900" cy="471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BD5C5348-B6FA-44F8-AB41-71EA73C19B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5" y="1668463"/>
            <a:ext cx="4281488" cy="467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3649F06-88F1-40B1-80B3-01BAC67D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3C6F1A-D7B3-4C65-B3F4-5EFE5674A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2AAC30AC-957C-45FC-842D-F2102157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1143000"/>
          </a:xfrm>
        </p:spPr>
        <p:txBody>
          <a:bodyPr/>
          <a:lstStyle/>
          <a:p>
            <a:r>
              <a:rPr lang="cs-CZ" altLang="cs-CZ" sz="4000"/>
              <a:t>Fáze granulační s ostrůvkovou epitelizací + zhojení jizvou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B7EA4827-B9A8-4810-A87D-E0430B1FC2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88" y="2276475"/>
            <a:ext cx="4267200" cy="355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61D152E2-2F25-449A-B8EB-6FA77BA8714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276475"/>
            <a:ext cx="4041775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4B86514-4213-4C00-BB43-5513AD84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DE31357-E28B-4B5C-A0D6-CE1F15D0C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5909CCC8-2ABC-4FD5-9CF8-8ED553F2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Hojení rány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FD65FE1D-DC54-425B-9711-8F7ECA016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Cíl:</a:t>
            </a:r>
            <a:r>
              <a:rPr lang="cs-CZ" altLang="cs-CZ" b="1"/>
              <a:t>  </a:t>
            </a:r>
            <a:r>
              <a:rPr lang="cs-CZ" altLang="cs-CZ"/>
              <a:t>časné hojení bez známek infekce aj. komplikací (krvácení, ruptur, dehiscence rány)</a:t>
            </a:r>
          </a:p>
          <a:p>
            <a:endParaRPr lang="cs-CZ" altLang="cs-CZ"/>
          </a:p>
        </p:txBody>
      </p:sp>
      <p:pic>
        <p:nvPicPr>
          <p:cNvPr id="10244" name="Obrázek 4">
            <a:extLst>
              <a:ext uri="{FF2B5EF4-FFF2-40B4-BE49-F238E27FC236}">
                <a16:creationId xmlns:a16="http://schemas.microsoft.com/office/drawing/2014/main" id="{7F5A0549-968E-41ED-A82F-C69C5FC7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786923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F8564E-93A8-4EED-829E-FAADCBAF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DC8A528-51B4-4D27-B308-345140AF9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7C46578-511B-4EA9-98FE-ECF6E0FC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/>
              <a:t>Dělení ran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0EDFEB6-2E0E-472C-A96D-C8D7D1CC4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u="sng">
                <a:solidFill>
                  <a:srgbClr val="B02072"/>
                </a:solidFill>
              </a:rPr>
              <a:t>Nehojící se rány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B02072"/>
                </a:solidFill>
              </a:rPr>
              <a:t>Dekubitus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B02072"/>
                </a:solidFill>
              </a:rPr>
              <a:t>Ulcus cruris (venózní, arteriální, smíšený)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B02072"/>
                </a:solidFill>
              </a:rPr>
              <a:t>Diabetické defekty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B02072"/>
                </a:solidFill>
              </a:rPr>
              <a:t>Operační rány hojící se per sekundam (dehiscence)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B02072"/>
                </a:solidFill>
              </a:rPr>
              <a:t>Exulcerující malignity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B02072"/>
                </a:solidFill>
              </a:rPr>
              <a:t>Kožní vředy u lymfedému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B02072"/>
                </a:solidFill>
              </a:rPr>
              <a:t>Intertriga (celistvost)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B02072"/>
                </a:solidFill>
              </a:rPr>
              <a:t>Operační rány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B02072"/>
                </a:solidFill>
              </a:rPr>
              <a:t>Traumatické rány (řezná, tržná, sečná, střelná, ..)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B02072"/>
                </a:solidFill>
              </a:rPr>
              <a:t>Popáleniny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BEE751-93AF-4B0C-8A9F-E4B3D096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81B97FF-2323-41D6-A6CB-CBC1C5149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306ACF7-6C77-4E05-BB27-B64BA98F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Ulcus cruris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86FF360-31E4-4434-A0EE-97077F18EB5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/>
              <a:t>venózní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C13771F8-225C-403B-BD9B-A5E1846D8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/>
              <a:t>arteriální</a:t>
            </a:r>
          </a:p>
        </p:txBody>
      </p:sp>
      <p:pic>
        <p:nvPicPr>
          <p:cNvPr id="12293" name="Picture 6" descr="wounds_06">
            <a:extLst>
              <a:ext uri="{FF2B5EF4-FFF2-40B4-BE49-F238E27FC236}">
                <a16:creationId xmlns:a16="http://schemas.microsoft.com/office/drawing/2014/main" id="{B0E0D09F-A777-4E36-8AF2-345E2BD5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565400"/>
            <a:ext cx="268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wounds_06b">
            <a:extLst>
              <a:ext uri="{FF2B5EF4-FFF2-40B4-BE49-F238E27FC236}">
                <a16:creationId xmlns:a16="http://schemas.microsoft.com/office/drawing/2014/main" id="{ACDDEE50-6F7C-464C-ABF4-412FA1A22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35766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410BEA-E0B8-4AAE-A885-B43C37CA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D7175E8-555D-483E-A8B6-68E5EE7A7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Oranžová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D07047924192409347920721BA0C83" ma:contentTypeVersion="18" ma:contentTypeDescription="Vytvoří nový dokument" ma:contentTypeScope="" ma:versionID="1cc172c4905cd211df9c5f37b39a411a">
  <xsd:schema xmlns:xsd="http://www.w3.org/2001/XMLSchema" xmlns:xs="http://www.w3.org/2001/XMLSchema" xmlns:p="http://schemas.microsoft.com/office/2006/metadata/properties" xmlns:ns2="7060cab9-5095-47ed-a76a-1f0d3c7a7694" xmlns:ns3="6be24a01-f8f5-4325-92e3-75107242662d" targetNamespace="http://schemas.microsoft.com/office/2006/metadata/properties" ma:root="true" ma:fieldsID="e259a79069c4b9770702306d6cf83940" ns2:_="" ns3:_="">
    <xsd:import namespace="7060cab9-5095-47ed-a76a-1f0d3c7a7694"/>
    <xsd:import namespace="6be24a01-f8f5-4325-92e3-7510724266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0cab9-5095-47ed-a76a-1f0d3c7a769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871d213-7bde-4c93-91ca-0a81f4019c6a}" ma:internalName="TaxCatchAll" ma:showField="CatchAllData" ma:web="7060cab9-5095-47ed-a76a-1f0d3c7a76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4a01-f8f5-4325-92e3-75107242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329738-5815-49B0-9CCB-FC2D67C5F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F8CA97-A312-4E74-835D-79D350A3240F}"/>
</file>

<file path=customXml/itemProps3.xml><?xml version="1.0" encoding="utf-8"?>
<ds:datastoreItem xmlns:ds="http://schemas.openxmlformats.org/officeDocument/2006/customXml" ds:itemID="{D16E676B-C25F-4EFD-B9F7-7E9F8C67F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0cab9-5095-47ed-a76a-1f0d3c7a7694"/>
    <ds:schemaRef ds:uri="6be24a01-f8f5-4325-92e3-751072426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CCB798A-6FE3-4584-A014-057CA1E711E8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2310</TotalTime>
  <Words>1654</Words>
  <Application>Microsoft Office PowerPoint</Application>
  <PresentationFormat>Předvádění na obrazovce (4:3)</PresentationFormat>
  <Paragraphs>268</Paragraphs>
  <Slides>46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Motiv sady Office</vt:lpstr>
      <vt:lpstr>Prezentace aplikace PowerPoint</vt:lpstr>
      <vt:lpstr>Rána</vt:lpstr>
      <vt:lpstr>Hojení ran</vt:lpstr>
      <vt:lpstr>Fáze hojení ran</vt:lpstr>
      <vt:lpstr>Fáze exsudativní + granulační</vt:lpstr>
      <vt:lpstr>Fáze granulační s ostrůvkovou epitelizací + zhojení jizvou</vt:lpstr>
      <vt:lpstr>Hojení rány</vt:lpstr>
      <vt:lpstr>Dělení ran</vt:lpstr>
      <vt:lpstr>Ulcus cruris</vt:lpstr>
      <vt:lpstr>DM neuropatie, angiopatie (DM noha)</vt:lpstr>
      <vt:lpstr>Dehiscence rány</vt:lpstr>
      <vt:lpstr>Dekubitus</vt:lpstr>
      <vt:lpstr>Dekubitus </vt:lpstr>
      <vt:lpstr>Příčiny vzniku - místní</vt:lpstr>
      <vt:lpstr>Příčiny vzniku - místní</vt:lpstr>
      <vt:lpstr>Predilekční místa</vt:lpstr>
      <vt:lpstr>Příčiny vzniku - celkové</vt:lpstr>
      <vt:lpstr>Příčiny vzniku - celkové</vt:lpstr>
      <vt:lpstr>Infekce</vt:lpstr>
      <vt:lpstr>Druhy infekcí</vt:lpstr>
      <vt:lpstr>Hodnocení rizika vzniku dekubitů</vt:lpstr>
      <vt:lpstr>Rozšířená stupnice podle Nortonové</vt:lpstr>
      <vt:lpstr>Klasifikace dekubitů</vt:lpstr>
      <vt:lpstr>Prezentace aplikace PowerPoint</vt:lpstr>
      <vt:lpstr>Ia) překrvení (Hyperémie) se zblednutím</vt:lpstr>
      <vt:lpstr>Ib) neblednoucí překrvení</vt:lpstr>
      <vt:lpstr>Stadium II – zvředovatění kůže</vt:lpstr>
      <vt:lpstr>Stadium III – zvředovatění podkožní fascie</vt:lpstr>
      <vt:lpstr> Stadium IV – nekróza svalu</vt:lpstr>
      <vt:lpstr>Danielova klasifikace</vt:lpstr>
      <vt:lpstr>Dokumentace dekubitů</vt:lpstr>
      <vt:lpstr>Pochybení v dokumentaci rány</vt:lpstr>
      <vt:lpstr>Prevence dekubitů</vt:lpstr>
      <vt:lpstr>Prevence dekubitů</vt:lpstr>
      <vt:lpstr>Léčba dekubitů</vt:lpstr>
      <vt:lpstr>Léčba dekubitů</vt:lpstr>
      <vt:lpstr>Blokování nepříznivých vlivů</vt:lpstr>
      <vt:lpstr>Hygiena v prevenci dekubitů</vt:lpstr>
      <vt:lpstr>Normalizace celkového stavu</vt:lpstr>
      <vt:lpstr>Rehabilitace</vt:lpstr>
      <vt:lpstr>Léčebná ošetřovatelská péče</vt:lpstr>
      <vt:lpstr>Finanční náklady</vt:lpstr>
      <vt:lpstr>Preventivní ošetřovatelská péče</vt:lpstr>
      <vt:lpstr>Samostudium</vt:lpstr>
      <vt:lpstr>Prezentace aplikace PowerPoint</vt:lpstr>
      <vt:lpstr>Prezentace aplikace PowerPoint</vt:lpstr>
    </vt:vector>
  </TitlesOfParts>
  <Company>UPa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Organizace předmětu P1,2OŠP</dc:title>
  <dc:creator>maho0642</dc:creator>
  <cp:lastModifiedBy>Horakova Denisa</cp:lastModifiedBy>
  <cp:revision>114</cp:revision>
  <dcterms:created xsi:type="dcterms:W3CDTF">2009-09-28T13:55:55Z</dcterms:created>
  <dcterms:modified xsi:type="dcterms:W3CDTF">2024-07-16T08:02:53Z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90e017fe-6157-46ef-a6a5-1e6bd960a0ef</vt:lpwstr>
  </property>
  <property fmtid="{D5CDD505-2E9C-101B-9397-08002B2CF9AE}" pid="4" name="MediaServiceImageTags">
    <vt:lpwstr/>
  </property>
</Properties>
</file>