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5"/>
  </p:sldMasterIdLst>
  <p:handoutMasterIdLst>
    <p:handoutMasterId r:id="rId26"/>
  </p:handoutMasterIdLst>
  <p:sldIdLst>
    <p:sldId id="428" r:id="rId6"/>
    <p:sldId id="424" r:id="rId7"/>
    <p:sldId id="425" r:id="rId8"/>
    <p:sldId id="427" r:id="rId9"/>
    <p:sldId id="409" r:id="rId10"/>
    <p:sldId id="411" r:id="rId11"/>
    <p:sldId id="410" r:id="rId12"/>
    <p:sldId id="374" r:id="rId13"/>
    <p:sldId id="375" r:id="rId14"/>
    <p:sldId id="369" r:id="rId15"/>
    <p:sldId id="372" r:id="rId16"/>
    <p:sldId id="412" r:id="rId17"/>
    <p:sldId id="291" r:id="rId18"/>
    <p:sldId id="309" r:id="rId19"/>
    <p:sldId id="311" r:id="rId20"/>
    <p:sldId id="299" r:id="rId21"/>
    <p:sldId id="292" r:id="rId22"/>
    <p:sldId id="404" r:id="rId23"/>
    <p:sldId id="256" r:id="rId24"/>
    <p:sldId id="429" r:id="rId25"/>
  </p:sldIdLst>
  <p:sldSz cx="9144000" cy="6858000" type="screen4x3"/>
  <p:notesSz cx="6761163" cy="9942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0099FF"/>
    <a:srgbClr val="FF6600"/>
    <a:srgbClr val="000099"/>
    <a:srgbClr val="FFDA3F"/>
    <a:srgbClr val="A48500"/>
    <a:srgbClr val="DCB2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30D6CA-EE4C-4FA6-98BB-C1C68272E87F}" v="5" dt="2024-07-09T08:29:54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96" autoAdjust="0"/>
    <p:restoredTop sz="90929"/>
  </p:normalViewPr>
  <p:slideViewPr>
    <p:cSldViewPr>
      <p:cViewPr varScale="1">
        <p:scale>
          <a:sx n="100" d="100"/>
          <a:sy n="100" d="100"/>
        </p:scale>
        <p:origin x="15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32" Type="http://schemas.microsoft.com/office/2015/10/relationships/revisionInfo" Target="revisionInfo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akova Denisa" userId="b0a8641c-44e3-4dcf-87f3-f4cad72995b1" providerId="ADAL" clId="{8130D6CA-EE4C-4FA6-98BB-C1C68272E87F}"/>
    <pc:docChg chg="addSld delSld modSld">
      <pc:chgData name="Horakova Denisa" userId="b0a8641c-44e3-4dcf-87f3-f4cad72995b1" providerId="ADAL" clId="{8130D6CA-EE4C-4FA6-98BB-C1C68272E87F}" dt="2024-07-09T08:38:14.758" v="12" actId="1076"/>
      <pc:docMkLst>
        <pc:docMk/>
      </pc:docMkLst>
      <pc:sldChg chg="add">
        <pc:chgData name="Horakova Denisa" userId="b0a8641c-44e3-4dcf-87f3-f4cad72995b1" providerId="ADAL" clId="{8130D6CA-EE4C-4FA6-98BB-C1C68272E87F}" dt="2024-07-09T08:06:26.668" v="0"/>
        <pc:sldMkLst>
          <pc:docMk/>
          <pc:sldMk cId="1282276098" sldId="256"/>
        </pc:sldMkLst>
      </pc:sldChg>
      <pc:sldChg chg="modSp mod">
        <pc:chgData name="Horakova Denisa" userId="b0a8641c-44e3-4dcf-87f3-f4cad72995b1" providerId="ADAL" clId="{8130D6CA-EE4C-4FA6-98BB-C1C68272E87F}" dt="2024-07-09T08:38:14.758" v="12" actId="1076"/>
        <pc:sldMkLst>
          <pc:docMk/>
          <pc:sldMk cId="0" sldId="369"/>
        </pc:sldMkLst>
        <pc:picChg chg="mod">
          <ac:chgData name="Horakova Denisa" userId="b0a8641c-44e3-4dcf-87f3-f4cad72995b1" providerId="ADAL" clId="{8130D6CA-EE4C-4FA6-98BB-C1C68272E87F}" dt="2024-07-09T08:38:14.758" v="12" actId="1076"/>
          <ac:picMkLst>
            <pc:docMk/>
            <pc:sldMk cId="0" sldId="369"/>
            <ac:picMk id="2" creationId="{2E872857-2CC3-4637-BF02-EEA6441F181B}"/>
          </ac:picMkLst>
        </pc:picChg>
      </pc:sldChg>
      <pc:sldChg chg="modSp mod">
        <pc:chgData name="Horakova Denisa" userId="b0a8641c-44e3-4dcf-87f3-f4cad72995b1" providerId="ADAL" clId="{8130D6CA-EE4C-4FA6-98BB-C1C68272E87F}" dt="2024-07-09T08:32:14.666" v="11" actId="207"/>
        <pc:sldMkLst>
          <pc:docMk/>
          <pc:sldMk cId="0" sldId="374"/>
        </pc:sldMkLst>
        <pc:spChg chg="mod">
          <ac:chgData name="Horakova Denisa" userId="b0a8641c-44e3-4dcf-87f3-f4cad72995b1" providerId="ADAL" clId="{8130D6CA-EE4C-4FA6-98BB-C1C68272E87F}" dt="2024-07-09T08:32:14.666" v="11" actId="207"/>
          <ac:spMkLst>
            <pc:docMk/>
            <pc:sldMk cId="0" sldId="374"/>
            <ac:spMk id="23555" creationId="{6DA04D11-A025-4881-A0DE-C48C1D81C3EA}"/>
          </ac:spMkLst>
        </pc:spChg>
      </pc:sldChg>
      <pc:sldChg chg="del">
        <pc:chgData name="Horakova Denisa" userId="b0a8641c-44e3-4dcf-87f3-f4cad72995b1" providerId="ADAL" clId="{8130D6CA-EE4C-4FA6-98BB-C1C68272E87F}" dt="2024-07-09T08:30:35.906" v="10" actId="47"/>
        <pc:sldMkLst>
          <pc:docMk/>
          <pc:sldMk cId="0" sldId="423"/>
        </pc:sldMkLst>
      </pc:sldChg>
      <pc:sldChg chg="addSp modSp mod">
        <pc:chgData name="Horakova Denisa" userId="b0a8641c-44e3-4dcf-87f3-f4cad72995b1" providerId="ADAL" clId="{8130D6CA-EE4C-4FA6-98BB-C1C68272E87F}" dt="2024-07-09T08:30:00.589" v="9" actId="962"/>
        <pc:sldMkLst>
          <pc:docMk/>
          <pc:sldMk cId="1334949452" sldId="428"/>
        </pc:sldMkLst>
        <pc:picChg chg="add mod">
          <ac:chgData name="Horakova Denisa" userId="b0a8641c-44e3-4dcf-87f3-f4cad72995b1" providerId="ADAL" clId="{8130D6CA-EE4C-4FA6-98BB-C1C68272E87F}" dt="2024-07-09T08:30:00.589" v="9" actId="962"/>
          <ac:picMkLst>
            <pc:docMk/>
            <pc:sldMk cId="1334949452" sldId="428"/>
            <ac:picMk id="5" creationId="{4680191F-4682-6870-75D7-D2C5A3807819}"/>
          </ac:picMkLst>
        </pc:picChg>
      </pc:sldChg>
      <pc:sldChg chg="addSp delSp modSp new mod">
        <pc:chgData name="Horakova Denisa" userId="b0a8641c-44e3-4dcf-87f3-f4cad72995b1" providerId="ADAL" clId="{8130D6CA-EE4C-4FA6-98BB-C1C68272E87F}" dt="2024-07-09T08:06:55.832" v="6" actId="962"/>
        <pc:sldMkLst>
          <pc:docMk/>
          <pc:sldMk cId="1107405946" sldId="429"/>
        </pc:sldMkLst>
        <pc:spChg chg="del">
          <ac:chgData name="Horakova Denisa" userId="b0a8641c-44e3-4dcf-87f3-f4cad72995b1" providerId="ADAL" clId="{8130D6CA-EE4C-4FA6-98BB-C1C68272E87F}" dt="2024-07-09T08:06:38.022" v="2" actId="478"/>
          <ac:spMkLst>
            <pc:docMk/>
            <pc:sldMk cId="1107405946" sldId="429"/>
            <ac:spMk id="2" creationId="{AF96CCE0-27F6-6156-A8B7-3F328EB48DF3}"/>
          </ac:spMkLst>
        </pc:spChg>
        <pc:spChg chg="del">
          <ac:chgData name="Horakova Denisa" userId="b0a8641c-44e3-4dcf-87f3-f4cad72995b1" providerId="ADAL" clId="{8130D6CA-EE4C-4FA6-98BB-C1C68272E87F}" dt="2024-07-09T08:06:42.782" v="3" actId="478"/>
          <ac:spMkLst>
            <pc:docMk/>
            <pc:sldMk cId="1107405946" sldId="429"/>
            <ac:spMk id="3" creationId="{3880E9AD-9D8E-4182-BC54-86E83F2484FC}"/>
          </ac:spMkLst>
        </pc:spChg>
        <pc:picChg chg="add mod">
          <ac:chgData name="Horakova Denisa" userId="b0a8641c-44e3-4dcf-87f3-f4cad72995b1" providerId="ADAL" clId="{8130D6CA-EE4C-4FA6-98BB-C1C68272E87F}" dt="2024-07-09T08:06:55.832" v="6" actId="962"/>
          <ac:picMkLst>
            <pc:docMk/>
            <pc:sldMk cId="1107405946" sldId="429"/>
            <ac:picMk id="5" creationId="{A67D1174-CE63-82C4-EAC2-857BFA7BBAD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186490B-7DF0-4213-9A81-EA1706E105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FB2DF9D-54F8-4B3E-AA7E-4037DA2BEB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B8481E-19A9-4337-8C88-6B3F4FFE0ED7}" type="datetimeFigureOut">
              <a:rPr lang="cs-CZ"/>
              <a:pPr>
                <a:defRPr/>
              </a:pPr>
              <a:t>09.07.2024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9EF9CE-3B42-4ED2-B43D-510D2B6F0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4B71C2-A5E1-454D-A526-ED80A2BBC6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FED5E6-4247-433A-B69B-9DB729CE0F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CBC76-A082-4C5A-9477-72BD70E2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708BE-652B-4DB6-B3C7-2329EF4F1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5D49-D53C-49C4-8ACD-8078BFED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2E019-1B04-4F56-AA6A-22AEC9300E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227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B6CFE-0265-429B-810C-33F555F1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4F14A-BA39-4BF4-9BC3-DEC9DB20E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56C4-4381-4E11-A0EC-34B82B43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4D97A-A9A6-4498-9409-06B283DE72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930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2385F-82DC-4D5C-A1D7-505E8C6F1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1A43-E618-407D-98C9-6B82473D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27B-23CC-4FC5-95E5-A99A1EEF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6DCC9-BD54-4C12-983D-A3C65FC6A0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183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7411A-7615-4944-B139-3C1CB8B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58616-52A0-4383-812D-5B2CA84D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1EA28-3C32-436A-83B7-846723DD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079F-B89D-4F94-BD2B-442EF80772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505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7F3E8-4F94-4821-A2E1-249CC99DC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03DA3-D59C-487B-B0E8-475EB2665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C389C-24C3-4F25-AFEF-13B3E8DF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809C0-F269-44A9-A872-F45D11A7E9B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542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DD0753-1B21-45B8-83F1-90D5817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ABAB36-7B0F-4F58-8A6C-D8598D67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5F6D8-DF25-4ADA-9CB2-52CF333E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04A08-C02A-4FAF-A865-9EE8E5B2CE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067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48A8A63-7006-4CDB-B5C6-0E6F5B6D1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478BEA-9A3F-46DA-9E60-677CA4CE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B690FC-B733-4D00-AD43-B8DD69F0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2F400-1DB2-41CC-96F4-ABFC9FC48D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733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117132-F81A-4B7F-B9D9-4F89CDA12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A9D3F0-110F-4A87-A173-83F823541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869443-0764-4DDA-9EDE-84E47436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AD4FF-4C16-48A4-9ED8-10F1F02611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143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6A4848-7AB1-4C2B-9481-D6E13B07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87C73F-2479-42C1-AF1E-3703322A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C07B40-712D-464B-BCA7-351104D9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7B088-442C-4F34-8BF3-6F144EE343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191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7A8850-CF1C-4998-8E64-54D817253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0C9781-2B84-45FA-853D-C29525C5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742A04-961C-485D-B707-94F55421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8DCE7-6623-46C4-B3A5-A948027F37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183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A6F005-3C84-4445-8FD2-DCABB463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8B852A-1414-448F-9E8B-AA94AE61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13E7FF-8D78-44D3-AC9B-CD9718BB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F7EA7-E83A-4EEC-ACC4-98580429C7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897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102FE4B-0DB7-4C69-A437-0D6DD5D81FF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6B1D070-44EB-4DF6-8C10-6C410EE23F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5924D-AA17-4179-BAB1-E277DE335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F1E5B-E9FF-4351-AB81-D8CAE14C2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1D5DB-4134-434D-BEBC-480A05980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AEC2C38-7E8F-47AA-B4A8-E785979F49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lipart">
            <a:extLst>
              <a:ext uri="{FF2B5EF4-FFF2-40B4-BE49-F238E27FC236}">
                <a16:creationId xmlns:a16="http://schemas.microsoft.com/office/drawing/2014/main" id="{4680191F-4682-6870-75D7-D2C5A3807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49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8435047-47ED-4AB4-8CC0-78E1FD07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Skupinové role</a:t>
            </a:r>
            <a:endParaRPr lang="en-US" altLang="cs-CZ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94949EF-AC53-46EF-8464-5F0C4DC27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82" y="1726051"/>
            <a:ext cx="7920037" cy="468062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sz="2000" dirty="0"/>
              <a:t>Polský psycholog Z. </a:t>
            </a:r>
            <a:r>
              <a:rPr lang="cs-CZ" sz="2000" dirty="0" err="1"/>
              <a:t>Zaborowski</a:t>
            </a:r>
            <a:r>
              <a:rPr lang="cs-CZ" sz="2000" dirty="0"/>
              <a:t> (1965) vymezil podle analýzy interakce a komunikace v tréninkové skupině </a:t>
            </a:r>
            <a:r>
              <a:rPr lang="cs-CZ" sz="2000" b="1" dirty="0">
                <a:solidFill>
                  <a:srgbClr val="993366"/>
                </a:solidFill>
              </a:rPr>
              <a:t>interakční vzorce chování</a:t>
            </a:r>
            <a:r>
              <a:rPr lang="cs-CZ" sz="2000" dirty="0"/>
              <a:t>: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/>
              <a:t>iniciátor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 err="1"/>
              <a:t>kontinuátor</a:t>
            </a:r>
            <a:r>
              <a:rPr lang="cs-CZ" sz="2000" dirty="0"/>
              <a:t> 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/>
              <a:t>poskytující informace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/>
              <a:t>požadující informace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/>
              <a:t>navigátor 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/>
              <a:t>motivující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/>
              <a:t>harmonizátor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/>
              <a:t>blokující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/>
              <a:t>vyžadující ocenění </a:t>
            </a:r>
          </a:p>
          <a:p>
            <a:pPr lvl="1" eaLnBrk="1" hangingPunct="1">
              <a:lnSpc>
                <a:spcPct val="100000"/>
              </a:lnSpc>
            </a:pPr>
            <a:r>
              <a:rPr lang="cs-CZ" sz="2000" dirty="0"/>
              <a:t>unikající</a:t>
            </a:r>
            <a:endParaRPr lang="en-US" altLang="cs-CZ" sz="2000" u="sng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872857-2CC3-4637-BF02-EEA6441F1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62990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76"/>
    </mc:Choice>
    <mc:Fallback xmlns="">
      <p:transition spd="slow" advTm="19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2F56B7FB-7E3F-4A91-AC94-023E6D5C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975798" cy="2199779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Vlastnosti sociálních skupin</a:t>
            </a:r>
            <a:br>
              <a:rPr lang="cs-CZ" altLang="cs-CZ" sz="3200" b="1" dirty="0">
                <a:solidFill>
                  <a:srgbClr val="993366"/>
                </a:solidFill>
              </a:rPr>
            </a:br>
            <a:br>
              <a:rPr lang="cs-CZ" altLang="cs-CZ" sz="3200" b="1" dirty="0">
                <a:solidFill>
                  <a:srgbClr val="993366"/>
                </a:solidFill>
              </a:rPr>
            </a:br>
            <a:r>
              <a:rPr lang="cs-CZ" altLang="cs-CZ" sz="2000" dirty="0">
                <a:latin typeface="+mn-lt"/>
              </a:rPr>
              <a:t>Malou sociální skupinu lze charakterizovat jejími vlastnostmi (Řezáč, 1998):</a:t>
            </a:r>
            <a:endParaRPr lang="cs-CZ" altLang="cs-CZ" sz="2000" b="1" dirty="0">
              <a:solidFill>
                <a:srgbClr val="993366"/>
              </a:solidFill>
              <a:latin typeface="+mn-lt"/>
            </a:endParaRP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1D4E18DF-6666-4B1C-92CC-FE578CEBF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9592" y="2564904"/>
            <a:ext cx="3456384" cy="3692525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stabilita</a:t>
            </a:r>
          </a:p>
          <a:p>
            <a:pPr eaLnBrk="1" hangingPunct="1"/>
            <a:r>
              <a:rPr lang="cs-CZ" altLang="cs-CZ" sz="2000" dirty="0"/>
              <a:t>integrace</a:t>
            </a:r>
          </a:p>
          <a:p>
            <a:pPr eaLnBrk="1" hangingPunct="1"/>
            <a:r>
              <a:rPr lang="cs-CZ" altLang="cs-CZ" sz="2000" dirty="0"/>
              <a:t>koheze (soudržnost)</a:t>
            </a:r>
          </a:p>
          <a:p>
            <a:pPr eaLnBrk="1" hangingPunct="1"/>
            <a:r>
              <a:rPr lang="cs-CZ" altLang="cs-CZ" sz="2000" dirty="0"/>
              <a:t>atraktivnost</a:t>
            </a:r>
          </a:p>
          <a:p>
            <a:pPr eaLnBrk="1" hangingPunct="1"/>
            <a:r>
              <a:rPr lang="cs-CZ" altLang="cs-CZ" sz="2000" dirty="0"/>
              <a:t>stálost</a:t>
            </a:r>
          </a:p>
          <a:p>
            <a:pPr eaLnBrk="1" hangingPunct="1"/>
            <a:r>
              <a:rPr lang="cs-CZ" altLang="cs-CZ" sz="2000" dirty="0"/>
              <a:t>autonomie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18436" name="Zástupný symbol pro obsah 1">
            <a:extLst>
              <a:ext uri="{FF2B5EF4-FFF2-40B4-BE49-F238E27FC236}">
                <a16:creationId xmlns:a16="http://schemas.microsoft.com/office/drawing/2014/main" id="{30925ECA-F238-4EA8-9006-49E07DC34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564904"/>
            <a:ext cx="3886200" cy="3716338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propustnost</a:t>
            </a:r>
          </a:p>
          <a:p>
            <a:pPr eaLnBrk="1" hangingPunct="1"/>
            <a:r>
              <a:rPr lang="cs-CZ" altLang="cs-CZ" sz="2000" dirty="0"/>
              <a:t>homogenita - heterogenita</a:t>
            </a:r>
          </a:p>
          <a:p>
            <a:pPr eaLnBrk="1" hangingPunct="1"/>
            <a:r>
              <a:rPr lang="cs-CZ" altLang="cs-CZ" sz="2000" dirty="0"/>
              <a:t>zaměřenost</a:t>
            </a:r>
          </a:p>
          <a:p>
            <a:pPr eaLnBrk="1" hangingPunct="1"/>
            <a:r>
              <a:rPr lang="cs-CZ" altLang="cs-CZ" sz="2000" dirty="0"/>
              <a:t>hodnotová orientace</a:t>
            </a:r>
          </a:p>
          <a:p>
            <a:r>
              <a:rPr lang="cs-CZ" altLang="cs-CZ" sz="2000" dirty="0"/>
              <a:t>míra kontroly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5BE63CC-B0CE-4039-9883-3E11A3871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828"/>
    </mc:Choice>
    <mc:Fallback xmlns="">
      <p:transition spd="slow" advTm="358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A064D118-B3DD-48D1-ABCE-02807411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Řízení a vedení skupiny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1879171A-1D7A-45A8-8727-845803B1E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084388"/>
            <a:ext cx="7416874" cy="4557712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000" u="sng" dirty="0"/>
              <a:t>Jedinec, který je úspěšný v roli vůdce, dokáže:</a:t>
            </a:r>
          </a:p>
          <a:p>
            <a:r>
              <a:rPr lang="cs-CZ" altLang="cs-CZ" sz="2000" dirty="0"/>
              <a:t>harmonizovat mezilidské vztahy,</a:t>
            </a:r>
          </a:p>
          <a:p>
            <a:r>
              <a:rPr lang="cs-CZ" altLang="cs-CZ" sz="2000" dirty="0"/>
              <a:t>vytvářet příznivé klima ve skupině,</a:t>
            </a:r>
          </a:p>
          <a:p>
            <a:r>
              <a:rPr lang="cs-CZ" altLang="cs-CZ" sz="2000" dirty="0"/>
              <a:t>koordinovat činnosti a aktivity.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dirty="0"/>
              <a:t>Styl řízení skupiny závisí na </a:t>
            </a:r>
            <a:r>
              <a:rPr lang="cs-CZ" altLang="cs-CZ" sz="2000" b="1" dirty="0">
                <a:solidFill>
                  <a:srgbClr val="993366"/>
                </a:solidFill>
              </a:rPr>
              <a:t>motivaci</a:t>
            </a:r>
            <a:r>
              <a:rPr lang="cs-CZ" altLang="cs-CZ" sz="2000" dirty="0"/>
              <a:t> jedince k získání vůdcovské role.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dirty="0"/>
              <a:t>Odlišnosti existují mezi rolí </a:t>
            </a:r>
            <a:r>
              <a:rPr lang="cs-CZ" altLang="cs-CZ" sz="2000" b="1" dirty="0">
                <a:solidFill>
                  <a:srgbClr val="993366"/>
                </a:solidFill>
              </a:rPr>
              <a:t>neformálního</a:t>
            </a:r>
            <a:r>
              <a:rPr lang="cs-CZ" altLang="cs-CZ" sz="2000" dirty="0"/>
              <a:t> a </a:t>
            </a:r>
            <a:r>
              <a:rPr lang="cs-CZ" altLang="cs-CZ" sz="2000" b="1" dirty="0">
                <a:solidFill>
                  <a:srgbClr val="993366"/>
                </a:solidFill>
              </a:rPr>
              <a:t>formálního</a:t>
            </a:r>
            <a:r>
              <a:rPr lang="cs-CZ" altLang="cs-CZ" sz="2000" dirty="0"/>
              <a:t> vůdce.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54B430-21EE-45FF-A358-6D94ED67B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34"/>
    </mc:Choice>
    <mc:Fallback xmlns="">
      <p:transition spd="slow" advTm="341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E5C71B4B-551E-41C7-8E3E-9B7A07058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54" y="260648"/>
            <a:ext cx="8058150" cy="1143000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Vliv sociální skupiny na jednotlivce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EC269EE8-4B6F-47CE-984D-510F100F8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614810"/>
            <a:ext cx="7489899" cy="476651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000" dirty="0"/>
              <a:t>Experimenty sociální psychologie prokazují, že lidé jsou mnohem více ovlivnitelní skupinovými a situačními vlivy, než předpokládají. </a:t>
            </a:r>
          </a:p>
          <a:p>
            <a:pPr marL="0" indent="0">
              <a:buNone/>
              <a:defRPr/>
            </a:pPr>
            <a:endParaRPr lang="cs-CZ" sz="2000" b="1" u="sng" dirty="0">
              <a:solidFill>
                <a:srgbClr val="993366"/>
              </a:solidFill>
            </a:endParaRPr>
          </a:p>
          <a:p>
            <a:pPr marL="0" indent="0">
              <a:buNone/>
              <a:defRPr/>
            </a:pPr>
            <a:r>
              <a:rPr lang="cs-CZ" sz="2000" b="1" u="sng" dirty="0">
                <a:solidFill>
                  <a:srgbClr val="993366"/>
                </a:solidFill>
              </a:rPr>
              <a:t>Základní </a:t>
            </a:r>
            <a:r>
              <a:rPr lang="cs-CZ" sz="2000" b="1" u="sng" dirty="0" err="1">
                <a:solidFill>
                  <a:srgbClr val="993366"/>
                </a:solidFill>
              </a:rPr>
              <a:t>atribuční</a:t>
            </a:r>
            <a:r>
              <a:rPr lang="cs-CZ" sz="2000" b="1" u="sng" dirty="0">
                <a:solidFill>
                  <a:srgbClr val="993366"/>
                </a:solidFill>
              </a:rPr>
              <a:t> chyba</a:t>
            </a:r>
            <a:endParaRPr lang="cs-CZ" sz="2000" u="sng" dirty="0"/>
          </a:p>
          <a:p>
            <a:pPr>
              <a:defRPr/>
            </a:pPr>
            <a:r>
              <a:rPr lang="cs-CZ" sz="2000" dirty="0"/>
              <a:t>Lidé se obvykle domnívají, že jsou odolní vůči skupinovým vlivům. </a:t>
            </a:r>
          </a:p>
          <a:p>
            <a:pPr>
              <a:defRPr/>
            </a:pPr>
            <a:r>
              <a:rPr lang="cs-CZ" sz="2000" dirty="0"/>
              <a:t>Přeceňují své schopnosti a podceňují situační vlivy.</a:t>
            </a:r>
          </a:p>
          <a:p>
            <a:pPr marL="0" indent="0">
              <a:buNone/>
              <a:defRPr/>
            </a:pPr>
            <a:endParaRPr lang="cs-CZ" sz="2000" u="sng" dirty="0"/>
          </a:p>
          <a:p>
            <a:pPr marL="0" indent="0">
              <a:buNone/>
              <a:defRPr/>
            </a:pPr>
            <a:r>
              <a:rPr lang="cs-CZ" sz="2000" u="sng" dirty="0"/>
              <a:t>N</a:t>
            </a:r>
            <a:r>
              <a:rPr lang="cs-CZ" altLang="cs-CZ" sz="2000" u="sng" dirty="0"/>
              <a:t>a chování jedince ve skupině např. působí</a:t>
            </a:r>
            <a:r>
              <a:rPr lang="cs-CZ" altLang="cs-CZ" sz="2000" dirty="0"/>
              <a:t>:</a:t>
            </a:r>
          </a:p>
          <a:p>
            <a:pPr lvl="1">
              <a:defRPr/>
            </a:pPr>
            <a:r>
              <a:rPr lang="cs-CZ" altLang="cs-CZ" sz="2000" dirty="0"/>
              <a:t>konformita </a:t>
            </a:r>
          </a:p>
          <a:p>
            <a:pPr lvl="1">
              <a:defRPr/>
            </a:pPr>
            <a:r>
              <a:rPr lang="cs-CZ" altLang="cs-CZ" sz="2000" dirty="0"/>
              <a:t>poslušnost vůči autoritě</a:t>
            </a:r>
          </a:p>
          <a:p>
            <a:pPr lvl="1">
              <a:defRPr/>
            </a:pPr>
            <a:r>
              <a:rPr lang="cs-CZ" altLang="cs-CZ" sz="2000" dirty="0"/>
              <a:t>sociální facilitace</a:t>
            </a:r>
          </a:p>
          <a:p>
            <a:pPr lvl="1">
              <a:defRPr/>
            </a:pPr>
            <a:r>
              <a:rPr lang="cs-CZ" altLang="cs-CZ" sz="2000" dirty="0"/>
              <a:t>sociální inhibice</a:t>
            </a:r>
          </a:p>
          <a:p>
            <a:pPr lvl="1">
              <a:defRPr/>
            </a:pPr>
            <a:r>
              <a:rPr lang="cs-CZ" altLang="cs-CZ" sz="2000" dirty="0"/>
              <a:t>sociální zahálení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lvl="1"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68070C4-A9AB-4863-B69A-0866FF681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08"/>
    </mc:Choice>
    <mc:Fallback xmlns="">
      <p:transition spd="slow" advTm="13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51552F5F-3181-4996-85CD-E37C92ED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Výzkum konformity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B60404A3-79B3-40FE-B878-5A4D538D4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299450" cy="43513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000" dirty="0"/>
              <a:t>M. </a:t>
            </a:r>
            <a:r>
              <a:rPr lang="cs-CZ" altLang="cs-CZ" sz="2000" dirty="0" err="1"/>
              <a:t>Sherif</a:t>
            </a:r>
            <a:r>
              <a:rPr lang="cs-CZ" altLang="cs-CZ" sz="2000" dirty="0"/>
              <a:t>, 1935: Autokinetický efekt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dirty="0"/>
              <a:t>			</a:t>
            </a:r>
          </a:p>
          <a:p>
            <a:pPr marL="0" indent="0">
              <a:buNone/>
            </a:pPr>
            <a:r>
              <a:rPr lang="cs-CZ" altLang="cs-CZ" sz="2000" dirty="0"/>
              <a:t>			S. </a:t>
            </a:r>
            <a:r>
              <a:rPr lang="cs-CZ" altLang="cs-CZ" sz="2000" dirty="0" err="1"/>
              <a:t>Asch</a:t>
            </a:r>
            <a:r>
              <a:rPr lang="cs-CZ" altLang="cs-CZ" sz="2000" dirty="0"/>
              <a:t>, 1951: Která úsečka je stejně dlouhá jako X 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400" dirty="0"/>
              <a:t>                                            </a:t>
            </a:r>
          </a:p>
        </p:txBody>
      </p:sp>
      <p:pic>
        <p:nvPicPr>
          <p:cNvPr id="24580" name="Obrázek 3">
            <a:extLst>
              <a:ext uri="{FF2B5EF4-FFF2-40B4-BE49-F238E27FC236}">
                <a16:creationId xmlns:a16="http://schemas.microsoft.com/office/drawing/2014/main" id="{069EC763-AEAC-4095-81E5-8104AF497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45" y="4246268"/>
            <a:ext cx="2311031" cy="170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37E26F-F0B2-4D92-B414-32816F942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C176190-AA4A-4C06-8950-AD560BF0F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2027144"/>
            <a:ext cx="1800200" cy="1512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94"/>
    </mc:Choice>
    <mc:Fallback xmlns="">
      <p:transition spd="slow" advTm="17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3ECEDF0D-92D8-424E-882F-550308D2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88" y="365125"/>
            <a:ext cx="7921962" cy="1325563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Co vede ke konformitě?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948A693A-2920-4396-9554-70A4AA11B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423" y="1630397"/>
            <a:ext cx="7613154" cy="4824958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 b="1" dirty="0">
                <a:solidFill>
                  <a:srgbClr val="993366"/>
                </a:solidFill>
              </a:rPr>
              <a:t>KONFORMITA</a:t>
            </a:r>
            <a:r>
              <a:rPr lang="cs-CZ" altLang="cs-CZ" sz="1800" dirty="0"/>
              <a:t> = jedinec má odlišný názor než skupina, ale přizpůsobí se. </a:t>
            </a:r>
          </a:p>
          <a:p>
            <a:pPr marL="0" indent="0">
              <a:buNone/>
            </a:pPr>
            <a:endParaRPr lang="cs-CZ" altLang="cs-CZ" sz="1800" u="sng" dirty="0"/>
          </a:p>
          <a:p>
            <a:pPr marL="0" indent="0">
              <a:buNone/>
            </a:pPr>
            <a:r>
              <a:rPr lang="cs-CZ" altLang="cs-CZ" sz="1800" u="sng" dirty="0"/>
              <a:t>Nejčastější důvody, proč jedinec projevuje konformitu:</a:t>
            </a:r>
          </a:p>
          <a:p>
            <a:pPr lvl="1"/>
            <a:r>
              <a:rPr lang="cs-CZ" altLang="cs-CZ" sz="1800" dirty="0"/>
              <a:t>jedinec má snahu předejít konfliktu,</a:t>
            </a:r>
          </a:p>
          <a:p>
            <a:pPr lvl="1"/>
            <a:r>
              <a:rPr lang="cs-CZ" altLang="cs-CZ" sz="1800" dirty="0"/>
              <a:t>skupina je vnímána jako zdroj zpětné vazby,</a:t>
            </a:r>
          </a:p>
          <a:p>
            <a:pPr lvl="1"/>
            <a:r>
              <a:rPr lang="cs-CZ" altLang="cs-CZ" sz="1800" dirty="0"/>
              <a:t>neshoda s názorem celé skupiny vede u většiny osob k hledání chyby ve vlastním úsudku,</a:t>
            </a:r>
          </a:p>
          <a:p>
            <a:pPr lvl="1"/>
            <a:r>
              <a:rPr lang="cs-CZ" altLang="cs-CZ" sz="1800" dirty="0"/>
              <a:t>lidé prožívají pocity úzkosti z odlišnosti,</a:t>
            </a:r>
          </a:p>
          <a:p>
            <a:pPr lvl="1"/>
            <a:r>
              <a:rPr lang="cs-CZ" altLang="cs-CZ" sz="1800" dirty="0"/>
              <a:t>potřeba být skupinou přijat, být rovnocenným členem.</a:t>
            </a:r>
          </a:p>
          <a:p>
            <a:pPr marL="0" indent="0">
              <a:buNone/>
            </a:pPr>
            <a:endParaRPr lang="cs-CZ" altLang="cs-CZ" sz="1800" u="sng" dirty="0"/>
          </a:p>
          <a:p>
            <a:pPr marL="0" indent="0">
              <a:buNone/>
            </a:pPr>
            <a:r>
              <a:rPr lang="cs-CZ" altLang="cs-CZ" sz="1800" u="sng" dirty="0"/>
              <a:t>Varianty konformity:</a:t>
            </a:r>
          </a:p>
          <a:p>
            <a:pPr lvl="1"/>
            <a:r>
              <a:rPr lang="cs-CZ" altLang="cs-CZ" sz="1800" b="1" dirty="0">
                <a:solidFill>
                  <a:srgbClr val="993366"/>
                </a:solidFill>
              </a:rPr>
              <a:t>vyhovění</a:t>
            </a:r>
          </a:p>
          <a:p>
            <a:pPr lvl="1"/>
            <a:r>
              <a:rPr lang="cs-CZ" altLang="cs-CZ" sz="1800" b="1" dirty="0">
                <a:solidFill>
                  <a:srgbClr val="993366"/>
                </a:solidFill>
              </a:rPr>
              <a:t>internalizace</a:t>
            </a:r>
          </a:p>
          <a:p>
            <a:pPr lvl="1"/>
            <a:r>
              <a:rPr lang="cs-CZ" altLang="cs-CZ" sz="1800" b="1" dirty="0">
                <a:solidFill>
                  <a:srgbClr val="993366"/>
                </a:solidFill>
              </a:rPr>
              <a:t>identifikace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0372440-032C-434A-AB4A-94DCAD01A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81"/>
    </mc:Choice>
    <mc:Fallback xmlns="">
      <p:transition spd="slow" advTm="28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DADC8E71-A6E7-4432-AA29-922A6B06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7859712" cy="1143000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Poslušnost vůči autoritě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AE59F0-7B70-406A-BEEA-0BC685BFC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1556792"/>
            <a:ext cx="8137400" cy="411390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cs-CZ" sz="1800" dirty="0"/>
              <a:t>Pod tlakem autority dělají lidé věci, kterých by se sami ze své vůle nedopustili.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cs-CZ" sz="1800" u="sng" dirty="0"/>
              <a:t>S. </a:t>
            </a:r>
            <a:r>
              <a:rPr lang="cs-CZ" sz="1800" u="sng" dirty="0" err="1"/>
              <a:t>Milgram</a:t>
            </a:r>
            <a:r>
              <a:rPr lang="cs-CZ" sz="1800" u="sng" dirty="0"/>
              <a:t>, 1963</a:t>
            </a:r>
            <a:r>
              <a:rPr lang="cs-CZ" sz="1800" dirty="0"/>
              <a:t>: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cs-CZ" sz="1800" dirty="0"/>
              <a:t>Pokusné osoby udělují pod tlakem autority druhému člověku elektrošoky.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endParaRPr lang="cs-CZ" sz="1800" dirty="0"/>
          </a:p>
          <a:p>
            <a:pPr marL="0" indent="0">
              <a:spcBef>
                <a:spcPts val="2400"/>
              </a:spcBef>
              <a:buNone/>
              <a:defRPr/>
            </a:pPr>
            <a:endParaRPr lang="cs-CZ" sz="2000" dirty="0"/>
          </a:p>
          <a:p>
            <a:pPr>
              <a:spcBef>
                <a:spcPts val="2400"/>
              </a:spcBef>
              <a:defRPr/>
            </a:pPr>
            <a:endParaRPr lang="cs-CZ" sz="2400" dirty="0"/>
          </a:p>
          <a:p>
            <a:pPr>
              <a:spcBef>
                <a:spcPts val="2400"/>
              </a:spcBef>
              <a:defRPr/>
            </a:pPr>
            <a:endParaRPr lang="cs-CZ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0BC9670-955B-4FCC-842F-162E2FD18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150" y="3212976"/>
            <a:ext cx="3909699" cy="3024336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9D706684-B89A-4ACE-BB7F-7753DDC6E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855"/>
    </mc:Choice>
    <mc:Fallback xmlns="">
      <p:transition spd="slow" advTm="63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87E05652-013C-461A-92C0-1E9E1BCA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3823"/>
            <a:ext cx="7886700" cy="1325563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Výkonnost ve skupině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438FAA-F83B-40E8-87C1-25194FBA3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453769"/>
            <a:ext cx="7886700" cy="469160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altLang="cs-CZ" sz="2000" b="1" dirty="0">
                <a:solidFill>
                  <a:srgbClr val="993366"/>
                </a:solidFill>
              </a:rPr>
              <a:t>Sociální facilitace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sz="1800" dirty="0"/>
              <a:t>Lidé obvykle podávají vyšší výkon, pokud činnost provádí současně s dalšími osobami nebo jsou přítomni diváci.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sz="1800" dirty="0"/>
              <a:t>Přítomnost druhých osob zvyšuje výkon při jednoduchých a dobře zvládnutých činnostech.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altLang="cs-CZ" sz="2000" b="1" dirty="0">
                <a:solidFill>
                  <a:srgbClr val="993366"/>
                </a:solidFill>
              </a:rPr>
              <a:t>Sociální inhibice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sz="1800" dirty="0"/>
              <a:t>nepříznivé důsledky přítomnosti druhých osob, 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sz="1800" dirty="0"/>
              <a:t>častější chyby, zhoršení rychlosti a přesnosti výkonu,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cs-CZ" sz="1800" dirty="0"/>
              <a:t>Přítomnost druhých osob zhoršuje výkon při složitých a ne zcela osvojených činnostech.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2000" b="1" dirty="0">
                <a:solidFill>
                  <a:srgbClr val="993366"/>
                </a:solidFill>
              </a:rPr>
              <a:t>Sociální zahálení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dirty="0"/>
              <a:t>Pokud je jedinec začleněn ve skupině, která má společný úkol, může nastat snížení jeho výkonu. Sociální zahálení nastává v podmínkách, kdy není sledován individuální výkon jednotlivých členů skupiny. </a:t>
            </a:r>
          </a:p>
          <a:p>
            <a:pPr>
              <a:defRPr/>
            </a:pPr>
            <a:endParaRPr lang="cs-CZ" sz="2400" dirty="0">
              <a:solidFill>
                <a:srgbClr val="993366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400" dirty="0">
              <a:solidFill>
                <a:srgbClr val="993366"/>
              </a:solidFill>
            </a:endParaRPr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212FE27-7D3B-4C17-8F6D-4887A6CC0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26"/>
    </mc:Choice>
    <mc:Fallback xmlns="">
      <p:transition spd="slow" advTm="313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D666762C-7EE8-408B-9129-91534778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65125"/>
            <a:ext cx="7759774" cy="1325563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Literatura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97E8642A-CD24-4EB9-8D1E-BFE3BEAE8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294" y="1570303"/>
            <a:ext cx="8047806" cy="4667009"/>
          </a:xfrm>
        </p:spPr>
        <p:txBody>
          <a:bodyPr/>
          <a:lstStyle/>
          <a:p>
            <a:r>
              <a:rPr lang="cs-CZ" altLang="cs-CZ" sz="1400" dirty="0"/>
              <a:t>ATKINSONOVÁ, R. L. </a:t>
            </a:r>
            <a:r>
              <a:rPr lang="cs-CZ" altLang="cs-CZ" sz="1400" i="1" dirty="0"/>
              <a:t>Psychologie</a:t>
            </a:r>
            <a:r>
              <a:rPr lang="cs-CZ" altLang="cs-CZ" sz="1400" dirty="0"/>
              <a:t>. Praha: Portál, 2000.</a:t>
            </a:r>
          </a:p>
          <a:p>
            <a:r>
              <a:rPr lang="cs-CZ" altLang="cs-CZ" sz="1400" dirty="0"/>
              <a:t>GEIST, B. </a:t>
            </a:r>
            <a:r>
              <a:rPr lang="cs-CZ" altLang="cs-CZ" sz="1400" i="1" dirty="0"/>
              <a:t>Sociologický slovník</a:t>
            </a:r>
            <a:r>
              <a:rPr lang="cs-CZ" altLang="cs-CZ" sz="1400" dirty="0"/>
              <a:t>. Praha: Victoria </a:t>
            </a:r>
            <a:r>
              <a:rPr lang="cs-CZ" altLang="cs-CZ" sz="1400" dirty="0" err="1"/>
              <a:t>Publishing</a:t>
            </a:r>
            <a:r>
              <a:rPr lang="cs-CZ" altLang="cs-CZ" sz="1400" dirty="0"/>
              <a:t>, 1992.</a:t>
            </a:r>
          </a:p>
          <a:p>
            <a:r>
              <a:rPr lang="cs-CZ" altLang="cs-CZ" sz="1400" dirty="0"/>
              <a:t>GILLERNOVÁ, I., KREJČOVÁ, L.  a kol. </a:t>
            </a:r>
            <a:r>
              <a:rPr lang="cs-CZ" altLang="cs-CZ" sz="1400" i="1" dirty="0"/>
              <a:t>Sociální dovednosti ve škole</a:t>
            </a:r>
            <a:r>
              <a:rPr lang="cs-CZ" altLang="cs-CZ" sz="1400" dirty="0"/>
              <a:t>. Praha: </a:t>
            </a:r>
            <a:r>
              <a:rPr lang="cs-CZ" altLang="cs-CZ" sz="1400" dirty="0" err="1"/>
              <a:t>Grada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Publishing</a:t>
            </a:r>
            <a:r>
              <a:rPr lang="cs-CZ" altLang="cs-CZ" sz="1400" dirty="0"/>
              <a:t>, 2012.</a:t>
            </a:r>
          </a:p>
          <a:p>
            <a:r>
              <a:rPr lang="cs-CZ" altLang="cs-CZ" sz="1400" dirty="0"/>
              <a:t>FREUD, S. </a:t>
            </a:r>
            <a:r>
              <a:rPr lang="cs-CZ" altLang="cs-CZ" sz="1400" i="1" dirty="0"/>
              <a:t>O člověku a kultuře</a:t>
            </a:r>
            <a:r>
              <a:rPr lang="cs-CZ" altLang="cs-CZ" sz="1400" dirty="0"/>
              <a:t>. Praha: Odeon, 1990.</a:t>
            </a:r>
          </a:p>
          <a:p>
            <a:r>
              <a:rPr lang="cs-CZ" altLang="cs-CZ" sz="1400" dirty="0"/>
              <a:t>HAYESOVÁ, N. </a:t>
            </a:r>
            <a:r>
              <a:rPr lang="cs-CZ" altLang="cs-CZ" sz="1400" i="1" dirty="0"/>
              <a:t>Základy sociální</a:t>
            </a:r>
            <a:r>
              <a:rPr lang="cs-CZ" altLang="cs-CZ" sz="1400" dirty="0"/>
              <a:t> </a:t>
            </a:r>
            <a:r>
              <a:rPr lang="cs-CZ" altLang="cs-CZ" sz="1400" i="1" dirty="0"/>
              <a:t>psychologie.</a:t>
            </a:r>
            <a:r>
              <a:rPr lang="cs-CZ" altLang="cs-CZ" sz="1400" dirty="0"/>
              <a:t> Praha: Portál, 1998.</a:t>
            </a:r>
          </a:p>
          <a:p>
            <a:r>
              <a:rPr lang="cs-CZ" altLang="cs-CZ" sz="1400" dirty="0"/>
              <a:t>HELUS, Z. </a:t>
            </a:r>
            <a:r>
              <a:rPr lang="cs-CZ" altLang="cs-CZ" sz="1400" i="1" dirty="0"/>
              <a:t>Úvod do psychologie. Učebnice pro střední školy a bakalářská studia na VŠ. </a:t>
            </a:r>
            <a:r>
              <a:rPr lang="cs-CZ" altLang="cs-CZ" sz="1400" dirty="0"/>
              <a:t>Praha: </a:t>
            </a:r>
            <a:r>
              <a:rPr lang="cs-CZ" altLang="cs-CZ" sz="1400" dirty="0" err="1"/>
              <a:t>Grada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Publishing</a:t>
            </a:r>
            <a:r>
              <a:rPr lang="cs-CZ" altLang="cs-CZ" sz="1400" dirty="0"/>
              <a:t>, 2014.</a:t>
            </a:r>
          </a:p>
          <a:p>
            <a:r>
              <a:rPr lang="cs-CZ" altLang="cs-CZ" sz="1400" dirty="0"/>
              <a:t>HEWSTONE, M., STROEBE, W. </a:t>
            </a:r>
            <a:r>
              <a:rPr lang="cs-CZ" altLang="cs-CZ" sz="1400" i="1" dirty="0"/>
              <a:t>Sociální psychologie.</a:t>
            </a:r>
            <a:r>
              <a:rPr lang="cs-CZ" altLang="cs-CZ" sz="1400" dirty="0"/>
              <a:t> Praha: Portál, 2006.</a:t>
            </a:r>
          </a:p>
          <a:p>
            <a:r>
              <a:rPr lang="cs-CZ" altLang="cs-CZ" sz="1400" dirty="0"/>
              <a:t>JANOUŠEK, J. </a:t>
            </a:r>
            <a:r>
              <a:rPr lang="cs-CZ" altLang="cs-CZ" sz="1400" i="1" dirty="0"/>
              <a:t>Sociální psychologie</a:t>
            </a:r>
            <a:r>
              <a:rPr lang="cs-CZ" altLang="cs-CZ" sz="1400" dirty="0"/>
              <a:t>. Praha: SPN, 1988. </a:t>
            </a:r>
          </a:p>
          <a:p>
            <a:r>
              <a:rPr lang="cs-CZ" altLang="cs-CZ" sz="1400" dirty="0"/>
              <a:t>MYERS, D. G. </a:t>
            </a:r>
            <a:r>
              <a:rPr lang="cs-CZ" altLang="cs-CZ" sz="1400" i="1" dirty="0"/>
              <a:t>Sociální psychologie</a:t>
            </a:r>
            <a:r>
              <a:rPr lang="cs-CZ" altLang="cs-CZ" sz="1400" dirty="0"/>
              <a:t>. Brno, </a:t>
            </a:r>
            <a:r>
              <a:rPr lang="cs-CZ" altLang="cs-CZ" sz="1400" dirty="0" err="1"/>
              <a:t>Edika</a:t>
            </a:r>
            <a:r>
              <a:rPr lang="cs-CZ" altLang="cs-CZ" sz="1400" dirty="0"/>
              <a:t>, 2016.</a:t>
            </a:r>
          </a:p>
          <a:p>
            <a:r>
              <a:rPr lang="cs-CZ" altLang="cs-CZ" sz="1400" dirty="0"/>
              <a:t>NAKONEČNÝ, M. </a:t>
            </a:r>
            <a:r>
              <a:rPr lang="cs-CZ" altLang="cs-CZ" sz="1400" i="1" dirty="0"/>
              <a:t>Sociální psychologie</a:t>
            </a:r>
            <a:r>
              <a:rPr lang="cs-CZ" altLang="cs-CZ" sz="1400" dirty="0"/>
              <a:t>. Praha: Academia, 2009. </a:t>
            </a:r>
          </a:p>
          <a:p>
            <a:r>
              <a:rPr lang="cs-CZ" altLang="cs-CZ" sz="1400" dirty="0"/>
              <a:t>ŘEZÁČ, J. </a:t>
            </a:r>
            <a:r>
              <a:rPr lang="cs-CZ" altLang="cs-CZ" sz="1400" i="1" dirty="0"/>
              <a:t>Sociální psychologie</a:t>
            </a:r>
            <a:r>
              <a:rPr lang="cs-CZ" altLang="cs-CZ" sz="1400" dirty="0"/>
              <a:t>. Brno: </a:t>
            </a:r>
            <a:r>
              <a:rPr lang="cs-CZ" altLang="cs-CZ" sz="1400" dirty="0" err="1"/>
              <a:t>Paido</a:t>
            </a:r>
            <a:r>
              <a:rPr lang="cs-CZ" altLang="cs-CZ" sz="1400" dirty="0"/>
              <a:t>, 1998.</a:t>
            </a:r>
          </a:p>
          <a:p>
            <a:r>
              <a:rPr lang="cs-CZ" altLang="cs-CZ" sz="1400" dirty="0"/>
              <a:t>SCHINDLER, R. </a:t>
            </a:r>
            <a:r>
              <a:rPr lang="cs-CZ" altLang="cs-CZ" sz="1400" i="1" dirty="0" err="1"/>
              <a:t>Grundprincipen</a:t>
            </a:r>
            <a:r>
              <a:rPr lang="cs-CZ" altLang="cs-CZ" sz="1400" i="1" dirty="0"/>
              <a:t> der </a:t>
            </a:r>
            <a:r>
              <a:rPr lang="cs-CZ" altLang="cs-CZ" sz="1400" i="1" dirty="0" err="1"/>
              <a:t>Psychodynaik</a:t>
            </a:r>
            <a:r>
              <a:rPr lang="cs-CZ" altLang="cs-CZ" sz="1400" i="1" dirty="0"/>
              <a:t> in der </a:t>
            </a:r>
            <a:r>
              <a:rPr lang="cs-CZ" altLang="cs-CZ" sz="1400" i="1" dirty="0" err="1"/>
              <a:t>Gruppe</a:t>
            </a:r>
            <a:r>
              <a:rPr lang="cs-CZ" altLang="cs-CZ" sz="1400" dirty="0"/>
              <a:t>. </a:t>
            </a:r>
            <a:r>
              <a:rPr lang="cs-CZ" altLang="cs-CZ" sz="1400" dirty="0" err="1"/>
              <a:t>Psyche</a:t>
            </a:r>
            <a:r>
              <a:rPr lang="cs-CZ" altLang="cs-CZ" sz="1400" dirty="0"/>
              <a:t> 5/1957.</a:t>
            </a:r>
          </a:p>
          <a:p>
            <a:r>
              <a:rPr lang="cs-CZ" altLang="cs-CZ" sz="1400" dirty="0"/>
              <a:t>ZABOROWSKI, Z. </a:t>
            </a:r>
            <a:r>
              <a:rPr lang="cs-CZ" altLang="cs-CZ" sz="1400" i="1" dirty="0"/>
              <a:t>Sociální psychologie a výchova</a:t>
            </a:r>
            <a:r>
              <a:rPr lang="cs-CZ" altLang="cs-CZ" sz="1400" dirty="0"/>
              <a:t>. Praha, SPN, 1965.</a:t>
            </a:r>
            <a:endParaRPr lang="cs-CZ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FA7FF4-54CA-4DF3-BB78-2A4FEB1F9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2"/>
    </mc:Choice>
    <mc:Fallback xmlns="">
      <p:transition spd="slow" advTm="2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92" y="1779899"/>
            <a:ext cx="712021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Pro zobrazení licenčních podmínek navštivte 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https://creativecommons.org/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licenses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/by-</a:t>
            </a:r>
            <a:r>
              <a:rPr lang="cs-CZ" altLang="cs-CZ" sz="1800" dirty="0" err="1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sa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/4.0/</a:t>
            </a:r>
            <a:r>
              <a:rPr lang="cs-CZ" alt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cs-CZ" altLang="cs-CZ" sz="1800" dirty="0"/>
          </a:p>
          <a:p>
            <a:pPr defTabSz="685800"/>
            <a:endParaRPr lang="cs-CZ" altLang="cs-CZ" sz="1350" dirty="0">
              <a:latin typeface="Arial" panose="020B0604020202020204" pitchFamily="34" charset="0"/>
            </a:endParaRPr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3" y="2705903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1" y="501800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8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035424" y="1182126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b="1" dirty="0">
                <a:latin typeface="Calibri" panose="020F0502020204030204" pitchFamily="34" charset="0"/>
                <a:ea typeface="Calibri" panose="020F0502020204030204" pitchFamily="34" charset="0"/>
              </a:rPr>
              <a:t>DANTE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</a:rPr>
              <a:t>NPO_UPCE_MSMT-16591/2022</a:t>
            </a:r>
            <a:endParaRPr lang="cs-CZ" sz="18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0" y="3871129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05C78-263D-4585-9216-71DE423A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chemeClr val="accent4">
                    <a:lumMod val="75000"/>
                  </a:schemeClr>
                </a:solidFill>
              </a:rPr>
              <a:t>Předmět sociální psychologie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1A182F-DDC2-4FD7-94A9-391A6D9BD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831167"/>
            <a:ext cx="7416824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J. Řezáč (1998) rozlišuje tři dimenze objektu zkoumání sociální psychologie: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intrapersonální,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interpersonální,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společenskou.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Sociální psychologie se zabývá tím, jak lidé vnímají, cítí a přemýšlejí o svém sociálním světě a jak na sebe vzájemně působí a ovlivňují jeden druhého (Atkinson, 2000).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D29B3E6-868C-4D75-B4FD-78F8D0218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7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11"/>
    </mc:Choice>
    <mc:Fallback xmlns="">
      <p:transition spd="slow" advTm="18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">
            <a:extLst>
              <a:ext uri="{FF2B5EF4-FFF2-40B4-BE49-F238E27FC236}">
                <a16:creationId xmlns:a16="http://schemas.microsoft.com/office/drawing/2014/main" id="{A67D1174-CE63-82C4-EAC2-857BFA7BB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05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EFEC3C-F00A-4E6E-8F70-C7C00607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34" y="404664"/>
            <a:ext cx="7886700" cy="1325563"/>
          </a:xfrm>
        </p:spPr>
        <p:txBody>
          <a:bodyPr/>
          <a:lstStyle/>
          <a:p>
            <a:r>
              <a:rPr lang="cs-CZ" sz="3600" b="1" dirty="0">
                <a:solidFill>
                  <a:schemeClr val="accent4">
                    <a:lumMod val="75000"/>
                  </a:schemeClr>
                </a:solidFill>
              </a:rPr>
              <a:t>Socializace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25C58A-D9DB-4060-85FB-E53537E8F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803400"/>
            <a:ext cx="7327726" cy="43513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cs-CZ" altLang="cs-CZ" sz="2000" dirty="0"/>
              <a:t>Proces začleňování jedince do společnosti.</a:t>
            </a:r>
          </a:p>
          <a:p>
            <a:pPr>
              <a:spcBef>
                <a:spcPts val="1800"/>
              </a:spcBef>
            </a:pPr>
            <a:r>
              <a:rPr lang="cs-CZ" altLang="cs-CZ" sz="2000" dirty="0"/>
              <a:t>Vliv sociálního prostředí na vývoj osobnosti jedince.</a:t>
            </a:r>
          </a:p>
          <a:p>
            <a:pPr>
              <a:spcBef>
                <a:spcPts val="1800"/>
              </a:spcBef>
            </a:pPr>
            <a:r>
              <a:rPr lang="cs-CZ" altLang="cs-CZ" sz="2000" dirty="0"/>
              <a:t>Jedinec si po celý život osvojuje hodnoty a sociální normy skupiny, v níž žije a působí.</a:t>
            </a:r>
          </a:p>
          <a:p>
            <a:pPr>
              <a:spcBef>
                <a:spcPts val="1800"/>
              </a:spcBef>
            </a:pPr>
            <a:endParaRPr lang="cs-CZ" altLang="cs-CZ" sz="2000" dirty="0"/>
          </a:p>
          <a:p>
            <a:pPr>
              <a:spcBef>
                <a:spcPts val="1800"/>
              </a:spcBef>
            </a:pPr>
            <a:r>
              <a:rPr lang="cs-CZ" altLang="cs-CZ" sz="2000" b="1" dirty="0">
                <a:solidFill>
                  <a:srgbClr val="993366"/>
                </a:solidFill>
              </a:rPr>
              <a:t>Primární socializace</a:t>
            </a:r>
          </a:p>
          <a:p>
            <a:pPr>
              <a:spcBef>
                <a:spcPts val="1800"/>
              </a:spcBef>
            </a:pPr>
            <a:r>
              <a:rPr lang="cs-CZ" altLang="cs-CZ" sz="2000" b="1" dirty="0">
                <a:solidFill>
                  <a:srgbClr val="993366"/>
                </a:solidFill>
              </a:rPr>
              <a:t>Sekundární socializace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EEB57C5-89AB-4E7C-B971-02BE4A3F8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01"/>
    </mc:Choice>
    <mc:Fallback xmlns="">
      <p:transition spd="slow" advTm="26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3599F0-7F37-4E75-BB39-F8F6AD9F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chemeClr val="accent4">
                    <a:lumMod val="75000"/>
                  </a:schemeClr>
                </a:solidFill>
              </a:rPr>
              <a:t>Sociální učení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76C258-E50D-4599-B751-C602FFC5A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687766" cy="3979639"/>
          </a:xfrm>
        </p:spPr>
        <p:txBody>
          <a:bodyPr/>
          <a:lstStyle/>
          <a:p>
            <a:pPr>
              <a:buNone/>
            </a:pPr>
            <a:r>
              <a:rPr lang="cs-CZ" altLang="cs-CZ" sz="2000" dirty="0"/>
              <a:t>Socializace se uskutečňuje prostřednictvím sociálního učení:</a:t>
            </a:r>
          </a:p>
          <a:p>
            <a:r>
              <a:rPr lang="cs-CZ" altLang="cs-CZ" sz="2000" b="1" dirty="0">
                <a:solidFill>
                  <a:srgbClr val="993366"/>
                </a:solidFill>
              </a:rPr>
              <a:t>Sociální posilování</a:t>
            </a:r>
          </a:p>
          <a:p>
            <a:pPr lvl="1">
              <a:buNone/>
            </a:pPr>
            <a:r>
              <a:rPr lang="cs-CZ" altLang="cs-CZ" sz="2000" dirty="0"/>
              <a:t>	Žádoucí chování je posíleno (odměněno), chování odporující sociálním normám je trestáno.</a:t>
            </a:r>
          </a:p>
          <a:p>
            <a:r>
              <a:rPr lang="cs-CZ" altLang="cs-CZ" sz="2000" b="1" dirty="0">
                <a:solidFill>
                  <a:srgbClr val="993366"/>
                </a:solidFill>
              </a:rPr>
              <a:t>Imitace</a:t>
            </a:r>
          </a:p>
          <a:p>
            <a:pPr lvl="1">
              <a:buNone/>
            </a:pPr>
            <a:r>
              <a:rPr lang="cs-CZ" altLang="cs-CZ" sz="2000" dirty="0"/>
              <a:t>	Napodobování chování pozorovaného modelu,  které se jeví efektivní a účelné.</a:t>
            </a:r>
          </a:p>
          <a:p>
            <a:r>
              <a:rPr lang="cs-CZ" altLang="cs-CZ" sz="2000" b="1" dirty="0">
                <a:solidFill>
                  <a:srgbClr val="993366"/>
                </a:solidFill>
              </a:rPr>
              <a:t>Identifikace</a:t>
            </a:r>
          </a:p>
          <a:p>
            <a:pPr lvl="1">
              <a:buNone/>
            </a:pPr>
            <a:r>
              <a:rPr lang="cs-CZ" altLang="cs-CZ" sz="2000" dirty="0"/>
              <a:t>	Přebírání způsobů chování modelu, k němuž má jedinec silný citový vztah a s nímž se ztotožňuje.</a:t>
            </a:r>
            <a:endParaRPr lang="en-US" altLang="cs-CZ" sz="20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D0C8748-4379-43F2-9BDE-0DAAC29BC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97"/>
    </mc:Choice>
    <mc:Fallback xmlns="">
      <p:transition spd="slow" advTm="346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EE3D2941-3123-4D4A-9F9E-480D2D44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Sociální skupiny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0A5F42DD-B836-4858-A9CD-5EBB3B9B0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628801"/>
            <a:ext cx="7759700" cy="43924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Každý jedinec se v průběhu svého života stává součástí mnoha různých skupin.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Evolucionistické pojetí, které vychází z učení CH. Darwina, vysvětluje sociální chování živočišných druhů jako výsledek jejich evoluce, během které se potvrdilo, že pro přežití celého druhu je výhodné sdružování do skupin.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Život člověka probíhá za běžných podmínek zákonitě také ve skupinách. Tato skutečnost vyžaduje, aby byl člověk schopen se do skupinového života zapojit a aktivně se na něm podílet.</a:t>
            </a:r>
            <a:endParaRPr lang="cs-CZ" altLang="cs-CZ" sz="2000" u="sng" dirty="0"/>
          </a:p>
          <a:p>
            <a:pPr>
              <a:lnSpc>
                <a:spcPct val="100000"/>
              </a:lnSpc>
            </a:pPr>
            <a:r>
              <a:rPr lang="cs-CZ" altLang="cs-CZ" sz="2000" dirty="0"/>
              <a:t>Jako sociální skupinu označujeme určitý počet  lidí, kteří jsou navzájem propojeni jak </a:t>
            </a:r>
            <a:r>
              <a:rPr lang="cs-CZ" altLang="cs-CZ" sz="2000" b="1" dirty="0">
                <a:solidFill>
                  <a:srgbClr val="993366"/>
                </a:solidFill>
              </a:rPr>
              <a:t>prožitkem</a:t>
            </a:r>
            <a:r>
              <a:rPr lang="cs-CZ" altLang="cs-CZ" sz="2000" dirty="0"/>
              <a:t> vzájemnosti, tak i </a:t>
            </a:r>
            <a:r>
              <a:rPr lang="cs-CZ" altLang="cs-CZ" sz="2000" b="1" dirty="0">
                <a:solidFill>
                  <a:srgbClr val="993366"/>
                </a:solidFill>
              </a:rPr>
              <a:t>organizačně</a:t>
            </a:r>
            <a:r>
              <a:rPr lang="cs-CZ" altLang="cs-CZ" sz="2000" dirty="0"/>
              <a:t> - formálním i neformálním uspořádáním svých vztahů (</a:t>
            </a:r>
            <a:r>
              <a:rPr lang="cs-CZ" altLang="cs-CZ" sz="2000" dirty="0" err="1"/>
              <a:t>Helus</a:t>
            </a:r>
            <a:r>
              <a:rPr lang="cs-CZ" altLang="cs-CZ" sz="2000" dirty="0"/>
              <a:t>, 2014). </a:t>
            </a:r>
          </a:p>
          <a:p>
            <a:pPr>
              <a:lnSpc>
                <a:spcPct val="100000"/>
              </a:lnSpc>
            </a:pPr>
            <a:endParaRPr lang="cs-CZ" altLang="cs-CZ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0597D2-4839-48F1-8E49-8AADE52AD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06"/>
    </mc:Choice>
    <mc:Fallback xmlns="">
      <p:transition spd="slow" advTm="11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2CAA268B-3C85-4A73-A7E3-57FF36D8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Dělení sociálních skupin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562EBCF7-0E35-4D3F-808E-0106F889A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17" y="1988840"/>
            <a:ext cx="7687766" cy="3540051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2000" u="sng" dirty="0"/>
              <a:t>J. Řezáč (1998):</a:t>
            </a:r>
          </a:p>
          <a:p>
            <a:r>
              <a:rPr lang="cs-CZ" altLang="cs-CZ" sz="2000" dirty="0"/>
              <a:t>primární a sekundární skupiny</a:t>
            </a:r>
          </a:p>
          <a:p>
            <a:r>
              <a:rPr lang="cs-CZ" altLang="cs-CZ" sz="2000" dirty="0"/>
              <a:t>formální a neformální skupiny</a:t>
            </a:r>
          </a:p>
          <a:p>
            <a:r>
              <a:rPr lang="cs-CZ" altLang="cs-CZ" sz="2000" dirty="0"/>
              <a:t>členské a referenční (vztažné) skupiny</a:t>
            </a:r>
          </a:p>
          <a:p>
            <a:endParaRPr lang="cs-CZ" altLang="cs-CZ" sz="2400" dirty="0"/>
          </a:p>
          <a:p>
            <a:pPr marL="0" indent="0">
              <a:buNone/>
            </a:pP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FAF7ACC-BA2C-40CD-9153-67461E5A7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5" name="Picture 5" descr="Jaké jsou hlavní rysy společenské skupiny a komunity? Hlavní rysy malé  sociální skupiny">
            <a:extLst>
              <a:ext uri="{FF2B5EF4-FFF2-40B4-BE49-F238E27FC236}">
                <a16:creationId xmlns:a16="http://schemas.microsoft.com/office/drawing/2014/main" id="{A906E18A-27BF-4365-A2A1-55D6BF22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2808312" cy="151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83"/>
    </mc:Choice>
    <mc:Fallback xmlns="">
      <p:transition spd="slow" advTm="35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F710BE34-5B63-43A9-BCDD-11C173DF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Malá sociální skupina</a:t>
            </a:r>
            <a:endParaRPr lang="cs-CZ" altLang="cs-CZ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7393287A-8816-43AD-93C9-FD56ECB8C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869" y="1412775"/>
            <a:ext cx="7688262" cy="508009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cs-CZ" altLang="cs-CZ" sz="1800" u="sng" dirty="0"/>
              <a:t>Nejdůležitější znaky malé sociální skupiny (</a:t>
            </a:r>
            <a:r>
              <a:rPr lang="cs-CZ" altLang="cs-CZ" sz="1800" u="sng" dirty="0" err="1"/>
              <a:t>Helus</a:t>
            </a:r>
            <a:r>
              <a:rPr lang="cs-CZ" altLang="cs-CZ" sz="1800" u="sng" dirty="0"/>
              <a:t>, 2014):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dirty="0"/>
              <a:t>uspořádaná sounáležitost členů skupiny,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dirty="0"/>
              <a:t>sdílené hodnoty a cíle,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dirty="0"/>
              <a:t>skupinová identita,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dirty="0"/>
              <a:t>soudržnost (koheze) skupiny.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800" dirty="0"/>
              <a:t>Malé skupiny umožňují jedinci uspokojování jeho sociálních potřeb, poskytují srovnávací rámec pro jeho postoje a jednání, utváří jeho pojetí „sociální reality“ a jeho sociálních rolí. Poskytují „sociální zrcadlo“ pro sebepojetí a sebehodnocení jedince.</a:t>
            </a:r>
            <a:endParaRPr lang="cs-CZ" altLang="cs-CZ" sz="1800" dirty="0"/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1800" u="sng" dirty="0"/>
              <a:t>Z členství ve skupině vyplývá 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>
                <a:solidFill>
                  <a:srgbClr val="993366"/>
                </a:solidFill>
              </a:rPr>
              <a:t>Pozice</a:t>
            </a:r>
            <a:r>
              <a:rPr lang="cs-CZ" altLang="cs-CZ" sz="1800" dirty="0"/>
              <a:t> – postavení jedince ve skupině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>
                <a:solidFill>
                  <a:srgbClr val="993366"/>
                </a:solidFill>
              </a:rPr>
              <a:t>Role</a:t>
            </a:r>
            <a:r>
              <a:rPr lang="cs-CZ" altLang="cs-CZ" sz="1800" dirty="0"/>
              <a:t> – chování příslušné pro danou pozici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>
                <a:solidFill>
                  <a:srgbClr val="993366"/>
                </a:solidFill>
              </a:rPr>
              <a:t>Status</a:t>
            </a:r>
            <a:r>
              <a:rPr lang="cs-CZ" altLang="cs-CZ" sz="1800" dirty="0"/>
              <a:t> – vliv a moc, ovlivňování skupiny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>
                <a:solidFill>
                  <a:srgbClr val="993366"/>
                </a:solidFill>
              </a:rPr>
              <a:t>Prestiž</a:t>
            </a:r>
            <a:r>
              <a:rPr lang="cs-CZ" altLang="cs-CZ" sz="1800" dirty="0"/>
              <a:t> – respekt k držiteli pozice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>
                <a:solidFill>
                  <a:srgbClr val="993366"/>
                </a:solidFill>
              </a:rPr>
              <a:t>Obliba</a:t>
            </a:r>
            <a:r>
              <a:rPr lang="cs-CZ" altLang="cs-CZ" sz="1800" dirty="0"/>
              <a:t> – sympatie k členu skupiny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913011C-7146-4583-8242-775774B5B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75"/>
    </mc:Choice>
    <mc:Fallback xmlns="">
      <p:transition spd="slow" advTm="24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81A6DFBC-8E04-4E06-B6C7-AC508ADC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Pozice ve skupině</a:t>
            </a: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6DA04D11-A025-4881-A0DE-C48C1D81C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69" y="1690688"/>
            <a:ext cx="7491139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000" u="sng" dirty="0"/>
              <a:t>Pozice ve skupině z hlediska tradičního pojetí skupinové dynamiky dle R. Schindlera (1957):</a:t>
            </a:r>
          </a:p>
          <a:p>
            <a:pPr>
              <a:defRPr/>
            </a:pPr>
            <a:r>
              <a:rPr lang="cs-CZ" sz="2000" b="1" i="1" dirty="0">
                <a:solidFill>
                  <a:srgbClr val="993366"/>
                </a:solidFill>
              </a:rPr>
              <a:t>Alfa</a:t>
            </a:r>
            <a:r>
              <a:rPr lang="cs-CZ" sz="2000" b="1" i="1" dirty="0"/>
              <a:t> - </a:t>
            </a:r>
            <a:r>
              <a:rPr lang="cs-CZ" sz="2000" dirty="0"/>
              <a:t>neformální vůdce skupiny</a:t>
            </a:r>
          </a:p>
          <a:p>
            <a:pPr lvl="1">
              <a:defRPr/>
            </a:pPr>
            <a:r>
              <a:rPr lang="cs-CZ" sz="2000" dirty="0"/>
              <a:t>nejaktivnější člen, imponující a akceptovaný většinou  </a:t>
            </a:r>
          </a:p>
          <a:p>
            <a:pPr>
              <a:defRPr/>
            </a:pPr>
            <a:r>
              <a:rPr lang="cs-CZ" sz="2000" b="1" i="1" dirty="0">
                <a:solidFill>
                  <a:srgbClr val="993366"/>
                </a:solidFill>
              </a:rPr>
              <a:t>Beta</a:t>
            </a:r>
            <a:r>
              <a:rPr lang="cs-CZ" sz="2000" b="1" i="1" dirty="0"/>
              <a:t> - </a:t>
            </a:r>
            <a:r>
              <a:rPr lang="cs-CZ" sz="2000" dirty="0"/>
              <a:t>expert</a:t>
            </a:r>
          </a:p>
          <a:p>
            <a:pPr lvl="1">
              <a:defRPr/>
            </a:pPr>
            <a:r>
              <a:rPr lang="cs-CZ" sz="2000" dirty="0"/>
              <a:t>má specifické schopnosti, předpoklady </a:t>
            </a:r>
            <a:endParaRPr lang="cs-CZ" altLang="cs-CZ" sz="2000" dirty="0"/>
          </a:p>
          <a:p>
            <a:pPr>
              <a:defRPr/>
            </a:pPr>
            <a:r>
              <a:rPr lang="cs-CZ" sz="2000" b="1" i="1" dirty="0">
                <a:solidFill>
                  <a:srgbClr val="993366"/>
                </a:solidFill>
              </a:rPr>
              <a:t>Gama</a:t>
            </a:r>
            <a:r>
              <a:rPr lang="cs-CZ" sz="2000" b="1" i="1" dirty="0"/>
              <a:t> -</a:t>
            </a:r>
            <a:r>
              <a:rPr lang="cs-CZ" sz="2000" i="1" dirty="0"/>
              <a:t> </a:t>
            </a:r>
            <a:r>
              <a:rPr lang="cs-CZ" sz="2000" dirty="0"/>
              <a:t>většina členů skupiny</a:t>
            </a:r>
          </a:p>
          <a:p>
            <a:pPr lvl="1">
              <a:defRPr/>
            </a:pPr>
            <a:r>
              <a:rPr lang="cs-CZ" sz="2000" dirty="0"/>
              <a:t>spíše pasivní a přizpůsobiví</a:t>
            </a:r>
          </a:p>
          <a:p>
            <a:pPr>
              <a:defRPr/>
            </a:pPr>
            <a:r>
              <a:rPr lang="cs-CZ" sz="2000" b="1" i="1" dirty="0">
                <a:solidFill>
                  <a:srgbClr val="993366"/>
                </a:solidFill>
              </a:rPr>
              <a:t>Omega</a:t>
            </a:r>
            <a:r>
              <a:rPr lang="cs-CZ" sz="2000" b="1" i="1" dirty="0">
                <a:solidFill>
                  <a:srgbClr val="0070C0"/>
                </a:solidFill>
              </a:rPr>
              <a:t> </a:t>
            </a:r>
            <a:r>
              <a:rPr lang="cs-CZ" sz="2000" b="1" i="1" dirty="0"/>
              <a:t>- </a:t>
            </a:r>
            <a:r>
              <a:rPr lang="cs-CZ" sz="2000" dirty="0"/>
              <a:t>outsider </a:t>
            </a:r>
          </a:p>
          <a:p>
            <a:pPr lvl="1">
              <a:defRPr/>
            </a:pPr>
            <a:r>
              <a:rPr lang="cs-CZ" sz="2000" dirty="0"/>
              <a:t>okrajová pozice, ve skupině bývá spíše neoblíben </a:t>
            </a:r>
          </a:p>
          <a:p>
            <a:pPr>
              <a:defRPr/>
            </a:pPr>
            <a:r>
              <a:rPr lang="cs-CZ" sz="2000" b="1" i="1" dirty="0">
                <a:solidFill>
                  <a:srgbClr val="993366"/>
                </a:solidFill>
              </a:rPr>
              <a:t>P –</a:t>
            </a:r>
            <a:r>
              <a:rPr lang="cs-CZ" sz="2000" b="1" dirty="0">
                <a:solidFill>
                  <a:srgbClr val="993366"/>
                </a:solidFill>
              </a:rPr>
              <a:t>„obětní beránek“</a:t>
            </a:r>
          </a:p>
          <a:p>
            <a:pPr lvl="1">
              <a:defRPr/>
            </a:pPr>
            <a:r>
              <a:rPr lang="cs-CZ" sz="2000" dirty="0"/>
              <a:t>obvykle symbolický představitel nepřátelské skupiny </a:t>
            </a:r>
          </a:p>
          <a:p>
            <a:pPr>
              <a:defRPr/>
            </a:pPr>
            <a:endParaRPr lang="cs-CZ" altLang="cs-CZ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dirty="0"/>
              <a:t>				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				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1C0327-6D62-497B-B075-71B85F8FB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34"/>
    </mc:Choice>
    <mc:Fallback xmlns="">
      <p:transition spd="slow" advTm="21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025ABB70-6248-4B49-AAB7-2E9E9E71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404813"/>
            <a:ext cx="7615237" cy="936625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accent4">
                    <a:lumMod val="75000"/>
                  </a:schemeClr>
                </a:solidFill>
              </a:rPr>
              <a:t>Skupinová dynamika</a:t>
            </a: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0EB0456-E1E3-4B17-965F-43900F367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1" y="1844824"/>
            <a:ext cx="7759650" cy="4063851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i="1" u="sng" dirty="0"/>
              <a:t>Vše, co se odehrává ve skupině:</a:t>
            </a:r>
          </a:p>
          <a:p>
            <a:pPr>
              <a:defRPr/>
            </a:pPr>
            <a:r>
              <a:rPr lang="cs-CZ" sz="2000" dirty="0"/>
              <a:t>vývoj skupiny</a:t>
            </a:r>
          </a:p>
          <a:p>
            <a:pPr>
              <a:defRPr/>
            </a:pPr>
            <a:r>
              <a:rPr lang="cs-CZ" sz="2000" dirty="0"/>
              <a:t>navazování kontaktu, komunikace</a:t>
            </a:r>
          </a:p>
          <a:p>
            <a:pPr>
              <a:defRPr/>
            </a:pPr>
            <a:r>
              <a:rPr lang="cs-CZ" sz="2000" dirty="0"/>
              <a:t>konflikty</a:t>
            </a:r>
          </a:p>
          <a:p>
            <a:pPr>
              <a:defRPr/>
            </a:pPr>
            <a:r>
              <a:rPr lang="cs-CZ" sz="2000" dirty="0"/>
              <a:t>utváření bližších vztahů, přátelství, dvojic</a:t>
            </a:r>
          </a:p>
          <a:p>
            <a:pPr>
              <a:defRPr/>
            </a:pPr>
            <a:r>
              <a:rPr lang="cs-CZ" sz="2000" dirty="0"/>
              <a:t>vznik podskupin</a:t>
            </a:r>
          </a:p>
          <a:p>
            <a:pPr>
              <a:defRPr/>
            </a:pPr>
            <a:r>
              <a:rPr lang="cs-CZ" sz="2000" dirty="0"/>
              <a:t>krystalizace rolí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11268" name="Picture 5" descr="Skupinová diskuse 500 Kč / 1,5 hod | JenPráce.cz">
            <a:extLst>
              <a:ext uri="{FF2B5EF4-FFF2-40B4-BE49-F238E27FC236}">
                <a16:creationId xmlns:a16="http://schemas.microsoft.com/office/drawing/2014/main" id="{47D0717E-67A9-494F-99A4-C5F98C18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81" y="400431"/>
            <a:ext cx="3128170" cy="17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6D492A5-AE7D-4B1B-9B6D-9EEFF128C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71"/>
    </mc:Choice>
    <mc:Fallback xmlns="">
      <p:transition spd="slow" advTm="14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DB2708-2F15-4FF0-A9A4-4992031971E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A836572-EE6A-4F9B-9D6D-1EC3F61A925B}"/>
</file>

<file path=customXml/itemProps3.xml><?xml version="1.0" encoding="utf-8"?>
<ds:datastoreItem xmlns:ds="http://schemas.openxmlformats.org/officeDocument/2006/customXml" ds:itemID="{C3DB7A92-8A7A-402F-96AF-96B243DF9B60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4.xml><?xml version="1.0" encoding="utf-8"?>
<ds:datastoreItem xmlns:ds="http://schemas.openxmlformats.org/officeDocument/2006/customXml" ds:itemID="{2AD61D0A-D970-4681-8359-66A20669E8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4409</TotalTime>
  <Words>1189</Words>
  <Application>Microsoft Office PowerPoint</Application>
  <PresentationFormat>Předvádění na obrazovce (4:3)</PresentationFormat>
  <Paragraphs>193</Paragraphs>
  <Slides>20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Wingdings</vt:lpstr>
      <vt:lpstr>Office Theme</vt:lpstr>
      <vt:lpstr>Prezentace aplikace PowerPoint</vt:lpstr>
      <vt:lpstr>Předmět sociální psychologie</vt:lpstr>
      <vt:lpstr>Socializace</vt:lpstr>
      <vt:lpstr>Sociální učení</vt:lpstr>
      <vt:lpstr>Sociální skupiny</vt:lpstr>
      <vt:lpstr>Dělení sociálních skupin</vt:lpstr>
      <vt:lpstr>Malá sociální skupina</vt:lpstr>
      <vt:lpstr>Pozice ve skupině</vt:lpstr>
      <vt:lpstr>Skupinová dynamika</vt:lpstr>
      <vt:lpstr>Skupinové role</vt:lpstr>
      <vt:lpstr>Vlastnosti sociálních skupin  Malou sociální skupinu lze charakterizovat jejími vlastnostmi (Řezáč, 1998):</vt:lpstr>
      <vt:lpstr>Řízení a vedení skupiny</vt:lpstr>
      <vt:lpstr>Vliv sociální skupiny na jednotlivce</vt:lpstr>
      <vt:lpstr>Výzkum konformity</vt:lpstr>
      <vt:lpstr>Co vede ke konformitě?</vt:lpstr>
      <vt:lpstr>Poslušnost vůči autoritě</vt:lpstr>
      <vt:lpstr>Výkonnost ve skupině</vt:lpstr>
      <vt:lpstr>Literatura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MUDr. Skorunka</dc:creator>
  <cp:lastModifiedBy>Horakova Denisa</cp:lastModifiedBy>
  <cp:revision>389</cp:revision>
  <cp:lastPrinted>2016-10-11T07:44:24Z</cp:lastPrinted>
  <dcterms:created xsi:type="dcterms:W3CDTF">2006-02-12T00:37:20Z</dcterms:created>
  <dcterms:modified xsi:type="dcterms:W3CDTF">2024-07-09T08:38:23Z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0x010100B8D07047924192409347920721BA0C83</vt:lpwstr>
  </property>
  <property fmtid="{D5CDD505-2E9C-101B-9397-08002B2CF9AE}" pid="3" name="_dlc_DocIdItemGuid">
    <vt:lpwstr>70445de6-71fc-4450-9ca0-968c5a2b953a</vt:lpwstr>
  </property>
  <property fmtid="{D5CDD505-2E9C-101B-9397-08002B2CF9AE}" pid="4" name="MediaServiceImageTags">
    <vt:lpwstr/>
  </property>
</Properties>
</file>