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5"/>
  </p:sldMasterIdLst>
  <p:sldIdLst>
    <p:sldId id="327" r:id="rId6"/>
    <p:sldId id="280" r:id="rId7"/>
    <p:sldId id="317" r:id="rId8"/>
    <p:sldId id="290" r:id="rId9"/>
    <p:sldId id="281" r:id="rId10"/>
    <p:sldId id="284" r:id="rId11"/>
    <p:sldId id="286" r:id="rId12"/>
    <p:sldId id="288" r:id="rId13"/>
    <p:sldId id="291" r:id="rId14"/>
    <p:sldId id="302" r:id="rId15"/>
    <p:sldId id="318" r:id="rId16"/>
    <p:sldId id="316" r:id="rId17"/>
    <p:sldId id="292" r:id="rId18"/>
    <p:sldId id="293" r:id="rId19"/>
    <p:sldId id="301" r:id="rId20"/>
    <p:sldId id="294" r:id="rId21"/>
    <p:sldId id="303" r:id="rId22"/>
    <p:sldId id="304" r:id="rId23"/>
    <p:sldId id="305" r:id="rId24"/>
    <p:sldId id="306" r:id="rId25"/>
    <p:sldId id="307" r:id="rId26"/>
    <p:sldId id="308" r:id="rId27"/>
    <p:sldId id="309" r:id="rId28"/>
    <p:sldId id="310" r:id="rId29"/>
    <p:sldId id="311" r:id="rId30"/>
    <p:sldId id="312" r:id="rId31"/>
    <p:sldId id="313" r:id="rId32"/>
    <p:sldId id="314" r:id="rId33"/>
    <p:sldId id="315" r:id="rId34"/>
    <p:sldId id="319" r:id="rId35"/>
    <p:sldId id="261" r:id="rId36"/>
    <p:sldId id="262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258" r:id="rId45"/>
    <p:sldId id="256" r:id="rId46"/>
    <p:sldId id="328" r:id="rId4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DA3F"/>
    <a:srgbClr val="A48500"/>
    <a:srgbClr val="DCB200"/>
    <a:srgbClr val="990000"/>
    <a:srgbClr val="FF0066"/>
    <a:srgbClr val="CC0000"/>
    <a:srgbClr val="006E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96" autoAdjust="0"/>
    <p:restoredTop sz="90929"/>
  </p:normalViewPr>
  <p:slideViewPr>
    <p:cSldViewPr>
      <p:cViewPr varScale="1">
        <p:scale>
          <a:sx n="100" d="100"/>
          <a:sy n="100" d="100"/>
        </p:scale>
        <p:origin x="58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presProps" Target="presProps.xml"/><Relationship Id="rId8" Type="http://schemas.openxmlformats.org/officeDocument/2006/relationships/slide" Target="slides/slide3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136B7-EEAE-4A97-9EEA-9ADE6FDA2EFE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211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CB01-4264-4C8A-9DCF-9BDB1A02BF20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457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CB01-4264-4C8A-9DCF-9BDB1A02BF20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10041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CB01-4264-4C8A-9DCF-9BDB1A02BF20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63685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CB01-4264-4C8A-9DCF-9BDB1A02BF20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93189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CB01-4264-4C8A-9DCF-9BDB1A02BF20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2905605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CB01-4264-4C8A-9DCF-9BDB1A02BF20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94072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B29BA7-9519-455B-B088-787648B020D4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237543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84586-9B98-4AAD-A1A7-594844946F8B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838732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18020F-91BD-48A2-ADBA-0A08E0B18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939" y="617538"/>
            <a:ext cx="7793037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>
            <a:extLst>
              <a:ext uri="{FF2B5EF4-FFF2-40B4-BE49-F238E27FC236}">
                <a16:creationId xmlns:a16="http://schemas.microsoft.com/office/drawing/2014/main" id="{885C93B1-0DF0-43CA-8490-D2D456C28D60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1182688" y="2017713"/>
            <a:ext cx="7772400" cy="4114800"/>
          </a:xfr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3946341-03ED-4D2D-AF4D-86C2900AA5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D71A76-5A30-49E6-9324-A050021D6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52800" y="63246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8A214C1-9AC0-4629-80E8-B79882252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81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174851A-1A60-479B-B559-96E7666662F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60641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B8CB01-4264-4C8A-9DCF-9BDB1A02BF20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180579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AA0C5-D9B9-4395-BB4A-D5BE8660F9E7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35520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7A55CD-D563-4A83-B5E3-3E300781BD34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771403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D9BBD-FF39-45D4-89D0-2B3F97D0E9CE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55208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A75B0-0676-46AD-B7FE-DDDE2CB2032F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42388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E74382-6F18-4A3E-9889-37763FE2E102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88499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B1C16-276D-4F51-9C95-728E1335A4F1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614931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9FEB6E-1D06-4C01-BE00-DDD9DD595F84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0945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cs-CZ" alt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cs-CZ" alt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A3B8CB01-4264-4C8A-9DCF-9BDB1A02BF20}" type="slidenum">
              <a:rPr lang="cs-CZ" altLang="cs-CZ" smtClean="0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479300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creativecommons.org/licenses/by-sa/4.0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Grafika, Písmo, kruh&#10;&#10;Popis byl vytvořen automaticky">
            <a:extLst>
              <a:ext uri="{FF2B5EF4-FFF2-40B4-BE49-F238E27FC236}">
                <a16:creationId xmlns:a16="http://schemas.microsoft.com/office/drawing/2014/main" id="{5DC19CD8-E15F-91A8-F1A4-7C1C4B6A80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6" name="Zvuk 1">
            <a:hlinkClick r:id="" action="ppaction://media"/>
            <a:extLst>
              <a:ext uri="{FF2B5EF4-FFF2-40B4-BE49-F238E27FC236}">
                <a16:creationId xmlns:a16="http://schemas.microsoft.com/office/drawing/2014/main" id="{DC739CA1-ECAD-FC33-135C-50B625C3F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85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>
            <a:extLst>
              <a:ext uri="{FF2B5EF4-FFF2-40B4-BE49-F238E27FC236}">
                <a16:creationId xmlns:a16="http://schemas.microsoft.com/office/drawing/2014/main" id="{8C6ACAA1-DD42-4EAD-83F5-CCE955AB31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8411" y="404664"/>
            <a:ext cx="8368507" cy="1143000"/>
          </a:xfrm>
        </p:spPr>
        <p:txBody>
          <a:bodyPr>
            <a:normAutofit/>
          </a:bodyPr>
          <a:lstStyle/>
          <a:p>
            <a:r>
              <a:rPr lang="cs-CZ" altLang="cs-CZ" sz="3600" b="1" dirty="0"/>
              <a:t>Komunikační styly</a:t>
            </a:r>
            <a:endParaRPr lang="en-US" altLang="cs-CZ" sz="3600" b="1" dirty="0"/>
          </a:p>
        </p:txBody>
      </p:sp>
      <p:graphicFrame>
        <p:nvGraphicFramePr>
          <p:cNvPr id="146485" name="Group 53">
            <a:extLst>
              <a:ext uri="{FF2B5EF4-FFF2-40B4-BE49-F238E27FC236}">
                <a16:creationId xmlns:a16="http://schemas.microsoft.com/office/drawing/2014/main" id="{DE979777-BAF0-4FC5-AB28-A0202D1FFF1A}"/>
              </a:ext>
            </a:extLst>
          </p:cNvPr>
          <p:cNvGraphicFramePr>
            <a:graphicFrameLocks noGrp="1"/>
          </p:cNvGraphicFramePr>
          <p:nvPr>
            <p:ph type="tbl" idx="1"/>
            <p:extLst>
              <p:ext uri="{D42A27DB-BD31-4B8C-83A1-F6EECF244321}">
                <p14:modId xmlns:p14="http://schemas.microsoft.com/office/powerpoint/2010/main" val="3750934659"/>
              </p:ext>
            </p:extLst>
          </p:nvPr>
        </p:nvGraphicFramePr>
        <p:xfrm>
          <a:off x="575469" y="1765933"/>
          <a:ext cx="7993062" cy="4474529"/>
        </p:xfrm>
        <a:graphic>
          <a:graphicData uri="http://schemas.openxmlformats.org/drawingml/2006/table">
            <a:tbl>
              <a:tblPr/>
              <a:tblGrid>
                <a:gridCol w="2592387">
                  <a:extLst>
                    <a:ext uri="{9D8B030D-6E8A-4147-A177-3AD203B41FA5}">
                      <a16:colId xmlns:a16="http://schemas.microsoft.com/office/drawing/2014/main" val="3327483407"/>
                    </a:ext>
                  </a:extLst>
                </a:gridCol>
                <a:gridCol w="2736850">
                  <a:extLst>
                    <a:ext uri="{9D8B030D-6E8A-4147-A177-3AD203B41FA5}">
                      <a16:colId xmlns:a16="http://schemas.microsoft.com/office/drawing/2014/main" val="3022184824"/>
                    </a:ext>
                  </a:extLst>
                </a:gridCol>
                <a:gridCol w="2663825">
                  <a:extLst>
                    <a:ext uri="{9D8B030D-6E8A-4147-A177-3AD203B41FA5}">
                      <a16:colId xmlns:a16="http://schemas.microsoft.com/office/drawing/2014/main" val="59424441"/>
                    </a:ext>
                  </a:extLst>
                </a:gridCol>
              </a:tblGrid>
              <a:tr h="47466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Styl</a:t>
                      </a:r>
                      <a:endParaRPr kumimoji="0" lang="en-US" altLang="cs-CZ" sz="2000" b="0" i="1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Funkce</a:t>
                      </a:r>
                      <a:endParaRPr kumimoji="0" lang="en-US" altLang="cs-CZ" sz="2000" b="0" i="1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1" u="none" strike="noStrike" cap="none" normalizeH="0" baseline="0">
                          <a:ln>
                            <a:noFill/>
                          </a:ln>
                          <a:solidFill>
                            <a:schemeClr val="hlink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Příklady</a:t>
                      </a:r>
                      <a:endParaRPr kumimoji="0" lang="en-US" altLang="cs-CZ" sz="2000" b="0" i="1" u="none" strike="noStrike" cap="none" normalizeH="0" baseline="0">
                        <a:ln>
                          <a:noFill/>
                        </a:ln>
                        <a:solidFill>
                          <a:schemeClr val="hlink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4527791"/>
                  </a:ext>
                </a:extLst>
              </a:tr>
              <a:tr h="8651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KONVENČNÍ</a:t>
                      </a:r>
                      <a:endParaRPr kumimoji="0" lang="en-US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Společenská kontrola situace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Pozdrav, společenské rituály, seznamování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0247111"/>
                  </a:ext>
                </a:extLst>
              </a:tr>
              <a:tr h="104933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KONVERZAČNÍ</a:t>
                      </a:r>
                      <a:endParaRPr kumimoji="0" lang="en-US" altLang="cs-CZ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Výměna informací, pobavit se, utvrdit sounáležitost</a:t>
                      </a:r>
                      <a:endParaRPr kumimoji="0" lang="en-US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Povídání při jídle, diskuze,   společenská zábava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9710541"/>
                  </a:ext>
                </a:extLst>
              </a:tr>
              <a:tr h="9667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OPERATIVNÍ</a:t>
                      </a:r>
                      <a:endParaRPr kumimoji="0" lang="en-US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Vyjednávání, zisk, uspokojování potřeb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Nákupy, jednání na úřadech, práce, výuka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906293"/>
                  </a:ext>
                </a:extLst>
              </a:tr>
              <a:tr h="1079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folHlink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OSOBNÍ</a:t>
                      </a:r>
                      <a:endParaRPr kumimoji="0" lang="en-US" alt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folHlink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Uspokojování základních lidských potřeb</a:t>
                      </a:r>
                      <a:endParaRPr kumimoji="0" lang="en-US" alt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defRPr sz="28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55000"/>
                        <a:buFont typeface="Wingdings" panose="05000000000000000000" pitchFamily="2" charset="2"/>
                        <a:defRPr sz="24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50000"/>
                        <a:buFont typeface="Wingdings" panose="05000000000000000000" pitchFamily="2" charset="2"/>
                        <a:defRPr sz="2000"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55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50000"/>
                        <a:buFont typeface="Wingdings" panose="05000000000000000000" pitchFamily="2" charset="2"/>
                        <a:defRPr>
                          <a:solidFill>
                            <a:schemeClr val="tx1"/>
                          </a:solidFill>
                          <a:latin typeface="Tahoma" panose="020B0604030504040204" pitchFamily="34" charset="0"/>
                          <a:cs typeface="Times New Roman" panose="02020603050405020304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imes New Roman" panose="02020603050405020304" pitchFamily="18" charset="0"/>
                        </a:rPr>
                        <a:t>Intimní rozhovor, blízký kontakt</a:t>
                      </a:r>
                      <a:endParaRPr kumimoji="0" lang="en-US" alt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anose="020B0604030504040204" pitchFamily="34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1125565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25D97914-5378-418D-9614-1F9960660B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7168"/>
    </mc:Choice>
    <mc:Fallback xmlns="">
      <p:transition spd="slow" advTm="1871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C4D687-4069-4825-92A6-62D3E8DD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b="1" dirty="0"/>
              <a:t>Funkce komunikace</a:t>
            </a:r>
            <a:endParaRPr lang="cs-CZ" sz="3600" dirty="0"/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F8ADF3D6-958E-4B62-AAE6-FAE1F40BE2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00" y="1556792"/>
            <a:ext cx="7675350" cy="4351338"/>
          </a:xfrm>
        </p:spPr>
        <p:txBody>
          <a:bodyPr/>
          <a:lstStyle/>
          <a:p>
            <a:r>
              <a:rPr lang="cs-CZ" dirty="0"/>
              <a:t>Informativní</a:t>
            </a:r>
          </a:p>
          <a:p>
            <a:r>
              <a:rPr lang="cs-CZ" dirty="0"/>
              <a:t>Instruktivní</a:t>
            </a:r>
          </a:p>
          <a:p>
            <a:r>
              <a:rPr lang="cs-CZ" dirty="0"/>
              <a:t>Přesvědčovací</a:t>
            </a:r>
          </a:p>
          <a:p>
            <a:r>
              <a:rPr lang="cs-CZ" dirty="0"/>
              <a:t>Posilovací a motivující</a:t>
            </a:r>
          </a:p>
          <a:p>
            <a:r>
              <a:rPr lang="cs-CZ" dirty="0"/>
              <a:t>Zábavná</a:t>
            </a:r>
          </a:p>
          <a:p>
            <a:r>
              <a:rPr lang="cs-CZ" dirty="0"/>
              <a:t>Vzdělávací a výchovná</a:t>
            </a:r>
          </a:p>
          <a:p>
            <a:r>
              <a:rPr lang="cs-CZ" dirty="0"/>
              <a:t>Socializační</a:t>
            </a:r>
          </a:p>
          <a:p>
            <a:r>
              <a:rPr lang="cs-CZ" dirty="0"/>
              <a:t>Funkce osobní identity</a:t>
            </a:r>
          </a:p>
          <a:p>
            <a:r>
              <a:rPr lang="cs-CZ" dirty="0"/>
              <a:t>Poznávací</a:t>
            </a:r>
          </a:p>
          <a:p>
            <a:r>
              <a:rPr lang="cs-CZ" dirty="0" err="1"/>
              <a:t>Svěřovací</a:t>
            </a:r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1C5EFDC6-059E-46C5-8968-F2E763A5EF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5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5208"/>
    </mc:Choice>
    <mc:Fallback xmlns="">
      <p:transition spd="slow" advTm="185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>
            <a:extLst>
              <a:ext uri="{FF2B5EF4-FFF2-40B4-BE49-F238E27FC236}">
                <a16:creationId xmlns:a16="http://schemas.microsoft.com/office/drawing/2014/main" id="{164D5030-8362-4E81-8259-CEDB3705C5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/>
              <a:t>Verbální komunikace</a:t>
            </a:r>
            <a:endParaRPr lang="en-US" altLang="cs-CZ" sz="4000" b="1" dirty="0"/>
          </a:p>
        </p:txBody>
      </p:sp>
      <p:sp>
        <p:nvSpPr>
          <p:cNvPr id="161795" name="Rectangle 3">
            <a:extLst>
              <a:ext uri="{FF2B5EF4-FFF2-40B4-BE49-F238E27FC236}">
                <a16:creationId xmlns:a16="http://schemas.microsoft.com/office/drawing/2014/main" id="{CFAC53E2-0741-483A-B88D-8C65E1952F5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41447" y="1690689"/>
            <a:ext cx="7634287" cy="44640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2000" b="1" dirty="0" err="1">
                <a:solidFill>
                  <a:schemeClr val="folHlink"/>
                </a:solidFill>
              </a:rPr>
              <a:t>Řeč</a:t>
            </a:r>
            <a:endParaRPr lang="cs-CZ" altLang="cs-CZ" sz="2000" b="1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P</a:t>
            </a:r>
            <a:r>
              <a:rPr lang="en-US" altLang="cs-CZ" sz="2000" dirty="0" err="1"/>
              <a:t>roces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používání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jazyka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proces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verbálního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sdělování</a:t>
            </a:r>
            <a:r>
              <a:rPr lang="cs-CZ" altLang="cs-CZ" sz="2000" dirty="0"/>
              <a:t>. </a:t>
            </a:r>
            <a:endParaRPr lang="en-US" altLang="cs-CZ" sz="20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2000" b="1" dirty="0" err="1">
                <a:solidFill>
                  <a:schemeClr val="folHlink"/>
                </a:solidFill>
              </a:rPr>
              <a:t>Jazyk</a:t>
            </a:r>
            <a:endParaRPr lang="en-US" altLang="cs-CZ" sz="2000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N</a:t>
            </a:r>
            <a:r>
              <a:rPr lang="en-US" altLang="cs-CZ" sz="2000" dirty="0" err="1"/>
              <a:t>ástroj</a:t>
            </a:r>
            <a:r>
              <a:rPr lang="en-US" altLang="cs-CZ" sz="2000" dirty="0"/>
              <a:t> </a:t>
            </a:r>
            <a:r>
              <a:rPr lang="en-US" altLang="cs-CZ" sz="2000" dirty="0" err="1"/>
              <a:t>řeči</a:t>
            </a:r>
            <a:r>
              <a:rPr lang="cs-CZ" altLang="cs-CZ" sz="2000" dirty="0"/>
              <a:t>. S</a:t>
            </a:r>
            <a:r>
              <a:rPr lang="en-US" altLang="cs-CZ" sz="2000" dirty="0" err="1"/>
              <a:t>ystém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vyjadřovacích</a:t>
            </a:r>
            <a:r>
              <a:rPr lang="en-US" altLang="cs-CZ" sz="2000" dirty="0"/>
              <a:t> a </a:t>
            </a:r>
            <a:r>
              <a:rPr lang="en-US" altLang="cs-CZ" sz="2000" dirty="0" err="1"/>
              <a:t>dorozumívacích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prostředků</a:t>
            </a:r>
            <a:r>
              <a:rPr lang="en-US" altLang="cs-CZ" sz="2000" dirty="0"/>
              <a:t> se </a:t>
            </a:r>
            <a:r>
              <a:rPr lang="en-US" altLang="cs-CZ" sz="2000" dirty="0" err="1"/>
              <a:t>standardizovaným</a:t>
            </a:r>
            <a:r>
              <a:rPr lang="en-US" altLang="cs-CZ" sz="2000" dirty="0"/>
              <a:t>  </a:t>
            </a:r>
            <a:r>
              <a:rPr lang="en-US" altLang="cs-CZ" sz="2000" dirty="0" err="1"/>
              <a:t>významem</a:t>
            </a:r>
            <a:r>
              <a:rPr lang="cs-CZ" altLang="cs-CZ" sz="2000" dirty="0"/>
              <a:t>.</a:t>
            </a:r>
            <a:endParaRPr lang="en-US" altLang="cs-CZ" sz="20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	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2000" b="1" dirty="0" err="1">
                <a:solidFill>
                  <a:schemeClr val="hlink"/>
                </a:solidFill>
              </a:rPr>
              <a:t>Kódování</a:t>
            </a:r>
            <a:r>
              <a:rPr lang="cs-CZ" altLang="cs-CZ" sz="2000" b="1" dirty="0">
                <a:solidFill>
                  <a:schemeClr val="folHlink"/>
                </a:solidFill>
              </a:rPr>
              <a:t> </a:t>
            </a:r>
            <a:r>
              <a:rPr lang="cs-CZ" altLang="cs-CZ" sz="2000" dirty="0"/>
              <a:t>– mluvení, psaní.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2000" b="1" dirty="0"/>
              <a:t>	</a:t>
            </a:r>
            <a:endParaRPr lang="cs-CZ" altLang="cs-CZ" sz="2000" b="1" dirty="0"/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en-US" altLang="cs-CZ" sz="2000" b="1" dirty="0" err="1">
                <a:solidFill>
                  <a:schemeClr val="hlink"/>
                </a:solidFill>
              </a:rPr>
              <a:t>Dekódování</a:t>
            </a:r>
            <a:r>
              <a:rPr lang="cs-CZ" altLang="cs-CZ" sz="2000" b="1" dirty="0">
                <a:solidFill>
                  <a:schemeClr val="folHlink"/>
                </a:solidFill>
              </a:rPr>
              <a:t> </a:t>
            </a:r>
            <a:r>
              <a:rPr lang="en-US" altLang="cs-CZ" sz="2000" dirty="0"/>
              <a:t>– </a:t>
            </a:r>
            <a:r>
              <a:rPr lang="en-US" altLang="cs-CZ" sz="2000" dirty="0" err="1"/>
              <a:t>naslouchání</a:t>
            </a:r>
            <a:r>
              <a:rPr lang="cs-CZ" altLang="cs-CZ" sz="2000" dirty="0"/>
              <a:t>,</a:t>
            </a:r>
            <a:r>
              <a:rPr lang="en-US" altLang="cs-CZ" sz="2000" dirty="0"/>
              <a:t> </a:t>
            </a:r>
            <a:r>
              <a:rPr lang="en-US" altLang="cs-CZ" sz="2000" dirty="0" err="1"/>
              <a:t>čtení</a:t>
            </a:r>
            <a:r>
              <a:rPr lang="cs-CZ" altLang="cs-CZ" sz="2000" dirty="0"/>
              <a:t>	.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en-US" altLang="cs-CZ" sz="2000" dirty="0" err="1"/>
              <a:t>Mluvčí</a:t>
            </a:r>
            <a:r>
              <a:rPr lang="en-US" altLang="cs-CZ" sz="2000" dirty="0"/>
              <a:t> (</a:t>
            </a:r>
            <a:r>
              <a:rPr lang="en-US" altLang="cs-CZ" sz="2000" dirty="0" err="1"/>
              <a:t>pisatel</a:t>
            </a:r>
            <a:r>
              <a:rPr lang="en-US" altLang="cs-CZ" sz="2000" dirty="0"/>
              <a:t>) </a:t>
            </a:r>
            <a:r>
              <a:rPr lang="en-US" altLang="cs-CZ" sz="2000" dirty="0" err="1"/>
              <a:t>kóduje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sdělení</a:t>
            </a:r>
            <a:r>
              <a:rPr lang="en-US" altLang="cs-CZ" sz="2000" dirty="0"/>
              <a:t> do </a:t>
            </a:r>
            <a:r>
              <a:rPr lang="en-US" altLang="cs-CZ" sz="2000" dirty="0" err="1"/>
              <a:t>zvuků</a:t>
            </a:r>
            <a:r>
              <a:rPr lang="en-US" altLang="cs-CZ" sz="2000" dirty="0"/>
              <a:t> (</a:t>
            </a:r>
            <a:r>
              <a:rPr lang="en-US" altLang="cs-CZ" sz="2000" dirty="0" err="1"/>
              <a:t>symbolů</a:t>
            </a:r>
            <a:r>
              <a:rPr lang="en-US" altLang="cs-CZ" sz="2000" dirty="0"/>
              <a:t>) a </a:t>
            </a:r>
            <a:r>
              <a:rPr lang="en-US" altLang="cs-CZ" sz="2000" dirty="0" err="1"/>
              <a:t>příjemce</a:t>
            </a:r>
            <a:r>
              <a:rPr lang="en-US" altLang="cs-CZ" sz="2000" dirty="0"/>
              <a:t> to </a:t>
            </a:r>
            <a:r>
              <a:rPr lang="en-US" altLang="cs-CZ" sz="2000" dirty="0" err="1"/>
              <a:t>dekóduje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jako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slova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která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mají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nějaký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význam</a:t>
            </a:r>
            <a:r>
              <a:rPr lang="en-US" altLang="cs-CZ" sz="2000" dirty="0"/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84FC65E-B9E8-42AE-8994-1A5FE4DF4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34"/>
    </mc:Choice>
    <mc:Fallback xmlns="">
      <p:transition spd="slow" advTm="10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>
            <a:extLst>
              <a:ext uri="{FF2B5EF4-FFF2-40B4-BE49-F238E27FC236}">
                <a16:creationId xmlns:a16="http://schemas.microsoft.com/office/drawing/2014/main" id="{8C18F7B6-538E-4B65-9E3D-5BD76AE37E1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altLang="cs-CZ" sz="3600" b="1" dirty="0"/>
              <a:t>Verbální komunikace</a:t>
            </a:r>
            <a:br>
              <a:rPr lang="cs-CZ" altLang="cs-CZ" sz="3600" b="1" dirty="0"/>
            </a:br>
            <a:r>
              <a:rPr lang="en-US" altLang="cs-CZ" sz="3600" b="1" dirty="0" err="1">
                <a:solidFill>
                  <a:schemeClr val="hlink"/>
                </a:solidFill>
              </a:rPr>
              <a:t>Obsahová</a:t>
            </a:r>
            <a:r>
              <a:rPr lang="en-US" altLang="cs-CZ" sz="3600" b="1" dirty="0">
                <a:solidFill>
                  <a:schemeClr val="hlink"/>
                </a:solidFill>
              </a:rPr>
              <a:t> </a:t>
            </a:r>
            <a:r>
              <a:rPr lang="en-US" altLang="cs-CZ" sz="3600" b="1" dirty="0" err="1">
                <a:solidFill>
                  <a:schemeClr val="hlink"/>
                </a:solidFill>
              </a:rPr>
              <a:t>stránka</a:t>
            </a:r>
            <a:r>
              <a:rPr lang="en-US" altLang="cs-CZ" sz="3600" b="1" dirty="0">
                <a:solidFill>
                  <a:schemeClr val="hlink"/>
                </a:solidFill>
              </a:rPr>
              <a:t> </a:t>
            </a:r>
            <a:r>
              <a:rPr lang="en-US" altLang="cs-CZ" sz="3600" b="1" dirty="0" err="1">
                <a:solidFill>
                  <a:schemeClr val="hlink"/>
                </a:solidFill>
              </a:rPr>
              <a:t>řeči</a:t>
            </a:r>
            <a:r>
              <a:rPr lang="en-US" altLang="cs-CZ" sz="3600" b="1" dirty="0"/>
              <a:t> </a:t>
            </a:r>
          </a:p>
        </p:txBody>
      </p:sp>
      <p:sp>
        <p:nvSpPr>
          <p:cNvPr id="136195" name="Rectangle 3">
            <a:extLst>
              <a:ext uri="{FF2B5EF4-FFF2-40B4-BE49-F238E27FC236}">
                <a16:creationId xmlns:a16="http://schemas.microsoft.com/office/drawing/2014/main" id="{060C3879-BA88-40DD-8D22-45CFF74B37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3568" y="1693770"/>
            <a:ext cx="7345362" cy="479910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cs-CZ" altLang="cs-CZ" sz="2600" dirty="0"/>
              <a:t>Lze rozlišit dvojí v</a:t>
            </a:r>
            <a:r>
              <a:rPr lang="en-US" altLang="cs-CZ" sz="2600" dirty="0" err="1"/>
              <a:t>ýznam</a:t>
            </a:r>
            <a:r>
              <a:rPr lang="en-US" altLang="cs-CZ" sz="2600" dirty="0"/>
              <a:t> </a:t>
            </a:r>
            <a:r>
              <a:rPr lang="en-US" altLang="cs-CZ" sz="2600" dirty="0" err="1"/>
              <a:t>slov</a:t>
            </a:r>
            <a:r>
              <a:rPr lang="cs-CZ" altLang="cs-CZ" sz="2600" dirty="0"/>
              <a:t>: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cs-CZ" altLang="cs-CZ" sz="2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D</a:t>
            </a:r>
            <a:r>
              <a:rPr lang="en-US" altLang="cs-CZ" sz="2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enotativn</a:t>
            </a:r>
            <a:r>
              <a:rPr lang="en-US" altLang="cs-CZ" sz="2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í</a:t>
            </a:r>
            <a:r>
              <a:rPr lang="cs-CZ" altLang="cs-CZ" sz="2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cs-CZ" altLang="cs-CZ" sz="2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</a:t>
            </a:r>
            <a:r>
              <a:rPr lang="en-US" altLang="cs-CZ" sz="2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ýznam</a:t>
            </a:r>
            <a:r>
              <a:rPr lang="en-US" altLang="cs-CZ" sz="2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cs-CZ" sz="2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slov</a:t>
            </a:r>
            <a:endParaRPr lang="cs-CZ" altLang="cs-CZ" sz="2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cs-CZ" sz="2600" dirty="0"/>
              <a:t> </a:t>
            </a:r>
            <a:r>
              <a:rPr lang="cs-CZ" altLang="cs-CZ" sz="2600" dirty="0"/>
              <a:t>	</a:t>
            </a:r>
            <a:r>
              <a:rPr lang="cs-CZ" altLang="cs-CZ" sz="2600" dirty="0">
                <a:solidFill>
                  <a:schemeClr val="tx1"/>
                </a:solidFill>
              </a:rPr>
              <a:t>S</a:t>
            </a:r>
            <a:r>
              <a:rPr lang="en-US" altLang="cs-CZ" sz="2600" dirty="0" err="1">
                <a:solidFill>
                  <a:schemeClr val="tx1"/>
                </a:solidFill>
              </a:rPr>
              <a:t>děluje</a:t>
            </a:r>
            <a:r>
              <a:rPr lang="en-US" altLang="cs-CZ" sz="2600" dirty="0">
                <a:solidFill>
                  <a:schemeClr val="tx1"/>
                </a:solidFill>
              </a:rPr>
              <a:t>, </a:t>
            </a:r>
            <a:r>
              <a:rPr lang="en-US" altLang="cs-CZ" sz="2600" dirty="0" err="1">
                <a:solidFill>
                  <a:schemeClr val="tx1"/>
                </a:solidFill>
              </a:rPr>
              <a:t>jaký</a:t>
            </a:r>
            <a:r>
              <a:rPr lang="en-US" altLang="cs-CZ" sz="2600" dirty="0">
                <a:solidFill>
                  <a:schemeClr val="tx1"/>
                </a:solidFill>
              </a:rPr>
              <a:t> </a:t>
            </a:r>
            <a:r>
              <a:rPr lang="en-US" altLang="cs-CZ" sz="2600" dirty="0" err="1">
                <a:solidFill>
                  <a:schemeClr val="tx1"/>
                </a:solidFill>
              </a:rPr>
              <a:t>obsah</a:t>
            </a:r>
            <a:r>
              <a:rPr lang="en-US" altLang="cs-CZ" sz="2600" dirty="0">
                <a:solidFill>
                  <a:schemeClr val="tx1"/>
                </a:solidFill>
              </a:rPr>
              <a:t> je </a:t>
            </a:r>
            <a:r>
              <a:rPr lang="en-US" altLang="cs-CZ" sz="2600" dirty="0" err="1">
                <a:solidFill>
                  <a:schemeClr val="tx1"/>
                </a:solidFill>
              </a:rPr>
              <a:t>slovem</a:t>
            </a:r>
            <a:r>
              <a:rPr lang="en-US" altLang="cs-CZ" sz="2600" dirty="0">
                <a:solidFill>
                  <a:schemeClr val="tx1"/>
                </a:solidFill>
              </a:rPr>
              <a:t> </a:t>
            </a:r>
            <a:r>
              <a:rPr lang="en-US" altLang="cs-CZ" sz="2600" dirty="0" err="1">
                <a:solidFill>
                  <a:schemeClr val="tx1"/>
                </a:solidFill>
              </a:rPr>
              <a:t>označov</a:t>
            </a:r>
            <a:r>
              <a:rPr lang="en-US" altLang="cs-CZ" sz="2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á</a:t>
            </a:r>
            <a:r>
              <a:rPr lang="en-US" altLang="cs-CZ" sz="2600" dirty="0" err="1">
                <a:solidFill>
                  <a:schemeClr val="tx1"/>
                </a:solidFill>
              </a:rPr>
              <a:t>n</a:t>
            </a:r>
            <a:r>
              <a:rPr lang="cs-CZ" altLang="cs-CZ" sz="2600" dirty="0">
                <a:solidFill>
                  <a:schemeClr val="tx1"/>
                </a:solidFill>
              </a:rPr>
              <a:t>. Denotativní význam slov je spojen s osvojováním pojmů a jejich zařazením do soustavy pojmů.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cs-CZ" altLang="cs-CZ" sz="2600" dirty="0">
                <a:solidFill>
                  <a:schemeClr val="tx1"/>
                </a:solidFill>
              </a:rPr>
              <a:t>	Příklad: matka – osoba, která je biologickým rodičem a pečuje o dítě</a:t>
            </a:r>
            <a:r>
              <a:rPr lang="cs-CZ" altLang="cs-CZ" sz="2600" dirty="0"/>
              <a:t>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cs-CZ" altLang="cs-CZ" sz="2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K</a:t>
            </a:r>
            <a:r>
              <a:rPr lang="en-US" altLang="cs-CZ" sz="2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onotativn</a:t>
            </a:r>
            <a:r>
              <a:rPr lang="en-US" altLang="cs-CZ" sz="2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</a:rPr>
              <a:t>í</a:t>
            </a:r>
            <a:r>
              <a:rPr lang="en-US" altLang="cs-CZ" sz="2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</a:t>
            </a:r>
            <a:r>
              <a:rPr lang="en-US" altLang="cs-CZ" sz="2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ýznam</a:t>
            </a:r>
            <a:r>
              <a:rPr lang="en-US" altLang="cs-CZ" sz="26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cs-CZ" sz="26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slov</a:t>
            </a:r>
            <a:endParaRPr lang="cs-CZ" altLang="cs-CZ" sz="26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cs-CZ" altLang="cs-CZ" sz="2600" dirty="0"/>
              <a:t>	</a:t>
            </a:r>
            <a:r>
              <a:rPr lang="cs-CZ" altLang="cs-CZ" sz="2600" dirty="0">
                <a:solidFill>
                  <a:schemeClr val="tx1"/>
                </a:solidFill>
              </a:rPr>
              <a:t>E</a:t>
            </a:r>
            <a:r>
              <a:rPr lang="en-US" altLang="cs-CZ" sz="2600" dirty="0" err="1">
                <a:solidFill>
                  <a:schemeClr val="tx1"/>
                </a:solidFill>
              </a:rPr>
              <a:t>mocion</a:t>
            </a:r>
            <a:r>
              <a:rPr lang="en-US" altLang="cs-CZ" sz="2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á</a:t>
            </a:r>
            <a:r>
              <a:rPr lang="en-US" altLang="cs-CZ" sz="2600" dirty="0" err="1">
                <a:solidFill>
                  <a:schemeClr val="tx1"/>
                </a:solidFill>
              </a:rPr>
              <a:t>ln</a:t>
            </a:r>
            <a:r>
              <a:rPr lang="en-US" altLang="cs-CZ" sz="2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í</a:t>
            </a:r>
            <a:r>
              <a:rPr lang="en-US" altLang="cs-CZ" sz="2600" dirty="0">
                <a:solidFill>
                  <a:schemeClr val="tx1"/>
                </a:solidFill>
              </a:rPr>
              <a:t> </a:t>
            </a:r>
            <a:r>
              <a:rPr lang="en-US" altLang="cs-CZ" sz="2600" dirty="0" err="1">
                <a:solidFill>
                  <a:schemeClr val="tx1"/>
                </a:solidFill>
              </a:rPr>
              <a:t>význam</a:t>
            </a:r>
            <a:r>
              <a:rPr lang="en-US" altLang="cs-CZ" sz="2600" dirty="0">
                <a:solidFill>
                  <a:schemeClr val="tx1"/>
                </a:solidFill>
              </a:rPr>
              <a:t> </a:t>
            </a:r>
            <a:r>
              <a:rPr lang="en-US" altLang="cs-CZ" sz="2600" dirty="0" err="1">
                <a:solidFill>
                  <a:schemeClr val="tx1"/>
                </a:solidFill>
              </a:rPr>
              <a:t>označovan</a:t>
            </a:r>
            <a:r>
              <a:rPr lang="en-US" altLang="cs-CZ" sz="26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é</a:t>
            </a:r>
            <a:r>
              <a:rPr lang="en-US" altLang="cs-CZ" sz="2600" dirty="0" err="1">
                <a:solidFill>
                  <a:schemeClr val="tx1"/>
                </a:solidFill>
              </a:rPr>
              <a:t>ho</a:t>
            </a:r>
            <a:r>
              <a:rPr lang="en-US" altLang="cs-CZ" sz="2600" dirty="0">
                <a:solidFill>
                  <a:schemeClr val="tx1"/>
                </a:solidFill>
              </a:rPr>
              <a:t> </a:t>
            </a:r>
            <a:r>
              <a:rPr lang="en-US" altLang="cs-CZ" sz="2600" dirty="0" err="1">
                <a:solidFill>
                  <a:schemeClr val="tx1"/>
                </a:solidFill>
              </a:rPr>
              <a:t>obsahu</a:t>
            </a:r>
            <a:r>
              <a:rPr lang="cs-CZ" altLang="cs-CZ" sz="2600" dirty="0">
                <a:solidFill>
                  <a:schemeClr val="tx1"/>
                </a:solidFill>
              </a:rPr>
              <a:t>, který je osvojován sociálním učením a osobní zkušeností. Lidé se liší v tom, jaký </a:t>
            </a:r>
            <a:r>
              <a:rPr lang="cs-CZ" altLang="cs-CZ" sz="2600" dirty="0" err="1">
                <a:solidFill>
                  <a:schemeClr val="tx1"/>
                </a:solidFill>
              </a:rPr>
              <a:t>konotativní</a:t>
            </a:r>
            <a:r>
              <a:rPr lang="cs-CZ" altLang="cs-CZ" sz="2600" dirty="0">
                <a:solidFill>
                  <a:schemeClr val="tx1"/>
                </a:solidFill>
              </a:rPr>
              <a:t> význam určitým slovům přisuzují. Slova, která jsou pro někoho emocionálně neutrální, jsou pro jiného emočně významná.</a:t>
            </a: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cs-CZ" altLang="cs-CZ" sz="2600" dirty="0">
                <a:solidFill>
                  <a:schemeClr val="tx1"/>
                </a:solidFill>
              </a:rPr>
              <a:t>	Příklad: matka – osoba, ke které pociťuji různé emoce.</a:t>
            </a:r>
            <a:endParaRPr lang="en-US" altLang="cs-CZ" sz="2600" dirty="0">
              <a:solidFill>
                <a:schemeClr val="tx1"/>
              </a:solidFill>
            </a:endParaRPr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DD4AA828-2E0C-41BE-AB4E-40ED15804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883"/>
    </mc:Choice>
    <mc:Fallback xmlns="">
      <p:transition spd="slow" advTm="1128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>
            <a:extLst>
              <a:ext uri="{FF2B5EF4-FFF2-40B4-BE49-F238E27FC236}">
                <a16:creationId xmlns:a16="http://schemas.microsoft.com/office/drawing/2014/main" id="{15B1E425-EB9E-4454-B01F-C7C1298F77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/>
              <a:t>Verbální komunikace</a:t>
            </a:r>
            <a:br>
              <a:rPr lang="cs-CZ" altLang="cs-CZ" sz="3600" b="1" dirty="0"/>
            </a:br>
            <a:r>
              <a:rPr lang="cs-CZ" altLang="cs-CZ" sz="3600" b="1" dirty="0">
                <a:solidFill>
                  <a:schemeClr val="hlink"/>
                </a:solidFill>
              </a:rPr>
              <a:t>Formální</a:t>
            </a:r>
            <a:r>
              <a:rPr lang="en-US" altLang="cs-CZ" sz="3600" b="1" dirty="0">
                <a:solidFill>
                  <a:schemeClr val="hlink"/>
                </a:solidFill>
              </a:rPr>
              <a:t> </a:t>
            </a:r>
            <a:r>
              <a:rPr lang="en-US" altLang="cs-CZ" sz="3600" b="1" dirty="0" err="1">
                <a:solidFill>
                  <a:schemeClr val="hlink"/>
                </a:solidFill>
              </a:rPr>
              <a:t>str</a:t>
            </a:r>
            <a:r>
              <a:rPr lang="en-US" altLang="cs-CZ" sz="3600" b="1" dirty="0" err="1">
                <a:solidFill>
                  <a:schemeClr val="hlink"/>
                </a:solidFill>
                <a:latin typeface="Times New Roman" panose="02020603050405020304" pitchFamily="18" charset="0"/>
              </a:rPr>
              <a:t>á</a:t>
            </a:r>
            <a:r>
              <a:rPr lang="en-US" altLang="cs-CZ" sz="3600" b="1" dirty="0" err="1">
                <a:solidFill>
                  <a:schemeClr val="hlink"/>
                </a:solidFill>
              </a:rPr>
              <a:t>nka</a:t>
            </a:r>
            <a:r>
              <a:rPr lang="en-US" altLang="cs-CZ" sz="3600" b="1" dirty="0">
                <a:solidFill>
                  <a:schemeClr val="hlink"/>
                </a:solidFill>
              </a:rPr>
              <a:t> </a:t>
            </a:r>
            <a:r>
              <a:rPr lang="en-US" altLang="cs-CZ" sz="3600" b="1" dirty="0" err="1">
                <a:solidFill>
                  <a:schemeClr val="hlink"/>
                </a:solidFill>
              </a:rPr>
              <a:t>řeči</a:t>
            </a:r>
            <a:endParaRPr lang="en-US" altLang="cs-CZ" sz="3600" b="1" dirty="0"/>
          </a:p>
        </p:txBody>
      </p:sp>
      <p:sp>
        <p:nvSpPr>
          <p:cNvPr id="137219" name="Rectangle 3">
            <a:extLst>
              <a:ext uri="{FF2B5EF4-FFF2-40B4-BE49-F238E27FC236}">
                <a16:creationId xmlns:a16="http://schemas.microsoft.com/office/drawing/2014/main" id="{CF7ABD04-38EE-4676-957A-116F4E0F36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chemeClr val="folHlink"/>
                </a:solidFill>
              </a:rPr>
              <a:t>Paralingvistika</a:t>
            </a:r>
            <a:r>
              <a:rPr lang="cs-CZ" altLang="cs-CZ" sz="2000" b="1" dirty="0"/>
              <a:t> </a:t>
            </a:r>
            <a:r>
              <a:rPr lang="cs-CZ" altLang="cs-CZ" sz="2000" dirty="0"/>
              <a:t>popisuje formální stránku řeči: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/>
              <a:t>Intenzita hlasu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/>
              <a:t>Intonace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/>
              <a:t>Barva hlasu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/>
              <a:t>Délka projevu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/>
              <a:t>Rychlost projevu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/>
              <a:t>Přestávky v projevu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/>
              <a:t>Přesnost sdělení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altLang="cs-CZ" sz="2000" dirty="0"/>
              <a:t>Způsob předávání slova</a:t>
            </a:r>
            <a:endParaRPr lang="en-US" altLang="cs-CZ" sz="2000" dirty="0"/>
          </a:p>
        </p:txBody>
      </p:sp>
      <p:pic>
        <p:nvPicPr>
          <p:cNvPr id="3" name="Zvuk 2">
            <a:hlinkClick r:id="" action="ppaction://media"/>
            <a:extLst>
              <a:ext uri="{FF2B5EF4-FFF2-40B4-BE49-F238E27FC236}">
                <a16:creationId xmlns:a16="http://schemas.microsoft.com/office/drawing/2014/main" id="{A28CA8FA-21E5-4150-B6FD-5AE59BC5CC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055"/>
    </mc:Choice>
    <mc:Fallback xmlns="">
      <p:transition spd="slow" advTm="780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>
            <a:extLst>
              <a:ext uri="{FF2B5EF4-FFF2-40B4-BE49-F238E27FC236}">
                <a16:creationId xmlns:a16="http://schemas.microsoft.com/office/drawing/2014/main" id="{DB10E72F-C85B-45DD-B0D3-82C347DCAB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/>
              <a:t>Verbální komunikace</a:t>
            </a:r>
            <a:br>
              <a:rPr lang="cs-CZ" altLang="cs-CZ" sz="3600" b="1" dirty="0"/>
            </a:br>
            <a:r>
              <a:rPr lang="cs-CZ" altLang="cs-CZ" sz="3600" b="1" dirty="0">
                <a:solidFill>
                  <a:schemeClr val="hlink"/>
                </a:solidFill>
              </a:rPr>
              <a:t>Dovednost naslouchat</a:t>
            </a:r>
            <a:endParaRPr lang="en-US" altLang="cs-CZ" sz="3600" b="1" dirty="0">
              <a:solidFill>
                <a:schemeClr val="hlink"/>
              </a:solidFill>
            </a:endParaRPr>
          </a:p>
        </p:txBody>
      </p:sp>
      <p:sp>
        <p:nvSpPr>
          <p:cNvPr id="145411" name="Rectangle 3">
            <a:extLst>
              <a:ext uri="{FF2B5EF4-FFF2-40B4-BE49-F238E27FC236}">
                <a16:creationId xmlns:a16="http://schemas.microsoft.com/office/drawing/2014/main" id="{D080819B-F95A-4336-8328-EABE8D84578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altLang="cs-CZ" sz="28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cs-CZ" sz="2000" dirty="0" err="1"/>
              <a:t>Lze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rozlišit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dva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typy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přijímání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zpráv</a:t>
            </a:r>
            <a:r>
              <a:rPr lang="en-US" altLang="cs-CZ" sz="2000" dirty="0"/>
              <a:t>:</a:t>
            </a:r>
            <a:endParaRPr lang="cs-CZ" altLang="cs-CZ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cs-CZ" sz="2000" b="1" dirty="0"/>
          </a:p>
          <a:p>
            <a:pPr>
              <a:lnSpc>
                <a:spcPct val="80000"/>
              </a:lnSpc>
            </a:pPr>
            <a:r>
              <a:rPr lang="en-US" altLang="cs-CZ" sz="2000" b="1" dirty="0" err="1">
                <a:solidFill>
                  <a:schemeClr val="folHlink"/>
                </a:solidFill>
              </a:rPr>
              <a:t>Slyšení</a:t>
            </a:r>
            <a:endParaRPr lang="en-US" altLang="cs-CZ" sz="2000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P</a:t>
            </a:r>
            <a:r>
              <a:rPr lang="en-US" altLang="cs-CZ" sz="2000" dirty="0" err="1"/>
              <a:t>říjemce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pasivně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registruje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sdělení</a:t>
            </a:r>
            <a:r>
              <a:rPr lang="en-US" altLang="cs-CZ" sz="2000" dirty="0"/>
              <a:t>, </a:t>
            </a:r>
            <a:r>
              <a:rPr lang="cs-CZ" altLang="cs-CZ" sz="2000" dirty="0"/>
              <a:t> </a:t>
            </a:r>
            <a:r>
              <a:rPr lang="en-US" altLang="cs-CZ" sz="2000" dirty="0"/>
              <a:t>ale </a:t>
            </a:r>
            <a:r>
              <a:rPr lang="en-US" altLang="cs-CZ" sz="2000" dirty="0" err="1"/>
              <a:t>nevěnuje</a:t>
            </a:r>
            <a:r>
              <a:rPr lang="en-US" altLang="cs-CZ" sz="2000" dirty="0"/>
              <a:t> mu </a:t>
            </a:r>
            <a:r>
              <a:rPr lang="en-US" altLang="cs-CZ" sz="2000" dirty="0" err="1"/>
              <a:t>pozornost</a:t>
            </a:r>
            <a:r>
              <a:rPr lang="cs-CZ" altLang="cs-CZ" sz="2000" dirty="0"/>
              <a:t>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cs-CZ" sz="2000" b="1" dirty="0"/>
          </a:p>
          <a:p>
            <a:pPr>
              <a:lnSpc>
                <a:spcPct val="80000"/>
              </a:lnSpc>
            </a:pPr>
            <a:r>
              <a:rPr lang="en-US" altLang="cs-CZ" sz="2000" b="1" dirty="0" err="1">
                <a:solidFill>
                  <a:schemeClr val="folHlink"/>
                </a:solidFill>
              </a:rPr>
              <a:t>Naslouchání</a:t>
            </a:r>
            <a:r>
              <a:rPr lang="en-US" altLang="cs-CZ" sz="2000" b="1" dirty="0"/>
              <a:t> </a:t>
            </a:r>
            <a:endParaRPr lang="en-US" altLang="cs-CZ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A</a:t>
            </a:r>
            <a:r>
              <a:rPr lang="en-US" altLang="cs-CZ" sz="2000" dirty="0" err="1"/>
              <a:t>ktivní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přijímání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sdělení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druhého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člověka</a:t>
            </a:r>
            <a:r>
              <a:rPr lang="cs-CZ" altLang="cs-CZ" sz="2000" dirty="0"/>
              <a:t>.</a:t>
            </a:r>
            <a:endParaRPr lang="en-US" altLang="cs-CZ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P</a:t>
            </a:r>
            <a:r>
              <a:rPr lang="en-US" altLang="cs-CZ" sz="2000" dirty="0" err="1"/>
              <a:t>říjemce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věnuje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sdělení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pozornost</a:t>
            </a:r>
            <a:r>
              <a:rPr lang="en-US" altLang="cs-CZ" sz="2000" dirty="0"/>
              <a:t> a </a:t>
            </a:r>
            <a:r>
              <a:rPr lang="en-US" altLang="cs-CZ" sz="2000" dirty="0" err="1"/>
              <a:t>chce</a:t>
            </a:r>
            <a:r>
              <a:rPr lang="en-US" altLang="cs-CZ" sz="2000" dirty="0"/>
              <a:t> </a:t>
            </a:r>
            <a:r>
              <a:rPr lang="cs-CZ" altLang="cs-CZ" sz="2000" dirty="0"/>
              <a:t> </a:t>
            </a:r>
            <a:r>
              <a:rPr lang="en-US" altLang="cs-CZ" sz="2000" dirty="0"/>
              <a:t>mu </a:t>
            </a:r>
            <a:r>
              <a:rPr lang="en-US" altLang="cs-CZ" sz="2000" dirty="0" err="1"/>
              <a:t>porozumět</a:t>
            </a:r>
            <a:r>
              <a:rPr lang="cs-CZ" altLang="cs-CZ" sz="2000" dirty="0"/>
              <a:t>.</a:t>
            </a:r>
            <a:endParaRPr lang="en-US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496ECA06-A512-495C-841F-C88172FE0F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44"/>
    </mc:Choice>
    <mc:Fallback xmlns="">
      <p:transition spd="slow" advTm="756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>
            <a:extLst>
              <a:ext uri="{FF2B5EF4-FFF2-40B4-BE49-F238E27FC236}">
                <a16:creationId xmlns:a16="http://schemas.microsoft.com/office/drawing/2014/main" id="{09152662-D216-4CC0-966C-ADAD9AA120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576" y="58065"/>
            <a:ext cx="7831782" cy="1325563"/>
          </a:xfrm>
        </p:spPr>
        <p:txBody>
          <a:bodyPr>
            <a:normAutofit/>
          </a:bodyPr>
          <a:lstStyle/>
          <a:p>
            <a:r>
              <a:rPr lang="cs-CZ" altLang="cs-CZ" sz="3600" b="1" dirty="0"/>
              <a:t>Neverbální komunikace</a:t>
            </a:r>
            <a:endParaRPr lang="en-US" altLang="cs-CZ" sz="3600" b="1" dirty="0"/>
          </a:p>
        </p:txBody>
      </p:sp>
      <p:sp>
        <p:nvSpPr>
          <p:cNvPr id="138243" name="Rectangle 3">
            <a:extLst>
              <a:ext uri="{FF2B5EF4-FFF2-40B4-BE49-F238E27FC236}">
                <a16:creationId xmlns:a16="http://schemas.microsoft.com/office/drawing/2014/main" id="{F9594C93-85A8-4C9E-B4E8-01042C3037A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7935" y="1268760"/>
            <a:ext cx="7109653" cy="480218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chemeClr val="folHlink"/>
                </a:solidFill>
              </a:rPr>
              <a:t>POHLEDY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oční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kontakt</a:t>
            </a:r>
            <a:endParaRPr lang="en-US" altLang="cs-CZ" sz="2000" dirty="0"/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chemeClr val="folHlink"/>
                </a:solidFill>
              </a:rPr>
              <a:t>GESTIKA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pohyby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rukou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hlavy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nohou</a:t>
            </a:r>
            <a:endParaRPr lang="en-US" altLang="cs-CZ" sz="2000" dirty="0"/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chemeClr val="folHlink"/>
                </a:solidFill>
              </a:rPr>
              <a:t>HAPTIKA</a:t>
            </a:r>
            <a:r>
              <a:rPr lang="en-US" altLang="cs-CZ" sz="2000" dirty="0"/>
              <a:t> - </a:t>
            </a:r>
            <a:r>
              <a:rPr lang="en-US" altLang="cs-CZ" sz="2000" dirty="0" err="1"/>
              <a:t>doteky</a:t>
            </a:r>
            <a:endParaRPr lang="en-US" altLang="cs-CZ" sz="2000" dirty="0"/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chemeClr val="folHlink"/>
                </a:solidFill>
              </a:rPr>
              <a:t>POSTURIKA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držení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poloha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těla</a:t>
            </a:r>
            <a:r>
              <a:rPr lang="en-US" altLang="cs-CZ" sz="2000" dirty="0"/>
              <a:t> a </a:t>
            </a:r>
            <a:r>
              <a:rPr lang="en-US" altLang="cs-CZ" sz="2000" dirty="0" err="1"/>
              <a:t>jeho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částí</a:t>
            </a:r>
            <a:endParaRPr lang="en-US" altLang="cs-CZ" sz="2000" dirty="0"/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chemeClr val="folHlink"/>
                </a:solidFill>
              </a:rPr>
              <a:t>PROXEMIKA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vzdálenost</a:t>
            </a:r>
            <a:r>
              <a:rPr lang="cs-CZ" altLang="cs-CZ" sz="2000" dirty="0"/>
              <a:t> mezi komunikujícími osobami</a:t>
            </a:r>
            <a:endParaRPr lang="en-US" altLang="cs-CZ" sz="2000" dirty="0"/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chemeClr val="folHlink"/>
                </a:solidFill>
              </a:rPr>
              <a:t>TERITORIUM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osobní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prostor</a:t>
            </a:r>
            <a:endParaRPr lang="en-US" altLang="cs-CZ" sz="2000" dirty="0"/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chemeClr val="folHlink"/>
                </a:solidFill>
              </a:rPr>
              <a:t>NEUREVEGETATIVNÍ</a:t>
            </a:r>
            <a:r>
              <a:rPr lang="en-US" altLang="cs-CZ" sz="2000" dirty="0"/>
              <a:t>  </a:t>
            </a:r>
            <a:r>
              <a:rPr lang="en-US" altLang="cs-CZ" sz="2000" b="1" dirty="0">
                <a:solidFill>
                  <a:schemeClr val="folHlink"/>
                </a:solidFill>
              </a:rPr>
              <a:t>REAKCE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fyziologické</a:t>
            </a:r>
            <a:r>
              <a:rPr lang="en-US" altLang="cs-CZ" sz="2000" dirty="0"/>
              <a:t> </a:t>
            </a:r>
            <a:r>
              <a:rPr lang="cs-CZ" altLang="cs-CZ" sz="2000" dirty="0"/>
              <a:t>reakce</a:t>
            </a:r>
            <a:endParaRPr lang="en-US" altLang="cs-CZ" sz="2000" dirty="0"/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chemeClr val="folHlink"/>
                </a:solidFill>
              </a:rPr>
              <a:t>CELKOVÝ</a:t>
            </a:r>
            <a:r>
              <a:rPr lang="en-US" altLang="cs-CZ" sz="2000" dirty="0"/>
              <a:t> </a:t>
            </a:r>
            <a:r>
              <a:rPr lang="en-US" altLang="cs-CZ" sz="2000" b="1" dirty="0">
                <a:solidFill>
                  <a:schemeClr val="folHlink"/>
                </a:solidFill>
              </a:rPr>
              <a:t>IMAGE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oblékání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líčení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doplňky</a:t>
            </a:r>
            <a:r>
              <a:rPr lang="cs-CZ" altLang="cs-CZ" sz="2000" dirty="0"/>
              <a:t>, životní styl</a:t>
            </a:r>
            <a:endParaRPr lang="en-US" altLang="cs-CZ" sz="2000" dirty="0"/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chemeClr val="folHlink"/>
                </a:solidFill>
              </a:rPr>
              <a:t>PROSTŘEDÍ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vzhled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místa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kde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člověk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působí</a:t>
            </a:r>
            <a:endParaRPr lang="en-US" altLang="cs-CZ" sz="2000" dirty="0"/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chemeClr val="folHlink"/>
                </a:solidFill>
              </a:rPr>
              <a:t>SDĚLOVÁNÍ</a:t>
            </a:r>
            <a:r>
              <a:rPr lang="en-US" altLang="cs-CZ" sz="2000" dirty="0"/>
              <a:t> </a:t>
            </a:r>
            <a:r>
              <a:rPr lang="en-US" altLang="cs-CZ" sz="2000" b="1" dirty="0">
                <a:solidFill>
                  <a:schemeClr val="folHlink"/>
                </a:solidFill>
              </a:rPr>
              <a:t>ČINY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chování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jednání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činnost</a:t>
            </a:r>
            <a:endParaRPr lang="en-US" altLang="cs-CZ" sz="2000" dirty="0"/>
          </a:p>
          <a:p>
            <a:pPr>
              <a:lnSpc>
                <a:spcPct val="120000"/>
              </a:lnSpc>
            </a:pPr>
            <a:r>
              <a:rPr lang="en-US" altLang="cs-CZ" sz="2000" b="1" dirty="0">
                <a:solidFill>
                  <a:schemeClr val="folHlink"/>
                </a:solidFill>
              </a:rPr>
              <a:t>CHRONEMIKA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strukturování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času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komunikace</a:t>
            </a:r>
            <a:endParaRPr lang="en-US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15A3F63-6ABA-442C-9438-CA980EE48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1762"/>
    </mc:Choice>
    <mc:Fallback xmlns="">
      <p:transition spd="slow" advTm="201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>
            <a:extLst>
              <a:ext uri="{FF2B5EF4-FFF2-40B4-BE49-F238E27FC236}">
                <a16:creationId xmlns:a16="http://schemas.microsoft.com/office/drawing/2014/main" id="{527DAC1C-2E09-49A4-B95C-04A1B763B6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/>
              <a:t>Neverbální komunikace</a:t>
            </a:r>
            <a:br>
              <a:rPr lang="cs-CZ" altLang="cs-CZ" sz="3600" b="1" dirty="0"/>
            </a:br>
            <a:r>
              <a:rPr lang="cs-CZ" altLang="cs-CZ" sz="3600" b="1" dirty="0">
                <a:solidFill>
                  <a:schemeClr val="hlink"/>
                </a:solidFill>
              </a:rPr>
              <a:t>Mimika</a:t>
            </a:r>
            <a:endParaRPr lang="en-US" altLang="cs-CZ" sz="3600" b="1" dirty="0">
              <a:solidFill>
                <a:schemeClr val="hlink"/>
              </a:solidFill>
            </a:endParaRPr>
          </a:p>
        </p:txBody>
      </p:sp>
      <p:sp>
        <p:nvSpPr>
          <p:cNvPr id="148483" name="Rectangle 3">
            <a:extLst>
              <a:ext uri="{FF2B5EF4-FFF2-40B4-BE49-F238E27FC236}">
                <a16:creationId xmlns:a16="http://schemas.microsoft.com/office/drawing/2014/main" id="{C1B64301-261D-4591-99AF-AB311461BCC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1690689"/>
            <a:ext cx="7561262" cy="4464049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	</a:t>
            </a:r>
            <a:r>
              <a:rPr lang="en-US" altLang="cs-CZ" sz="2000" dirty="0" err="1"/>
              <a:t>Některé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mimické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výrazy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jsou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snadno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rozpoznatelné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dobře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lze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vyčíst</a:t>
            </a:r>
            <a:r>
              <a:rPr lang="en-US" altLang="cs-CZ" sz="2000" dirty="0"/>
              <a:t> </a:t>
            </a:r>
            <a:r>
              <a:rPr lang="en-US" altLang="cs-CZ" sz="2000" dirty="0" err="1">
                <a:solidFill>
                  <a:schemeClr val="tx1"/>
                </a:solidFill>
              </a:rPr>
              <a:t>základní</a:t>
            </a:r>
            <a:r>
              <a:rPr lang="en-US" altLang="cs-CZ" sz="2000" dirty="0">
                <a:solidFill>
                  <a:schemeClr val="tx1"/>
                </a:solidFill>
              </a:rPr>
              <a:t> </a:t>
            </a:r>
            <a:r>
              <a:rPr lang="en-US" altLang="cs-CZ" sz="2000" dirty="0" err="1">
                <a:solidFill>
                  <a:schemeClr val="tx1"/>
                </a:solidFill>
              </a:rPr>
              <a:t>emoční</a:t>
            </a:r>
            <a:r>
              <a:rPr lang="en-US" altLang="cs-CZ" sz="2000" dirty="0">
                <a:solidFill>
                  <a:schemeClr val="tx1"/>
                </a:solidFill>
              </a:rPr>
              <a:t> </a:t>
            </a:r>
            <a:r>
              <a:rPr lang="en-US" altLang="cs-CZ" sz="2000" dirty="0" err="1">
                <a:solidFill>
                  <a:schemeClr val="tx1"/>
                </a:solidFill>
              </a:rPr>
              <a:t>dimenz</a:t>
            </a:r>
            <a:r>
              <a:rPr lang="cs-CZ" altLang="cs-CZ" sz="2000" dirty="0">
                <a:solidFill>
                  <a:schemeClr val="tx1"/>
                </a:solidFill>
              </a:rPr>
              <a:t>e</a:t>
            </a:r>
            <a:r>
              <a:rPr lang="en-US" altLang="cs-CZ" sz="2000" dirty="0">
                <a:solidFill>
                  <a:schemeClr val="tx1"/>
                </a:solidFill>
              </a:rPr>
              <a:t>:</a:t>
            </a:r>
          </a:p>
          <a:p>
            <a:pPr lvl="1">
              <a:lnSpc>
                <a:spcPct val="110000"/>
              </a:lnSpc>
            </a:pPr>
            <a:r>
              <a:rPr lang="en-US" altLang="cs-CZ" dirty="0" err="1">
                <a:solidFill>
                  <a:schemeClr val="hlink"/>
                </a:solidFill>
              </a:rPr>
              <a:t>radost</a:t>
            </a:r>
            <a:r>
              <a:rPr lang="en-US" altLang="cs-CZ" dirty="0">
                <a:solidFill>
                  <a:schemeClr val="hlink"/>
                </a:solidFill>
              </a:rPr>
              <a:t> – </a:t>
            </a:r>
            <a:r>
              <a:rPr lang="en-US" altLang="cs-CZ" dirty="0" err="1">
                <a:solidFill>
                  <a:schemeClr val="hlink"/>
                </a:solidFill>
              </a:rPr>
              <a:t>smutek</a:t>
            </a:r>
            <a:endParaRPr lang="en-US" altLang="cs-CZ" dirty="0">
              <a:solidFill>
                <a:schemeClr val="hlink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cs-CZ" dirty="0" err="1">
                <a:solidFill>
                  <a:schemeClr val="hlink"/>
                </a:solidFill>
              </a:rPr>
              <a:t>štěstí</a:t>
            </a:r>
            <a:r>
              <a:rPr lang="en-US" altLang="cs-CZ" dirty="0">
                <a:solidFill>
                  <a:schemeClr val="hlink"/>
                </a:solidFill>
              </a:rPr>
              <a:t> – </a:t>
            </a:r>
            <a:r>
              <a:rPr lang="en-US" altLang="cs-CZ" dirty="0" err="1">
                <a:solidFill>
                  <a:schemeClr val="hlink"/>
                </a:solidFill>
              </a:rPr>
              <a:t>neštěstí</a:t>
            </a:r>
            <a:endParaRPr lang="en-US" altLang="cs-CZ" dirty="0">
              <a:solidFill>
                <a:schemeClr val="hlink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cs-CZ" dirty="0" err="1">
                <a:solidFill>
                  <a:schemeClr val="hlink"/>
                </a:solidFill>
              </a:rPr>
              <a:t>překvapení</a:t>
            </a:r>
            <a:r>
              <a:rPr lang="en-US" altLang="cs-CZ" dirty="0">
                <a:solidFill>
                  <a:schemeClr val="hlink"/>
                </a:solidFill>
              </a:rPr>
              <a:t> – </a:t>
            </a:r>
            <a:r>
              <a:rPr lang="en-US" altLang="cs-CZ" dirty="0" err="1">
                <a:solidFill>
                  <a:schemeClr val="hlink"/>
                </a:solidFill>
              </a:rPr>
              <a:t>splněné</a:t>
            </a:r>
            <a:r>
              <a:rPr lang="en-US" altLang="cs-CZ" dirty="0">
                <a:solidFill>
                  <a:schemeClr val="hlink"/>
                </a:solidFill>
              </a:rPr>
              <a:t> </a:t>
            </a:r>
            <a:r>
              <a:rPr lang="en-US" altLang="cs-CZ" dirty="0" err="1">
                <a:solidFill>
                  <a:schemeClr val="hlink"/>
                </a:solidFill>
              </a:rPr>
              <a:t>očekávání</a:t>
            </a:r>
            <a:endParaRPr lang="en-US" altLang="cs-CZ" dirty="0">
              <a:solidFill>
                <a:schemeClr val="hlink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cs-CZ" dirty="0" err="1">
                <a:solidFill>
                  <a:schemeClr val="hlink"/>
                </a:solidFill>
              </a:rPr>
              <a:t>klid</a:t>
            </a:r>
            <a:r>
              <a:rPr lang="en-US" altLang="cs-CZ" dirty="0">
                <a:solidFill>
                  <a:schemeClr val="hlink"/>
                </a:solidFill>
              </a:rPr>
              <a:t> – </a:t>
            </a:r>
            <a:r>
              <a:rPr lang="en-US" altLang="cs-CZ" dirty="0" err="1">
                <a:solidFill>
                  <a:schemeClr val="hlink"/>
                </a:solidFill>
              </a:rPr>
              <a:t>rozčílení</a:t>
            </a:r>
            <a:r>
              <a:rPr lang="en-US" altLang="cs-CZ" dirty="0">
                <a:solidFill>
                  <a:schemeClr val="hlink"/>
                </a:solidFill>
              </a:rPr>
              <a:t>, </a:t>
            </a:r>
            <a:r>
              <a:rPr lang="en-US" altLang="cs-CZ" dirty="0" err="1">
                <a:solidFill>
                  <a:schemeClr val="hlink"/>
                </a:solidFill>
              </a:rPr>
              <a:t>vztek</a:t>
            </a:r>
            <a:endParaRPr lang="en-US" altLang="cs-CZ" dirty="0">
              <a:solidFill>
                <a:schemeClr val="hlink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cs-CZ" dirty="0" err="1">
                <a:solidFill>
                  <a:schemeClr val="hlink"/>
                </a:solidFill>
              </a:rPr>
              <a:t>spokojenost</a:t>
            </a:r>
            <a:r>
              <a:rPr lang="en-US" altLang="cs-CZ" dirty="0">
                <a:solidFill>
                  <a:schemeClr val="hlink"/>
                </a:solidFill>
              </a:rPr>
              <a:t> – </a:t>
            </a:r>
            <a:r>
              <a:rPr lang="en-US" altLang="cs-CZ" dirty="0" err="1">
                <a:solidFill>
                  <a:schemeClr val="hlink"/>
                </a:solidFill>
              </a:rPr>
              <a:t>nespokojenost</a:t>
            </a:r>
            <a:endParaRPr lang="en-US" altLang="cs-CZ" dirty="0">
              <a:solidFill>
                <a:schemeClr val="hlink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cs-CZ" dirty="0" err="1">
                <a:solidFill>
                  <a:schemeClr val="hlink"/>
                </a:solidFill>
              </a:rPr>
              <a:t>zájem</a:t>
            </a:r>
            <a:r>
              <a:rPr lang="en-US" altLang="cs-CZ" dirty="0">
                <a:solidFill>
                  <a:schemeClr val="hlink"/>
                </a:solidFill>
              </a:rPr>
              <a:t> – </a:t>
            </a:r>
            <a:r>
              <a:rPr lang="en-US" altLang="cs-CZ" dirty="0" err="1">
                <a:solidFill>
                  <a:schemeClr val="hlink"/>
                </a:solidFill>
              </a:rPr>
              <a:t>nezájem</a:t>
            </a:r>
            <a:endParaRPr lang="en-US" altLang="cs-CZ" dirty="0">
              <a:solidFill>
                <a:schemeClr val="hlink"/>
              </a:solidFill>
            </a:endParaRPr>
          </a:p>
          <a:p>
            <a:pPr lvl="1">
              <a:lnSpc>
                <a:spcPct val="110000"/>
              </a:lnSpc>
            </a:pPr>
            <a:r>
              <a:rPr lang="en-US" altLang="cs-CZ" dirty="0" err="1">
                <a:solidFill>
                  <a:schemeClr val="hlink"/>
                </a:solidFill>
              </a:rPr>
              <a:t>strach</a:t>
            </a:r>
            <a:r>
              <a:rPr lang="en-US" altLang="cs-CZ" dirty="0">
                <a:solidFill>
                  <a:schemeClr val="hlink"/>
                </a:solidFill>
              </a:rPr>
              <a:t> – </a:t>
            </a:r>
            <a:r>
              <a:rPr lang="en-US" altLang="cs-CZ" dirty="0" err="1">
                <a:solidFill>
                  <a:schemeClr val="hlink"/>
                </a:solidFill>
              </a:rPr>
              <a:t>pocit</a:t>
            </a:r>
            <a:r>
              <a:rPr lang="en-US" altLang="cs-CZ" dirty="0">
                <a:solidFill>
                  <a:schemeClr val="hlink"/>
                </a:solidFill>
              </a:rPr>
              <a:t> </a:t>
            </a:r>
            <a:r>
              <a:rPr lang="en-US" altLang="cs-CZ" dirty="0" err="1">
                <a:solidFill>
                  <a:schemeClr val="hlink"/>
                </a:solidFill>
              </a:rPr>
              <a:t>jistoty</a:t>
            </a:r>
            <a:endParaRPr lang="en-US" altLang="cs-CZ" dirty="0">
              <a:solidFill>
                <a:schemeClr val="hlink"/>
              </a:solidFill>
            </a:endParaRPr>
          </a:p>
          <a:p>
            <a:pPr>
              <a:lnSpc>
                <a:spcPct val="11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en-US" altLang="cs-CZ" sz="2000" dirty="0" err="1"/>
              <a:t>Všechny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další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emoce</a:t>
            </a:r>
            <a:r>
              <a:rPr lang="en-US" altLang="cs-CZ" sz="2000" dirty="0"/>
              <a:t> se </a:t>
            </a:r>
            <a:r>
              <a:rPr lang="en-US" altLang="cs-CZ" sz="2000" dirty="0" err="1"/>
              <a:t>poznávají</a:t>
            </a:r>
            <a:r>
              <a:rPr lang="en-US" altLang="cs-CZ" sz="2000" dirty="0"/>
              <a:t> z </a:t>
            </a:r>
            <a:r>
              <a:rPr lang="en-US" altLang="cs-CZ" sz="2000" dirty="0" err="1"/>
              <a:t>mimiky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hůře</a:t>
            </a:r>
            <a:r>
              <a:rPr lang="en-US" altLang="cs-CZ" sz="2000" dirty="0"/>
              <a:t> </a:t>
            </a:r>
            <a:r>
              <a:rPr lang="cs-CZ" altLang="cs-CZ" sz="2000" dirty="0"/>
              <a:t> </a:t>
            </a:r>
            <a:r>
              <a:rPr lang="en-US" altLang="cs-CZ" sz="2000" dirty="0"/>
              <a:t>a </a:t>
            </a:r>
            <a:r>
              <a:rPr lang="en-US" altLang="cs-CZ" sz="2000" dirty="0" err="1"/>
              <a:t>musí</a:t>
            </a:r>
            <a:r>
              <a:rPr lang="en-US" altLang="cs-CZ" sz="2000" dirty="0"/>
              <a:t> se </a:t>
            </a:r>
            <a:r>
              <a:rPr lang="en-US" altLang="cs-CZ" sz="2000" dirty="0" err="1"/>
              <a:t>hodnotit</a:t>
            </a:r>
            <a:r>
              <a:rPr lang="en-US" altLang="cs-CZ" sz="2000" dirty="0"/>
              <a:t> v </a:t>
            </a:r>
            <a:r>
              <a:rPr lang="en-US" altLang="cs-CZ" sz="2000" dirty="0" err="1"/>
              <a:t>souvislosti</a:t>
            </a:r>
            <a:r>
              <a:rPr lang="en-US" altLang="cs-CZ" sz="2000" dirty="0"/>
              <a:t> s </a:t>
            </a:r>
            <a:r>
              <a:rPr lang="en-US" altLang="cs-CZ" sz="2000" dirty="0" err="1"/>
              <a:t>celým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kontextem</a:t>
            </a:r>
            <a:r>
              <a:rPr lang="en-US" altLang="cs-CZ" sz="2000" dirty="0"/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B417651-B850-48E7-9173-C7C8BE9581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86"/>
    </mc:Choice>
    <mc:Fallback xmlns="">
      <p:transition spd="slow" advTm="720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>
            <a:extLst>
              <a:ext uri="{FF2B5EF4-FFF2-40B4-BE49-F238E27FC236}">
                <a16:creationId xmlns:a16="http://schemas.microsoft.com/office/drawing/2014/main" id="{A472E40F-8CFC-422C-A59F-66FDE3D08C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Neverbální komunikace</a:t>
            </a:r>
            <a:br>
              <a:rPr lang="cs-CZ" altLang="cs-CZ" sz="3600" b="1"/>
            </a:br>
            <a:r>
              <a:rPr lang="cs-CZ" altLang="cs-CZ" sz="3600" b="1">
                <a:solidFill>
                  <a:schemeClr val="hlink"/>
                </a:solidFill>
              </a:rPr>
              <a:t>Pohledy</a:t>
            </a:r>
            <a:endParaRPr lang="en-US" altLang="cs-CZ" sz="3600" b="1">
              <a:solidFill>
                <a:schemeClr val="hlink"/>
              </a:solidFill>
            </a:endParaRPr>
          </a:p>
        </p:txBody>
      </p:sp>
      <p:sp>
        <p:nvSpPr>
          <p:cNvPr id="149507" name="Rectangle 3">
            <a:extLst>
              <a:ext uri="{FF2B5EF4-FFF2-40B4-BE49-F238E27FC236}">
                <a16:creationId xmlns:a16="http://schemas.microsoft.com/office/drawing/2014/main" id="{8469EF29-855E-493F-84CC-FDBF1A354E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585" y="1954939"/>
            <a:ext cx="7416824" cy="3998913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cs-CZ" sz="2000" dirty="0" err="1"/>
              <a:t>Oční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kontakt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hraje</a:t>
            </a:r>
            <a:r>
              <a:rPr lang="en-US" altLang="cs-CZ" sz="2000" dirty="0"/>
              <a:t> v </a:t>
            </a:r>
            <a:r>
              <a:rPr lang="en-US" altLang="cs-CZ" sz="2000" dirty="0" err="1"/>
              <a:t>komunikaci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důležitou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funkci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oči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sdělují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přijímají</a:t>
            </a:r>
            <a:r>
              <a:rPr lang="en-US" altLang="cs-CZ" sz="2000" dirty="0"/>
              <a:t>.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cs-CZ" sz="2000" dirty="0" err="1"/>
              <a:t>Optimální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množství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očního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kontaktu</a:t>
            </a:r>
            <a:r>
              <a:rPr lang="en-US" altLang="cs-CZ" sz="2000" dirty="0"/>
              <a:t> </a:t>
            </a:r>
            <a:r>
              <a:rPr lang="cs-CZ" altLang="cs-CZ" sz="2000" dirty="0"/>
              <a:t>tvoří </a:t>
            </a:r>
            <a:r>
              <a:rPr lang="en-US" altLang="cs-CZ" sz="2000" dirty="0" err="1"/>
              <a:t>asi</a:t>
            </a:r>
            <a:r>
              <a:rPr lang="en-US" altLang="cs-CZ" sz="2000" dirty="0"/>
              <a:t> 50% </a:t>
            </a:r>
            <a:r>
              <a:rPr lang="en-US" altLang="cs-CZ" sz="2000" dirty="0" err="1"/>
              <a:t>času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komunikace</a:t>
            </a:r>
            <a:r>
              <a:rPr lang="en-US" altLang="cs-CZ" sz="2000" dirty="0"/>
              <a:t>.</a:t>
            </a:r>
            <a:endParaRPr lang="cs-CZ" altLang="cs-CZ" sz="2000" dirty="0"/>
          </a:p>
          <a:p>
            <a:pPr lvl="1">
              <a:lnSpc>
                <a:spcPct val="120000"/>
              </a:lnSpc>
              <a:buClr>
                <a:schemeClr val="folHlink"/>
              </a:buClr>
            </a:pPr>
            <a:r>
              <a:rPr lang="cs-CZ" altLang="cs-CZ" b="1" dirty="0">
                <a:solidFill>
                  <a:schemeClr val="folHlink"/>
                </a:solidFill>
              </a:rPr>
              <a:t>D</a:t>
            </a:r>
            <a:r>
              <a:rPr lang="en-US" altLang="cs-CZ" b="1" dirty="0" err="1">
                <a:solidFill>
                  <a:schemeClr val="folHlink"/>
                </a:solidFill>
              </a:rPr>
              <a:t>elší</a:t>
            </a:r>
            <a:r>
              <a:rPr lang="en-US" altLang="cs-CZ" b="1" dirty="0">
                <a:solidFill>
                  <a:schemeClr val="folHlink"/>
                </a:solidFill>
              </a:rPr>
              <a:t> </a:t>
            </a:r>
            <a:r>
              <a:rPr lang="cs-CZ" altLang="cs-CZ" b="1" dirty="0">
                <a:solidFill>
                  <a:schemeClr val="folHlink"/>
                </a:solidFill>
              </a:rPr>
              <a:t>trvání očního kontaktu</a:t>
            </a:r>
            <a:r>
              <a:rPr lang="en-US" altLang="cs-CZ" b="1" dirty="0"/>
              <a:t> </a:t>
            </a:r>
            <a:r>
              <a:rPr lang="en-US" altLang="cs-CZ" dirty="0"/>
              <a:t>- dominance, </a:t>
            </a:r>
            <a:r>
              <a:rPr lang="en-US" altLang="cs-CZ" dirty="0" err="1"/>
              <a:t>sebejistota</a:t>
            </a:r>
            <a:r>
              <a:rPr lang="en-US" altLang="cs-CZ" dirty="0"/>
              <a:t>, </a:t>
            </a:r>
            <a:r>
              <a:rPr lang="en-US" altLang="cs-CZ" dirty="0" err="1"/>
              <a:t>autorita</a:t>
            </a:r>
            <a:r>
              <a:rPr lang="en-US" altLang="cs-CZ" dirty="0"/>
              <a:t>, </a:t>
            </a:r>
            <a:r>
              <a:rPr lang="en-US" altLang="cs-CZ" dirty="0" err="1"/>
              <a:t>ovlivňování</a:t>
            </a:r>
            <a:r>
              <a:rPr lang="en-US" altLang="cs-CZ" dirty="0"/>
              <a:t> </a:t>
            </a:r>
            <a:r>
              <a:rPr lang="en-US" altLang="cs-CZ" dirty="0" err="1"/>
              <a:t>druhého</a:t>
            </a:r>
            <a:r>
              <a:rPr lang="cs-CZ" altLang="cs-CZ" dirty="0"/>
              <a:t>, </a:t>
            </a:r>
            <a:r>
              <a:rPr lang="en-US" altLang="cs-CZ" dirty="0" err="1"/>
              <a:t>intimní</a:t>
            </a:r>
            <a:r>
              <a:rPr lang="en-US" altLang="cs-CZ" dirty="0"/>
              <a:t> </a:t>
            </a:r>
            <a:r>
              <a:rPr lang="en-US" altLang="cs-CZ" dirty="0" err="1"/>
              <a:t>kontakt</a:t>
            </a:r>
            <a:endParaRPr lang="cs-CZ" altLang="cs-CZ" dirty="0"/>
          </a:p>
          <a:p>
            <a:pPr lvl="1">
              <a:lnSpc>
                <a:spcPct val="120000"/>
              </a:lnSpc>
              <a:buClr>
                <a:schemeClr val="folHlink"/>
              </a:buClr>
            </a:pPr>
            <a:r>
              <a:rPr lang="cs-CZ" altLang="cs-CZ" b="1" dirty="0">
                <a:solidFill>
                  <a:schemeClr val="folHlink"/>
                </a:solidFill>
              </a:rPr>
              <a:t>K</a:t>
            </a:r>
            <a:r>
              <a:rPr lang="en-US" altLang="cs-CZ" b="1" dirty="0" err="1">
                <a:solidFill>
                  <a:schemeClr val="folHlink"/>
                </a:solidFill>
              </a:rPr>
              <a:t>ratší</a:t>
            </a:r>
            <a:r>
              <a:rPr lang="en-US" altLang="cs-CZ" b="1" dirty="0">
                <a:solidFill>
                  <a:schemeClr val="folHlink"/>
                </a:solidFill>
              </a:rPr>
              <a:t> </a:t>
            </a:r>
            <a:r>
              <a:rPr lang="cs-CZ" altLang="cs-CZ" b="1" dirty="0">
                <a:solidFill>
                  <a:schemeClr val="folHlink"/>
                </a:solidFill>
              </a:rPr>
              <a:t>trvání očního kontaktu </a:t>
            </a:r>
            <a:r>
              <a:rPr lang="en-US" altLang="cs-CZ" dirty="0"/>
              <a:t>- </a:t>
            </a:r>
            <a:r>
              <a:rPr lang="en-US" altLang="cs-CZ" dirty="0" err="1"/>
              <a:t>uzavřenost</a:t>
            </a:r>
            <a:r>
              <a:rPr lang="en-US" altLang="cs-CZ" dirty="0"/>
              <a:t>, </a:t>
            </a:r>
            <a:r>
              <a:rPr lang="en-US" altLang="cs-CZ" dirty="0" err="1"/>
              <a:t>nejistota</a:t>
            </a:r>
            <a:r>
              <a:rPr lang="en-US" altLang="cs-CZ" dirty="0"/>
              <a:t>, </a:t>
            </a:r>
            <a:r>
              <a:rPr lang="en-US" altLang="cs-CZ" dirty="0" err="1"/>
              <a:t>vyhýbání</a:t>
            </a:r>
            <a:r>
              <a:rPr lang="en-US" altLang="cs-CZ" dirty="0"/>
              <a:t> se </a:t>
            </a:r>
            <a:r>
              <a:rPr lang="en-US" altLang="cs-CZ" dirty="0" err="1"/>
              <a:t>kontaktu</a:t>
            </a:r>
            <a:endParaRPr lang="en-US" altLang="cs-CZ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8E6CE01-145D-49E0-B2A4-EDE602808D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569"/>
    </mc:Choice>
    <mc:Fallback xmlns="">
      <p:transition spd="slow" advTm="100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>
            <a:extLst>
              <a:ext uri="{FF2B5EF4-FFF2-40B4-BE49-F238E27FC236}">
                <a16:creationId xmlns:a16="http://schemas.microsoft.com/office/drawing/2014/main" id="{C00AD2F1-7F60-46D4-A4DF-7B777D9D7A4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/>
              <a:t>Neverbální komunikace</a:t>
            </a:r>
            <a:br>
              <a:rPr lang="cs-CZ" altLang="cs-CZ" sz="3600" b="1" dirty="0"/>
            </a:br>
            <a:r>
              <a:rPr lang="cs-CZ" altLang="cs-CZ" sz="3600" b="1" dirty="0" err="1">
                <a:solidFill>
                  <a:schemeClr val="hlink"/>
                </a:solidFill>
              </a:rPr>
              <a:t>Gestika</a:t>
            </a:r>
            <a:endParaRPr lang="en-US" altLang="cs-CZ" sz="3600" b="1" dirty="0">
              <a:solidFill>
                <a:schemeClr val="hlink"/>
              </a:solidFill>
            </a:endParaRPr>
          </a:p>
        </p:txBody>
      </p:sp>
      <p:sp>
        <p:nvSpPr>
          <p:cNvPr id="150531" name="Rectangle 3">
            <a:extLst>
              <a:ext uri="{FF2B5EF4-FFF2-40B4-BE49-F238E27FC236}">
                <a16:creationId xmlns:a16="http://schemas.microsoft.com/office/drawing/2014/main" id="{47DE2CBD-97F7-4337-8202-5AEA0911ED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576" y="1906588"/>
            <a:ext cx="7416800" cy="403225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	</a:t>
            </a:r>
            <a:r>
              <a:rPr lang="en-US" altLang="cs-CZ" sz="2000" dirty="0" err="1"/>
              <a:t>Pohyby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rukou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hlavy</a:t>
            </a:r>
            <a:r>
              <a:rPr lang="cs-CZ" altLang="cs-CZ" sz="2000" dirty="0"/>
              <a:t> a </a:t>
            </a:r>
            <a:r>
              <a:rPr lang="en-US" altLang="cs-CZ" sz="2000" dirty="0" err="1"/>
              <a:t>nohou</a:t>
            </a:r>
            <a:r>
              <a:rPr lang="en-US" altLang="cs-CZ" sz="2000" dirty="0"/>
              <a:t> </a:t>
            </a:r>
            <a:r>
              <a:rPr lang="cs-CZ" altLang="cs-CZ" sz="2000" dirty="0"/>
              <a:t>plní </a:t>
            </a:r>
            <a:r>
              <a:rPr lang="en-US" altLang="cs-CZ" sz="2000" dirty="0" err="1"/>
              <a:t>funkci</a:t>
            </a:r>
            <a:r>
              <a:rPr lang="en-US" altLang="cs-CZ" sz="2000" dirty="0"/>
              <a:t>:</a:t>
            </a:r>
            <a:endParaRPr lang="cs-CZ" altLang="cs-CZ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cs-CZ" sz="2000" dirty="0"/>
          </a:p>
          <a:p>
            <a:pPr>
              <a:lnSpc>
                <a:spcPct val="80000"/>
              </a:lnSpc>
            </a:pPr>
            <a:r>
              <a:rPr lang="en-US" altLang="cs-CZ" sz="2000" b="1" dirty="0" err="1">
                <a:solidFill>
                  <a:schemeClr val="folHlink"/>
                </a:solidFill>
              </a:rPr>
              <a:t>Ilustrace</a:t>
            </a:r>
            <a:r>
              <a:rPr lang="en-US" altLang="cs-CZ" sz="2000" dirty="0"/>
              <a:t> </a:t>
            </a:r>
            <a:endParaRPr lang="cs-CZ" altLang="cs-CZ" sz="2000" dirty="0"/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   D</a:t>
            </a:r>
            <a:r>
              <a:rPr lang="en-US" altLang="cs-CZ" sz="2000" dirty="0" err="1"/>
              <a:t>okreslen</a:t>
            </a:r>
            <a:r>
              <a:rPr lang="en-US" altLang="cs-CZ" sz="2000" dirty="0" err="1">
                <a:latin typeface="Times New Roman" panose="02020603050405020304" pitchFamily="18" charset="0"/>
              </a:rPr>
              <a:t>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verb</a:t>
            </a:r>
            <a:r>
              <a:rPr lang="en-US" altLang="cs-CZ" sz="2000" dirty="0" err="1">
                <a:latin typeface="Times New Roman" panose="02020603050405020304" pitchFamily="18" charset="0"/>
              </a:rPr>
              <a:t>á</a:t>
            </a:r>
            <a:r>
              <a:rPr lang="en-US" altLang="cs-CZ" sz="2000" dirty="0" err="1"/>
              <a:t>ln</a:t>
            </a:r>
            <a:r>
              <a:rPr lang="en-US" altLang="cs-CZ" sz="2000" dirty="0" err="1">
                <a:latin typeface="Times New Roman" panose="02020603050405020304" pitchFamily="18" charset="0"/>
              </a:rPr>
              <a:t>í</a:t>
            </a:r>
            <a:r>
              <a:rPr lang="en-US" altLang="cs-CZ" sz="2000" dirty="0" err="1"/>
              <a:t>ho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sdělen</a:t>
            </a:r>
            <a:r>
              <a:rPr lang="en-US" altLang="cs-CZ" sz="2000" dirty="0" err="1">
                <a:latin typeface="Times New Roman" panose="02020603050405020304" pitchFamily="18" charset="0"/>
              </a:rPr>
              <a:t>í</a:t>
            </a:r>
            <a:r>
              <a:rPr lang="cs-CZ" altLang="cs-CZ" sz="2000" dirty="0"/>
              <a:t>,</a:t>
            </a:r>
            <a:r>
              <a:rPr lang="en-US" altLang="cs-CZ" sz="2000" dirty="0"/>
              <a:t> </a:t>
            </a:r>
            <a:r>
              <a:rPr lang="en-US" altLang="cs-CZ" sz="2000" dirty="0" err="1"/>
              <a:t>ukazujeme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směr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velikost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pohyb</a:t>
            </a:r>
            <a:r>
              <a:rPr lang="cs-CZ" altLang="cs-CZ" sz="2000" dirty="0"/>
              <a:t>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cs-CZ" sz="2000" dirty="0"/>
          </a:p>
          <a:p>
            <a:pPr>
              <a:lnSpc>
                <a:spcPct val="80000"/>
              </a:lnSpc>
            </a:pPr>
            <a:r>
              <a:rPr lang="en-US" altLang="cs-CZ" sz="2000" b="1" dirty="0" err="1">
                <a:solidFill>
                  <a:schemeClr val="folHlink"/>
                </a:solidFill>
              </a:rPr>
              <a:t>Regulace</a:t>
            </a:r>
            <a:endParaRPr lang="cs-CZ" altLang="cs-CZ" sz="2000" b="1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cs-CZ" sz="2000" dirty="0"/>
              <a:t> </a:t>
            </a:r>
            <a:r>
              <a:rPr lang="cs-CZ" altLang="cs-CZ" sz="2000" dirty="0"/>
              <a:t>  U</a:t>
            </a:r>
            <a:r>
              <a:rPr lang="en-US" altLang="cs-CZ" sz="2000" dirty="0" err="1"/>
              <a:t>kazujeme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prstem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někoho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vyvol</a:t>
            </a:r>
            <a:r>
              <a:rPr lang="en-US" altLang="cs-CZ" sz="2000" dirty="0" err="1">
                <a:latin typeface="Times New Roman" panose="02020603050405020304" pitchFamily="18" charset="0"/>
              </a:rPr>
              <a:t>á</a:t>
            </a:r>
            <a:r>
              <a:rPr lang="en-US" altLang="cs-CZ" sz="2000" dirty="0" err="1"/>
              <a:t>me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ž</a:t>
            </a:r>
            <a:r>
              <a:rPr lang="en-US" altLang="cs-CZ" sz="2000" dirty="0" err="1">
                <a:latin typeface="Times New Roman" panose="02020603050405020304" pitchFamily="18" charset="0"/>
              </a:rPr>
              <a:t>á</a:t>
            </a:r>
            <a:r>
              <a:rPr lang="en-US" altLang="cs-CZ" sz="2000" dirty="0" err="1"/>
              <a:t>ka</a:t>
            </a:r>
            <a:r>
              <a:rPr lang="cs-CZ" altLang="cs-CZ" sz="2000" dirty="0"/>
              <a:t>, organizujeme činnost druhých.</a:t>
            </a: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cs-CZ" sz="2000" dirty="0"/>
          </a:p>
          <a:p>
            <a:pPr>
              <a:lnSpc>
                <a:spcPct val="80000"/>
              </a:lnSpc>
            </a:pPr>
            <a:r>
              <a:rPr lang="en-US" altLang="cs-CZ" sz="2000" b="1" dirty="0" err="1">
                <a:solidFill>
                  <a:schemeClr val="folHlink"/>
                </a:solidFill>
              </a:rPr>
              <a:t>Znaky</a:t>
            </a:r>
            <a:endParaRPr lang="cs-CZ" altLang="cs-CZ" sz="2000" b="1" dirty="0">
              <a:solidFill>
                <a:schemeClr val="folHlink"/>
              </a:solidFill>
            </a:endParaRPr>
          </a:p>
          <a:p>
            <a:pPr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cs-CZ" sz="2000" dirty="0"/>
              <a:t>    </a:t>
            </a:r>
            <a:r>
              <a:rPr lang="cs-CZ" altLang="cs-CZ" sz="2000" dirty="0"/>
              <a:t>U</a:t>
            </a:r>
            <a:r>
              <a:rPr lang="en-US" altLang="cs-CZ" sz="2000" dirty="0" err="1"/>
              <a:t>rčit</a:t>
            </a:r>
            <a:r>
              <a:rPr lang="en-US" altLang="cs-CZ" sz="2000" dirty="0" err="1">
                <a:latin typeface="Times New Roman" panose="02020603050405020304" pitchFamily="18" charset="0"/>
              </a:rPr>
              <a:t>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gesta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symbolizuj</a:t>
            </a:r>
            <a:r>
              <a:rPr lang="en-US" altLang="cs-CZ" sz="2000" dirty="0" err="1">
                <a:latin typeface="Times New Roman" panose="02020603050405020304" pitchFamily="18" charset="0"/>
              </a:rPr>
              <a:t>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nějaký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význam</a:t>
            </a:r>
            <a:r>
              <a:rPr lang="cs-CZ" altLang="cs-CZ" sz="2000" dirty="0"/>
              <a:t>, který je v různých kulturách odlišný.</a:t>
            </a:r>
            <a:endParaRPr lang="en-US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11B71A76-2F57-4797-8795-0E494AA426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498"/>
    </mc:Choice>
    <mc:Fallback xmlns="">
      <p:transition spd="slow" advTm="71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>
            <a:extLst>
              <a:ext uri="{FF2B5EF4-FFF2-40B4-BE49-F238E27FC236}">
                <a16:creationId xmlns:a16="http://schemas.microsoft.com/office/drawing/2014/main" id="{B59016D6-C4B8-44B9-BD31-E05ED1E05E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27582" y="365126"/>
            <a:ext cx="7687767" cy="1325563"/>
          </a:xfrm>
        </p:spPr>
        <p:txBody>
          <a:bodyPr>
            <a:normAutofit/>
          </a:bodyPr>
          <a:lstStyle/>
          <a:p>
            <a:r>
              <a:rPr lang="cs-CZ" altLang="cs-CZ" sz="3600" b="1" dirty="0"/>
              <a:t>Sociální dovednosti</a:t>
            </a:r>
            <a:endParaRPr lang="en-US" altLang="cs-CZ" sz="3600" b="1" dirty="0"/>
          </a:p>
        </p:txBody>
      </p:sp>
      <p:sp>
        <p:nvSpPr>
          <p:cNvPr id="121859" name="Rectangle 3">
            <a:extLst>
              <a:ext uri="{FF2B5EF4-FFF2-40B4-BE49-F238E27FC236}">
                <a16:creationId xmlns:a16="http://schemas.microsoft.com/office/drawing/2014/main" id="{7966135A-C16D-42D0-8671-AEFCC257647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27583" y="1916832"/>
            <a:ext cx="7982511" cy="4032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folHlink"/>
                </a:solidFill>
              </a:rPr>
              <a:t>Interakční dovednosti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600" dirty="0"/>
              <a:t>	</a:t>
            </a:r>
            <a:r>
              <a:rPr lang="cs-CZ" altLang="cs-CZ" sz="1800" dirty="0"/>
              <a:t>Iniciovat, navázat, prohlubovat a ovlivňovat vztahy mezi lidmi.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folHlink"/>
                </a:solidFill>
              </a:rPr>
              <a:t>Percepční dovednosti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600" dirty="0"/>
              <a:t>	</a:t>
            </a:r>
            <a:r>
              <a:rPr lang="cs-CZ" altLang="cs-CZ" sz="1800" dirty="0"/>
              <a:t>Odpovídajícím způsobem vnímat realitu, posuzovat, hodnotit                                               a interpretovat sociální svět.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folHlink"/>
                </a:solidFill>
              </a:rPr>
              <a:t>Komunikační dovednosti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600" dirty="0"/>
              <a:t>	</a:t>
            </a:r>
            <a:r>
              <a:rPr lang="cs-CZ" altLang="cs-CZ" sz="1800" dirty="0"/>
              <a:t>Vyjadřovat své vnitřní stavy, pocity, mínění, názory a postoje.                             Přijímat a zpracovávat sdělení druhých.</a:t>
            </a: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folHlink"/>
                </a:solidFill>
              </a:rPr>
              <a:t>Organizační dovednosti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chemeClr val="folHlink"/>
                </a:solidFill>
              </a:rPr>
              <a:t>	     </a:t>
            </a:r>
            <a:r>
              <a:rPr lang="cs-CZ" altLang="cs-CZ" sz="1800" dirty="0"/>
              <a:t>Dovednost záměrně ovlivňovat a řídit sociální kontakty a aktivity.</a:t>
            </a:r>
            <a:endParaRPr lang="cs-CZ" altLang="cs-CZ" sz="1800" b="1" dirty="0">
              <a:solidFill>
                <a:schemeClr val="folHlink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000" b="1" dirty="0">
                <a:solidFill>
                  <a:schemeClr val="folHlink"/>
                </a:solidFill>
              </a:rPr>
              <a:t>Behaviorální dovednosti</a:t>
            </a: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1800" dirty="0"/>
              <a:t>	Chovat se autenticky, v souladu s prožíváním a skutečnými záměry.	</a:t>
            </a:r>
            <a:endParaRPr lang="en-US" altLang="cs-CZ" sz="1800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88CEFC65-05EC-4553-AE4B-C004A0B7C5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480"/>
    </mc:Choice>
    <mc:Fallback xmlns="">
      <p:transition spd="slow" advTm="83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>
            <a:extLst>
              <a:ext uri="{FF2B5EF4-FFF2-40B4-BE49-F238E27FC236}">
                <a16:creationId xmlns:a16="http://schemas.microsoft.com/office/drawing/2014/main" id="{79F8B7E3-0EC2-46B9-8C2C-4C18D7259D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276037"/>
            <a:ext cx="7886700" cy="1325563"/>
          </a:xfrm>
        </p:spPr>
        <p:txBody>
          <a:bodyPr/>
          <a:lstStyle/>
          <a:p>
            <a:r>
              <a:rPr lang="cs-CZ" altLang="cs-CZ" sz="3600" b="1" dirty="0"/>
              <a:t>Neverbální komunikace</a:t>
            </a:r>
            <a:br>
              <a:rPr lang="cs-CZ" altLang="cs-CZ" sz="4000" b="1" dirty="0"/>
            </a:br>
            <a:r>
              <a:rPr lang="cs-CZ" altLang="cs-CZ" sz="3600" b="1" dirty="0" err="1">
                <a:solidFill>
                  <a:schemeClr val="hlink"/>
                </a:solidFill>
              </a:rPr>
              <a:t>Haptika</a:t>
            </a:r>
            <a:endParaRPr lang="en-US" altLang="cs-CZ" sz="3600" b="1" dirty="0">
              <a:solidFill>
                <a:schemeClr val="hlink"/>
              </a:solidFill>
            </a:endParaRPr>
          </a:p>
        </p:txBody>
      </p:sp>
      <p:sp>
        <p:nvSpPr>
          <p:cNvPr id="151555" name="Rectangle 3">
            <a:extLst>
              <a:ext uri="{FF2B5EF4-FFF2-40B4-BE49-F238E27FC236}">
                <a16:creationId xmlns:a16="http://schemas.microsoft.com/office/drawing/2014/main" id="{BB0CD76E-BEBC-43C7-9445-B2CFAC07F1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576" y="1667802"/>
            <a:ext cx="7272337" cy="4506913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cs-CZ" sz="2000" dirty="0" err="1"/>
              <a:t>Doteky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mohou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mít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význam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formální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neformální</a:t>
            </a:r>
            <a:r>
              <a:rPr lang="en-US" altLang="cs-CZ" sz="2000" dirty="0"/>
              <a:t>,</a:t>
            </a:r>
            <a:r>
              <a:rPr lang="cs-CZ" altLang="cs-CZ" sz="2000" dirty="0"/>
              <a:t> </a:t>
            </a:r>
            <a:r>
              <a:rPr lang="en-US" altLang="cs-CZ" sz="2000" dirty="0" err="1"/>
              <a:t>přátelský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intimní</a:t>
            </a:r>
            <a:r>
              <a:rPr lang="en-US" altLang="cs-CZ" sz="2000" dirty="0"/>
              <a:t>.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cs-CZ" sz="2000" dirty="0"/>
              <a:t>Na </a:t>
            </a:r>
            <a:r>
              <a:rPr lang="en-US" altLang="cs-CZ" sz="2000" dirty="0" err="1"/>
              <a:t>lidském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těle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lze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rozlišit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doteková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pásma</a:t>
            </a:r>
            <a:r>
              <a:rPr lang="en-US" altLang="cs-CZ" sz="2000" dirty="0"/>
              <a:t>:</a:t>
            </a:r>
            <a:endParaRPr lang="cs-CZ" altLang="cs-CZ" sz="2000" dirty="0"/>
          </a:p>
          <a:p>
            <a:pPr>
              <a:lnSpc>
                <a:spcPct val="120000"/>
              </a:lnSpc>
            </a:pPr>
            <a:r>
              <a:rPr lang="en-US" altLang="cs-CZ" sz="2000" b="1" dirty="0" err="1">
                <a:solidFill>
                  <a:schemeClr val="folHlink"/>
                </a:solidFill>
              </a:rPr>
              <a:t>společenské</a:t>
            </a:r>
            <a:r>
              <a:rPr lang="en-US" altLang="cs-CZ" sz="2000" b="1" dirty="0">
                <a:solidFill>
                  <a:schemeClr val="folHlink"/>
                </a:solidFill>
              </a:rPr>
              <a:t>,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profesionální</a:t>
            </a:r>
            <a:r>
              <a:rPr lang="en-US" altLang="cs-CZ" sz="2000" b="1" dirty="0">
                <a:solidFill>
                  <a:schemeClr val="folHlink"/>
                </a:solidFill>
              </a:rPr>
              <a:t>,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zdvořilostní</a:t>
            </a:r>
            <a:endParaRPr lang="cs-CZ" altLang="cs-CZ" sz="2000" b="1" dirty="0">
              <a:solidFill>
                <a:schemeClr val="folHlink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- </a:t>
            </a:r>
            <a:r>
              <a:rPr lang="en-US" altLang="cs-CZ" sz="2000" dirty="0" err="1"/>
              <a:t>ruce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paže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- p</a:t>
            </a:r>
            <a:r>
              <a:rPr lang="en-US" altLang="cs-CZ" sz="2000" dirty="0" err="1"/>
              <a:t>odání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ruky</a:t>
            </a:r>
            <a:r>
              <a:rPr lang="en-US" altLang="cs-CZ" sz="2000" dirty="0"/>
              <a:t> 	</a:t>
            </a:r>
          </a:p>
          <a:p>
            <a:pPr>
              <a:lnSpc>
                <a:spcPct val="120000"/>
              </a:lnSpc>
            </a:pPr>
            <a:r>
              <a:rPr lang="en-US" altLang="cs-CZ" sz="2000" b="1" dirty="0" err="1">
                <a:solidFill>
                  <a:schemeClr val="folHlink"/>
                </a:solidFill>
              </a:rPr>
              <a:t>osobní</a:t>
            </a:r>
            <a:r>
              <a:rPr lang="en-US" altLang="cs-CZ" sz="2000" b="1" dirty="0">
                <a:solidFill>
                  <a:schemeClr val="folHlink"/>
                </a:solidFill>
              </a:rPr>
              <a:t>,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přátelské</a:t>
            </a:r>
            <a:r>
              <a:rPr lang="en-US" altLang="cs-CZ" sz="2000" dirty="0"/>
              <a:t> 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-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paže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ramena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vlasy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obličej</a:t>
            </a:r>
            <a:r>
              <a:rPr lang="en-US" altLang="cs-CZ" sz="2000" dirty="0"/>
              <a:t> 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- </a:t>
            </a:r>
            <a:r>
              <a:rPr lang="en-US" altLang="cs-CZ" sz="2000" dirty="0"/>
              <a:t>o</a:t>
            </a:r>
            <a:r>
              <a:rPr lang="cs-CZ" altLang="cs-CZ" sz="2000" dirty="0"/>
              <a:t>b</a:t>
            </a:r>
            <a:r>
              <a:rPr lang="en-US" altLang="cs-CZ" sz="2000" dirty="0" err="1"/>
              <a:t>ejmutí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okolo</a:t>
            </a:r>
            <a:r>
              <a:rPr lang="en-US" altLang="cs-CZ" sz="2000" dirty="0"/>
              <a:t> ramen</a:t>
            </a:r>
          </a:p>
          <a:p>
            <a:pPr>
              <a:lnSpc>
                <a:spcPct val="120000"/>
              </a:lnSpc>
            </a:pPr>
            <a:r>
              <a:rPr lang="en-US" altLang="cs-CZ" sz="2000" b="1" dirty="0" err="1">
                <a:solidFill>
                  <a:schemeClr val="folHlink"/>
                </a:solidFill>
              </a:rPr>
              <a:t>intimní</a:t>
            </a:r>
            <a:r>
              <a:rPr lang="en-US" altLang="cs-CZ" sz="2000" b="1" dirty="0">
                <a:solidFill>
                  <a:schemeClr val="folHlink"/>
                </a:solidFill>
              </a:rPr>
              <a:t> a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erotické</a:t>
            </a:r>
            <a:r>
              <a:rPr lang="en-US" altLang="cs-CZ" sz="2000" dirty="0"/>
              <a:t> 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- </a:t>
            </a:r>
            <a:r>
              <a:rPr lang="en-US" altLang="cs-CZ" sz="2000" dirty="0" err="1"/>
              <a:t>neomezené</a:t>
            </a:r>
            <a:endParaRPr lang="en-US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EA71A8ED-69FB-4A43-A4F5-7CCEF695B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961"/>
    </mc:Choice>
    <mc:Fallback xmlns="">
      <p:transition spd="slow" advTm="115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>
            <a:extLst>
              <a:ext uri="{FF2B5EF4-FFF2-40B4-BE49-F238E27FC236}">
                <a16:creationId xmlns:a16="http://schemas.microsoft.com/office/drawing/2014/main" id="{4086FEFE-A24A-4237-92D0-543F437111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Neverbální komunikace</a:t>
            </a:r>
            <a:br>
              <a:rPr lang="cs-CZ" altLang="cs-CZ" sz="3600" b="1"/>
            </a:br>
            <a:r>
              <a:rPr lang="cs-CZ" altLang="cs-CZ" sz="3600" b="1">
                <a:solidFill>
                  <a:schemeClr val="hlink"/>
                </a:solidFill>
              </a:rPr>
              <a:t>Posturika</a:t>
            </a:r>
            <a:endParaRPr lang="en-US" altLang="cs-CZ" sz="3600" b="1">
              <a:solidFill>
                <a:schemeClr val="hlink"/>
              </a:solidFill>
            </a:endParaRPr>
          </a:p>
        </p:txBody>
      </p:sp>
      <p:sp>
        <p:nvSpPr>
          <p:cNvPr id="152579" name="Rectangle 3">
            <a:extLst>
              <a:ext uri="{FF2B5EF4-FFF2-40B4-BE49-F238E27FC236}">
                <a16:creationId xmlns:a16="http://schemas.microsoft.com/office/drawing/2014/main" id="{DDDF68A7-3F02-4EF6-AA46-22A4D7B772D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1631" y="1690689"/>
            <a:ext cx="7777163" cy="4314055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cs-CZ" sz="2000" u="sng" dirty="0" err="1"/>
              <a:t>Držení</a:t>
            </a:r>
            <a:r>
              <a:rPr lang="en-US" altLang="cs-CZ" sz="2000" u="sng" dirty="0"/>
              <a:t> </a:t>
            </a:r>
            <a:r>
              <a:rPr lang="en-US" altLang="cs-CZ" sz="2000" u="sng" dirty="0" err="1"/>
              <a:t>těla</a:t>
            </a:r>
            <a:r>
              <a:rPr lang="cs-CZ" altLang="cs-CZ" sz="2000" u="sng" dirty="0"/>
              <a:t> zahrnuje</a:t>
            </a:r>
            <a:r>
              <a:rPr lang="cs-CZ" altLang="cs-CZ" sz="2000" dirty="0"/>
              <a:t>: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cs-CZ" sz="2000" dirty="0"/>
              <a:t> </a:t>
            </a:r>
            <a:r>
              <a:rPr lang="en-US" altLang="cs-CZ" sz="2000" dirty="0" err="1"/>
              <a:t>napětí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uvolnění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poloh</a:t>
            </a:r>
            <a:r>
              <a:rPr lang="cs-CZ" altLang="cs-CZ" sz="2000" dirty="0"/>
              <a:t>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rukou</a:t>
            </a:r>
            <a:r>
              <a:rPr lang="cs-CZ" altLang="cs-CZ" sz="2000" dirty="0"/>
              <a:t> a </a:t>
            </a:r>
            <a:r>
              <a:rPr lang="en-US" altLang="cs-CZ" sz="2000" dirty="0" err="1"/>
              <a:t>nohou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směr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natočení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těla</a:t>
            </a:r>
            <a:r>
              <a:rPr lang="en-US" altLang="cs-CZ" sz="2000" dirty="0"/>
              <a:t>.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cs-CZ" sz="2000" dirty="0" err="1"/>
              <a:t>Významná</a:t>
            </a:r>
            <a:r>
              <a:rPr lang="en-US" altLang="cs-CZ" sz="2000" dirty="0"/>
              <a:t> je </a:t>
            </a:r>
            <a:r>
              <a:rPr lang="en-US" altLang="cs-CZ" sz="2000" dirty="0" err="1"/>
              <a:t>vzájemná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shoda</a:t>
            </a:r>
            <a:r>
              <a:rPr lang="cs-CZ" altLang="cs-CZ" sz="2000" dirty="0"/>
              <a:t> (zrcadlení) nebo </a:t>
            </a:r>
            <a:r>
              <a:rPr lang="en-US" altLang="cs-CZ" sz="2000" dirty="0" err="1"/>
              <a:t>odlišnost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posturiky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komunikujících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osob</a:t>
            </a:r>
            <a:r>
              <a:rPr lang="en-US" altLang="cs-CZ" sz="2000" dirty="0"/>
              <a:t>.</a:t>
            </a:r>
            <a:endParaRPr lang="cs-CZ" altLang="cs-CZ" sz="2000" dirty="0"/>
          </a:p>
          <a:p>
            <a:pPr>
              <a:lnSpc>
                <a:spcPct val="120000"/>
              </a:lnSpc>
            </a:pPr>
            <a:r>
              <a:rPr lang="en-US" altLang="cs-CZ" sz="2000" b="1" dirty="0" err="1">
                <a:solidFill>
                  <a:schemeClr val="folHlink"/>
                </a:solidFill>
              </a:rPr>
              <a:t>Shodné</a:t>
            </a:r>
            <a:r>
              <a:rPr lang="en-US" altLang="cs-CZ" sz="2000" b="1" dirty="0">
                <a:solidFill>
                  <a:schemeClr val="folHlink"/>
                </a:solidFill>
              </a:rPr>
              <a:t>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držení</a:t>
            </a:r>
            <a:r>
              <a:rPr lang="en-US" altLang="cs-CZ" sz="2000" b="1" dirty="0">
                <a:solidFill>
                  <a:schemeClr val="folHlink"/>
                </a:solidFill>
              </a:rPr>
              <a:t>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těla</a:t>
            </a:r>
            <a:endParaRPr lang="cs-CZ" altLang="cs-CZ" sz="2000" b="1" dirty="0">
              <a:solidFill>
                <a:schemeClr val="folHlink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S</a:t>
            </a:r>
            <a:r>
              <a:rPr lang="en-US" altLang="cs-CZ" sz="2000" dirty="0" err="1"/>
              <a:t>oulad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vzájemná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náklonnost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porozumění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sympatie</a:t>
            </a:r>
            <a:r>
              <a:rPr lang="cs-CZ" altLang="cs-CZ" sz="2000" dirty="0"/>
              <a:t>.                                               Př.: </a:t>
            </a:r>
            <a:r>
              <a:rPr lang="en-US" altLang="cs-CZ" sz="2000" dirty="0" err="1"/>
              <a:t>ob</a:t>
            </a:r>
            <a:r>
              <a:rPr lang="cs-CZ" altLang="cs-CZ" sz="2000" dirty="0"/>
              <a:t>ě osoby </a:t>
            </a:r>
            <a:r>
              <a:rPr lang="en-US" altLang="cs-CZ" sz="2000" dirty="0" err="1"/>
              <a:t>nakloněn</a:t>
            </a:r>
            <a:r>
              <a:rPr lang="cs-CZ" altLang="cs-CZ" sz="2000" dirty="0"/>
              <a:t>é</a:t>
            </a:r>
            <a:r>
              <a:rPr lang="en-US" altLang="cs-CZ" sz="2000" dirty="0"/>
              <a:t> k </a:t>
            </a:r>
            <a:r>
              <a:rPr lang="en-US" altLang="cs-CZ" sz="2000" dirty="0" err="1"/>
              <a:t>sobě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stejně</a:t>
            </a:r>
            <a:r>
              <a:rPr lang="en-US" altLang="cs-CZ" sz="2000" dirty="0"/>
              <a:t> </a:t>
            </a:r>
            <a:r>
              <a:rPr lang="en-US" altLang="cs-CZ" sz="2000" dirty="0" err="1"/>
              <a:t>uvolněn</a:t>
            </a:r>
            <a:r>
              <a:rPr lang="cs-CZ" altLang="cs-CZ" sz="2000" dirty="0"/>
              <a:t>é.</a:t>
            </a:r>
          </a:p>
          <a:p>
            <a:pPr>
              <a:lnSpc>
                <a:spcPct val="120000"/>
              </a:lnSpc>
            </a:pPr>
            <a:r>
              <a:rPr lang="cs-CZ" altLang="cs-CZ" sz="2000" b="1" dirty="0">
                <a:solidFill>
                  <a:schemeClr val="folHlink"/>
                </a:solidFill>
              </a:rPr>
              <a:t>O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dlišné</a:t>
            </a:r>
            <a:r>
              <a:rPr lang="en-US" altLang="cs-CZ" sz="2000" b="1" dirty="0">
                <a:solidFill>
                  <a:schemeClr val="folHlink"/>
                </a:solidFill>
              </a:rPr>
              <a:t>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držení</a:t>
            </a:r>
            <a:r>
              <a:rPr lang="en-US" altLang="cs-CZ" sz="2000" b="1" dirty="0">
                <a:solidFill>
                  <a:schemeClr val="folHlink"/>
                </a:solidFill>
              </a:rPr>
              <a:t>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těla</a:t>
            </a:r>
            <a:endParaRPr lang="cs-CZ" altLang="cs-CZ" sz="2000" b="1" dirty="0">
              <a:solidFill>
                <a:schemeClr val="folHlink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N</a:t>
            </a:r>
            <a:r>
              <a:rPr lang="en-US" altLang="cs-CZ" sz="2000" dirty="0" err="1"/>
              <a:t>egativní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vztah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neporozumění</a:t>
            </a:r>
            <a:r>
              <a:rPr lang="en-US" altLang="cs-CZ" sz="2000" dirty="0"/>
              <a:t>, </a:t>
            </a:r>
            <a:r>
              <a:rPr lang="cs-CZ" altLang="cs-CZ" sz="2000" dirty="0"/>
              <a:t>rozdílnost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názor</a:t>
            </a:r>
            <a:r>
              <a:rPr lang="cs-CZ" altLang="cs-CZ" sz="2000" dirty="0"/>
              <a:t>ů.</a:t>
            </a:r>
            <a:r>
              <a:rPr lang="cs-CZ" altLang="cs-CZ" sz="2400" dirty="0"/>
              <a:t>	</a:t>
            </a:r>
            <a:endParaRPr lang="en-US" alt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CD68D86-1BDB-4705-8AB4-D1379B1DE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711"/>
    </mc:Choice>
    <mc:Fallback xmlns="">
      <p:transition spd="slow" advTm="82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>
            <a:extLst>
              <a:ext uri="{FF2B5EF4-FFF2-40B4-BE49-F238E27FC236}">
                <a16:creationId xmlns:a16="http://schemas.microsoft.com/office/drawing/2014/main" id="{09004048-8CA0-4A29-B93F-9326FE2A9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/>
              <a:t>Neverbální komunikace</a:t>
            </a:r>
            <a:br>
              <a:rPr lang="cs-CZ" altLang="cs-CZ" sz="3600" b="1" dirty="0"/>
            </a:br>
            <a:r>
              <a:rPr lang="cs-CZ" altLang="cs-CZ" sz="3600" b="1" dirty="0" err="1">
                <a:solidFill>
                  <a:schemeClr val="hlink"/>
                </a:solidFill>
              </a:rPr>
              <a:t>Proxemika</a:t>
            </a:r>
            <a:endParaRPr lang="en-US" altLang="cs-CZ" sz="3600" b="1" dirty="0">
              <a:solidFill>
                <a:schemeClr val="hlink"/>
              </a:solidFill>
            </a:endParaRPr>
          </a:p>
        </p:txBody>
      </p:sp>
      <p:sp>
        <p:nvSpPr>
          <p:cNvPr id="153603" name="Rectangle 3">
            <a:extLst>
              <a:ext uri="{FF2B5EF4-FFF2-40B4-BE49-F238E27FC236}">
                <a16:creationId xmlns:a16="http://schemas.microsoft.com/office/drawing/2014/main" id="{ED000F42-9B33-4729-8366-3043218595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5163" y="1916832"/>
            <a:ext cx="7775575" cy="3754535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cs-CZ" sz="2400" b="1" dirty="0" err="1">
                <a:solidFill>
                  <a:schemeClr val="folHlink"/>
                </a:solidFill>
              </a:rPr>
              <a:t>Horizontální</a:t>
            </a:r>
            <a:r>
              <a:rPr lang="en-US" altLang="cs-CZ" sz="2400" b="1" dirty="0">
                <a:solidFill>
                  <a:schemeClr val="folHlink"/>
                </a:solidFill>
              </a:rPr>
              <a:t> </a:t>
            </a:r>
            <a:r>
              <a:rPr lang="en-US" altLang="cs-CZ" sz="2400" b="1" dirty="0" err="1">
                <a:solidFill>
                  <a:schemeClr val="folHlink"/>
                </a:solidFill>
              </a:rPr>
              <a:t>vzdálenost</a:t>
            </a:r>
            <a:r>
              <a:rPr lang="en-US" altLang="cs-CZ" sz="2400" dirty="0">
                <a:solidFill>
                  <a:schemeClr val="folHlink"/>
                </a:solidFill>
              </a:rPr>
              <a:t>	</a:t>
            </a:r>
          </a:p>
          <a:p>
            <a:pPr lvl="1">
              <a:lnSpc>
                <a:spcPct val="120000"/>
              </a:lnSpc>
            </a:pPr>
            <a:r>
              <a:rPr lang="en-US" altLang="cs-CZ" sz="2400" dirty="0"/>
              <a:t>I</a:t>
            </a:r>
            <a:r>
              <a:rPr lang="cs-CZ" altLang="cs-CZ" sz="2400" dirty="0" err="1"/>
              <a:t>ntimní</a:t>
            </a:r>
            <a:r>
              <a:rPr lang="cs-CZ" altLang="cs-CZ" sz="2400" dirty="0"/>
              <a:t> vzdálenost</a:t>
            </a:r>
            <a:r>
              <a:rPr lang="en-US" altLang="cs-CZ" sz="2400" dirty="0"/>
              <a:t>   0 - 0,5m</a:t>
            </a:r>
          </a:p>
          <a:p>
            <a:pPr lvl="1">
              <a:lnSpc>
                <a:spcPct val="120000"/>
              </a:lnSpc>
            </a:pPr>
            <a:r>
              <a:rPr lang="en-US" altLang="cs-CZ" sz="2400" dirty="0"/>
              <a:t>O</a:t>
            </a:r>
            <a:r>
              <a:rPr lang="cs-CZ" altLang="cs-CZ" sz="2400" dirty="0" err="1"/>
              <a:t>sobní</a:t>
            </a:r>
            <a:r>
              <a:rPr lang="cs-CZ" altLang="cs-CZ" sz="2400" dirty="0"/>
              <a:t> vzdálenost	</a:t>
            </a:r>
            <a:r>
              <a:rPr lang="en-US" altLang="cs-CZ" sz="2400" dirty="0"/>
              <a:t>0,5m - 2m</a:t>
            </a:r>
          </a:p>
          <a:p>
            <a:pPr lvl="1">
              <a:lnSpc>
                <a:spcPct val="120000"/>
              </a:lnSpc>
            </a:pPr>
            <a:r>
              <a:rPr lang="en-US" altLang="cs-CZ" sz="2400" dirty="0"/>
              <a:t>S</a:t>
            </a:r>
            <a:r>
              <a:rPr lang="cs-CZ" altLang="cs-CZ" sz="2400" dirty="0" err="1"/>
              <a:t>kupinová</a:t>
            </a:r>
            <a:r>
              <a:rPr lang="cs-CZ" altLang="cs-CZ" sz="2400" dirty="0"/>
              <a:t> </a:t>
            </a:r>
            <a:r>
              <a:rPr lang="cs-CZ" altLang="cs-CZ" sz="2400" dirty="0" err="1"/>
              <a:t>vzálenost</a:t>
            </a:r>
            <a:r>
              <a:rPr lang="en-US" altLang="cs-CZ" sz="2400" dirty="0"/>
              <a:t>  1 - 10m</a:t>
            </a:r>
          </a:p>
          <a:p>
            <a:pPr lvl="1">
              <a:lnSpc>
                <a:spcPct val="120000"/>
              </a:lnSpc>
            </a:pPr>
            <a:r>
              <a:rPr lang="en-US" altLang="cs-CZ" sz="2400" dirty="0"/>
              <a:t>V</a:t>
            </a:r>
            <a:r>
              <a:rPr lang="cs-CZ" altLang="cs-CZ" sz="2400" dirty="0" err="1"/>
              <a:t>eřejná</a:t>
            </a:r>
            <a:r>
              <a:rPr lang="cs-CZ" altLang="cs-CZ" sz="2400" dirty="0"/>
              <a:t> vzdálenost	</a:t>
            </a:r>
            <a:r>
              <a:rPr lang="en-US" altLang="cs-CZ" sz="2400" dirty="0"/>
              <a:t>2 - 100m</a:t>
            </a:r>
            <a:endParaRPr lang="cs-CZ" altLang="cs-CZ" sz="2400" dirty="0"/>
          </a:p>
          <a:p>
            <a:pPr lvl="1">
              <a:lnSpc>
                <a:spcPct val="120000"/>
              </a:lnSpc>
              <a:buFont typeface="Wingdings" panose="05000000000000000000" pitchFamily="2" charset="2"/>
              <a:buNone/>
            </a:pPr>
            <a:endParaRPr lang="en-US" altLang="cs-CZ" sz="2000" b="1" dirty="0"/>
          </a:p>
          <a:p>
            <a:pPr>
              <a:lnSpc>
                <a:spcPct val="120000"/>
              </a:lnSpc>
            </a:pPr>
            <a:r>
              <a:rPr lang="en-US" altLang="cs-CZ" sz="2400" b="1" dirty="0" err="1">
                <a:solidFill>
                  <a:schemeClr val="folHlink"/>
                </a:solidFill>
              </a:rPr>
              <a:t>Vertikální</a:t>
            </a:r>
            <a:r>
              <a:rPr lang="en-US" altLang="cs-CZ" sz="2400" b="1" dirty="0">
                <a:solidFill>
                  <a:schemeClr val="folHlink"/>
                </a:solidFill>
              </a:rPr>
              <a:t> </a:t>
            </a:r>
            <a:r>
              <a:rPr lang="en-US" altLang="cs-CZ" sz="2400" b="1" dirty="0" err="1">
                <a:solidFill>
                  <a:schemeClr val="folHlink"/>
                </a:solidFill>
              </a:rPr>
              <a:t>vzdálenost</a:t>
            </a:r>
            <a:endParaRPr lang="cs-CZ" altLang="cs-CZ" sz="2400" b="1" dirty="0">
              <a:solidFill>
                <a:schemeClr val="folHlink"/>
              </a:solidFill>
            </a:endParaRP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400" dirty="0">
                <a:solidFill>
                  <a:schemeClr val="folHlink"/>
                </a:solidFill>
              </a:rPr>
              <a:t>	</a:t>
            </a:r>
            <a:r>
              <a:rPr lang="cs-CZ" altLang="cs-CZ" sz="2400" dirty="0"/>
              <a:t>Shoda nebo odlišnost postavení komunikujících dle výšky, v jaké se nachází oči.</a:t>
            </a:r>
            <a:r>
              <a:rPr lang="cs-CZ" altLang="cs-CZ" sz="2400" dirty="0">
                <a:solidFill>
                  <a:schemeClr val="folHlink"/>
                </a:solidFill>
              </a:rPr>
              <a:t> </a:t>
            </a:r>
            <a:r>
              <a:rPr lang="cs-CZ" altLang="cs-CZ" sz="2400" dirty="0"/>
              <a:t>Pokud jedinec stojí nad sedícím partnerem, získává psychologickou převahu, pozici dominance.	</a:t>
            </a:r>
            <a:endParaRPr lang="en-US" altLang="cs-CZ" sz="24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47388A5-7DE1-4A1B-BBD4-45D27B158B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151"/>
    </mc:Choice>
    <mc:Fallback xmlns="">
      <p:transition spd="slow" advTm="150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>
            <a:extLst>
              <a:ext uri="{FF2B5EF4-FFF2-40B4-BE49-F238E27FC236}">
                <a16:creationId xmlns:a16="http://schemas.microsoft.com/office/drawing/2014/main" id="{7DAD8D9B-3F3B-4CF2-B2E8-5B8B335FF0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Neverbální komunikace</a:t>
            </a:r>
            <a:br>
              <a:rPr lang="cs-CZ" altLang="cs-CZ" sz="3600" b="1"/>
            </a:br>
            <a:r>
              <a:rPr lang="cs-CZ" altLang="cs-CZ" sz="3600" b="1">
                <a:solidFill>
                  <a:schemeClr val="hlink"/>
                </a:solidFill>
              </a:rPr>
              <a:t>Teritorium</a:t>
            </a:r>
            <a:endParaRPr lang="en-US" altLang="cs-CZ" sz="3600" b="1">
              <a:solidFill>
                <a:schemeClr val="hlink"/>
              </a:solidFill>
            </a:endParaRPr>
          </a:p>
        </p:txBody>
      </p:sp>
      <p:sp>
        <p:nvSpPr>
          <p:cNvPr id="154627" name="Rectangle 3">
            <a:extLst>
              <a:ext uri="{FF2B5EF4-FFF2-40B4-BE49-F238E27FC236}">
                <a16:creationId xmlns:a16="http://schemas.microsoft.com/office/drawing/2014/main" id="{532C7CE9-CCAD-4301-94A6-7536D063BCA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8806" y="1863618"/>
            <a:ext cx="7632700" cy="4287689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	</a:t>
            </a:r>
            <a:r>
              <a:rPr lang="en-US" altLang="cs-CZ" sz="2000" dirty="0" err="1"/>
              <a:t>Chráníme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si</a:t>
            </a:r>
            <a:r>
              <a:rPr lang="en-US" altLang="cs-CZ" sz="2000" dirty="0"/>
              <a:t> a </a:t>
            </a:r>
            <a:r>
              <a:rPr lang="en-US" altLang="cs-CZ" sz="2000" dirty="0" err="1"/>
              <a:t>respektujeme</a:t>
            </a:r>
            <a:r>
              <a:rPr lang="en-US" altLang="cs-CZ" sz="2000" dirty="0"/>
              <a:t> u </a:t>
            </a:r>
            <a:r>
              <a:rPr lang="en-US" altLang="cs-CZ" sz="2000" dirty="0" err="1"/>
              <a:t>druhých</a:t>
            </a:r>
            <a:r>
              <a:rPr lang="en-US" altLang="cs-CZ" sz="2000" dirty="0"/>
              <a:t>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osobní</a:t>
            </a:r>
            <a:r>
              <a:rPr lang="en-US" altLang="cs-CZ" sz="2000" b="1" dirty="0"/>
              <a:t>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prostor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pracovišti</a:t>
            </a:r>
            <a:r>
              <a:rPr lang="en-US" altLang="cs-CZ" sz="2000" dirty="0"/>
              <a:t> (</a:t>
            </a:r>
            <a:r>
              <a:rPr lang="en-US" altLang="cs-CZ" sz="2000" dirty="0" err="1"/>
              <a:t>pracovní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stůl</a:t>
            </a:r>
            <a:r>
              <a:rPr lang="en-US" altLang="cs-CZ" sz="2000" dirty="0"/>
              <a:t>), </a:t>
            </a:r>
            <a:r>
              <a:rPr lang="en-US" altLang="cs-CZ" sz="2000" dirty="0" err="1"/>
              <a:t>doma</a:t>
            </a:r>
            <a:r>
              <a:rPr lang="en-US" altLang="cs-CZ" sz="2000" dirty="0"/>
              <a:t> (</a:t>
            </a:r>
            <a:r>
              <a:rPr lang="en-US" altLang="cs-CZ" sz="2000" dirty="0" err="1"/>
              <a:t>pokoj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dospívajícího</a:t>
            </a:r>
            <a:r>
              <a:rPr lang="en-US" altLang="cs-CZ" sz="2000" dirty="0"/>
              <a:t>).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b="1" dirty="0"/>
              <a:t>	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Prostor</a:t>
            </a:r>
            <a:r>
              <a:rPr lang="en-US" altLang="cs-CZ" sz="2000" b="1" dirty="0">
                <a:solidFill>
                  <a:schemeClr val="folHlink"/>
                </a:solidFill>
              </a:rPr>
              <a:t> pro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komunikaci</a:t>
            </a:r>
            <a:r>
              <a:rPr lang="en-US" altLang="cs-CZ" sz="2000" dirty="0">
                <a:solidFill>
                  <a:schemeClr val="folHlink"/>
                </a:solidFill>
              </a:rPr>
              <a:t> </a:t>
            </a:r>
            <a:r>
              <a:rPr lang="cs-CZ" altLang="cs-CZ" sz="2000" dirty="0"/>
              <a:t>můžeme</a:t>
            </a:r>
            <a:r>
              <a:rPr lang="cs-CZ" altLang="cs-CZ" sz="2000" dirty="0">
                <a:solidFill>
                  <a:schemeClr val="folHlink"/>
                </a:solidFill>
              </a:rPr>
              <a:t> </a:t>
            </a:r>
            <a:r>
              <a:rPr lang="en-US" altLang="cs-CZ" sz="2000" dirty="0" err="1"/>
              <a:t>poskytn</a:t>
            </a:r>
            <a:r>
              <a:rPr lang="cs-CZ" altLang="cs-CZ" sz="2000" dirty="0" err="1"/>
              <a:t>out</a:t>
            </a:r>
            <a:r>
              <a:rPr lang="cs-CZ" altLang="cs-CZ" sz="2000" dirty="0"/>
              <a:t> 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odejm</a:t>
            </a:r>
            <a:r>
              <a:rPr lang="cs-CZ" altLang="cs-CZ" sz="2000" dirty="0" err="1"/>
              <a:t>out</a:t>
            </a:r>
            <a:r>
              <a:rPr lang="cs-CZ" altLang="cs-CZ" sz="2000" dirty="0"/>
              <a:t>: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natočíme</a:t>
            </a:r>
            <a:r>
              <a:rPr lang="en-US" altLang="cs-CZ" sz="2000" dirty="0"/>
              <a:t> se </a:t>
            </a:r>
            <a:r>
              <a:rPr lang="cs-CZ" altLang="cs-CZ" sz="2000" dirty="0"/>
              <a:t>celým tělem </a:t>
            </a:r>
            <a:r>
              <a:rPr lang="en-US" altLang="cs-CZ" sz="2000" dirty="0"/>
              <a:t>k </a:t>
            </a:r>
            <a:r>
              <a:rPr lang="en-US" altLang="cs-CZ" sz="2000" dirty="0" err="1"/>
              <a:t>druhému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odvrátíme</a:t>
            </a:r>
            <a:r>
              <a:rPr lang="en-US" altLang="cs-CZ" sz="2000" dirty="0"/>
              <a:t> se, </a:t>
            </a:r>
            <a:r>
              <a:rPr lang="en-US" altLang="cs-CZ" sz="2000" dirty="0" err="1"/>
              <a:t>dvojice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již</a:t>
            </a:r>
            <a:r>
              <a:rPr lang="en-US" altLang="cs-CZ" sz="2000" dirty="0"/>
              <a:t> k </a:t>
            </a:r>
            <a:r>
              <a:rPr lang="en-US" altLang="cs-CZ" sz="2000" dirty="0" err="1"/>
              <a:t>sobě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nepustí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třetího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nepustíme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druhého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slovu</a:t>
            </a:r>
            <a:r>
              <a:rPr lang="en-US" altLang="cs-CZ" sz="2000" dirty="0"/>
              <a:t>.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chemeClr val="folHlink"/>
                </a:solidFill>
              </a:rPr>
              <a:t>	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Teritorium</a:t>
            </a:r>
            <a:r>
              <a:rPr lang="en-US" altLang="cs-CZ" sz="2000" b="1" dirty="0">
                <a:solidFill>
                  <a:schemeClr val="folHlink"/>
                </a:solidFill>
              </a:rPr>
              <a:t>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odbornosti</a:t>
            </a:r>
            <a:r>
              <a:rPr lang="en-US" altLang="cs-CZ" sz="2000" dirty="0"/>
              <a:t> – ne</a:t>
            </a:r>
            <a:r>
              <a:rPr lang="cs-CZ" altLang="cs-CZ" sz="2000" dirty="0" err="1"/>
              <a:t>radi</a:t>
            </a:r>
            <a:r>
              <a:rPr lang="cs-CZ" altLang="cs-CZ" sz="2000" dirty="0"/>
              <a:t> připouštíme, aby 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druzí</a:t>
            </a:r>
            <a:r>
              <a:rPr lang="en-US" altLang="cs-CZ" sz="2000" dirty="0"/>
              <a:t> </a:t>
            </a:r>
            <a:r>
              <a:rPr lang="cs-CZ" altLang="cs-CZ" sz="2000" dirty="0"/>
              <a:t>narušovali hranici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naší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kompetence</a:t>
            </a:r>
            <a:r>
              <a:rPr lang="cs-CZ" altLang="cs-CZ" sz="2000" dirty="0"/>
              <a:t> a „pletli“ se do naší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odbornosti</a:t>
            </a:r>
            <a:r>
              <a:rPr lang="en-US" altLang="cs-CZ" sz="2000" dirty="0"/>
              <a:t>:  </a:t>
            </a:r>
            <a:r>
              <a:rPr lang="en-US" altLang="cs-CZ" sz="2000" dirty="0" err="1"/>
              <a:t>pacient</a:t>
            </a:r>
            <a:r>
              <a:rPr lang="en-US" altLang="cs-CZ" sz="2000" dirty="0"/>
              <a:t> do </a:t>
            </a:r>
            <a:r>
              <a:rPr lang="en-US" altLang="cs-CZ" sz="2000" dirty="0" err="1"/>
              <a:t>práce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lékaře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rodiče</a:t>
            </a:r>
            <a:r>
              <a:rPr lang="en-US" altLang="cs-CZ" sz="2000" dirty="0"/>
              <a:t> do </a:t>
            </a:r>
            <a:r>
              <a:rPr lang="en-US" altLang="cs-CZ" sz="2000" dirty="0" err="1"/>
              <a:t>práce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učitele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žák</a:t>
            </a:r>
            <a:r>
              <a:rPr lang="en-US" altLang="cs-CZ" sz="2000" dirty="0"/>
              <a:t> do </a:t>
            </a:r>
            <a:r>
              <a:rPr lang="en-US" altLang="cs-CZ" sz="2000" dirty="0" err="1"/>
              <a:t>výkladu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učitele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podřízený</a:t>
            </a:r>
            <a:r>
              <a:rPr lang="en-US" altLang="cs-CZ" sz="2000" dirty="0"/>
              <a:t> do </a:t>
            </a:r>
            <a:r>
              <a:rPr lang="en-US" altLang="cs-CZ" sz="2000" dirty="0" err="1"/>
              <a:t>kompetencí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nadřízeného</a:t>
            </a:r>
            <a:r>
              <a:rPr lang="en-US" altLang="cs-CZ" sz="2000" dirty="0"/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9BC3C78-F778-468F-A1C3-4632FBFA08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407"/>
    </mc:Choice>
    <mc:Fallback xmlns="">
      <p:transition spd="slow" advTm="774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>
            <a:extLst>
              <a:ext uri="{FF2B5EF4-FFF2-40B4-BE49-F238E27FC236}">
                <a16:creationId xmlns:a16="http://schemas.microsoft.com/office/drawing/2014/main" id="{A659ACD3-757B-47A4-902E-1E2971C46D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/>
              <a:t>Neverbální komunikace</a:t>
            </a:r>
            <a:br>
              <a:rPr lang="cs-CZ" altLang="cs-CZ" sz="3600" b="1" dirty="0"/>
            </a:br>
            <a:r>
              <a:rPr lang="cs-CZ" altLang="cs-CZ" sz="3600" b="1" dirty="0">
                <a:solidFill>
                  <a:schemeClr val="hlink"/>
                </a:solidFill>
              </a:rPr>
              <a:t>Neurovegetativní reakce</a:t>
            </a:r>
            <a:endParaRPr lang="en-US" altLang="cs-CZ" sz="3600" b="1" dirty="0">
              <a:solidFill>
                <a:schemeClr val="hlink"/>
              </a:solidFill>
            </a:endParaRPr>
          </a:p>
        </p:txBody>
      </p:sp>
      <p:sp>
        <p:nvSpPr>
          <p:cNvPr id="155651" name="Rectangle 3">
            <a:extLst>
              <a:ext uri="{FF2B5EF4-FFF2-40B4-BE49-F238E27FC236}">
                <a16:creationId xmlns:a16="http://schemas.microsoft.com/office/drawing/2014/main" id="{8AF74824-685F-4B91-8BC1-70C494EA062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1916832"/>
            <a:ext cx="7273925" cy="3313113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800" dirty="0"/>
              <a:t>	</a:t>
            </a:r>
            <a:r>
              <a:rPr lang="en-US" altLang="cs-CZ" sz="2000" dirty="0" err="1"/>
              <a:t>Fyziologická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odezva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organismu</a:t>
            </a:r>
            <a:r>
              <a:rPr lang="cs-CZ" altLang="cs-CZ" sz="2000" dirty="0"/>
              <a:t> se projevuje </a:t>
            </a:r>
            <a:r>
              <a:rPr lang="en-US" altLang="cs-CZ" sz="2000" dirty="0"/>
              <a:t> </a:t>
            </a:r>
            <a:r>
              <a:rPr lang="en-US" altLang="cs-CZ" sz="2000" dirty="0" err="1"/>
              <a:t>bušení</a:t>
            </a:r>
            <a:r>
              <a:rPr lang="cs-CZ" altLang="cs-CZ" sz="2000" dirty="0"/>
              <a:t>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srdce</a:t>
            </a:r>
            <a:r>
              <a:rPr lang="en-US" altLang="cs-CZ" sz="2000" dirty="0"/>
              <a:t>, </a:t>
            </a:r>
            <a:r>
              <a:rPr lang="cs-CZ" altLang="cs-CZ" sz="2000" dirty="0"/>
              <a:t>změnou </a:t>
            </a:r>
            <a:r>
              <a:rPr lang="en-US" altLang="cs-CZ" sz="2000" dirty="0" err="1"/>
              <a:t>dýchání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blednutí</a:t>
            </a:r>
            <a:r>
              <a:rPr lang="cs-CZ" altLang="cs-CZ" sz="2000" dirty="0"/>
              <a:t>m a červenáním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třes</a:t>
            </a:r>
            <a:r>
              <a:rPr lang="cs-CZ" altLang="cs-CZ" sz="2000" dirty="0" err="1"/>
              <a:t>em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rukou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pocení</a:t>
            </a:r>
            <a:r>
              <a:rPr lang="cs-CZ" altLang="cs-CZ" sz="2000" dirty="0"/>
              <a:t>m</a:t>
            </a:r>
            <a:r>
              <a:rPr lang="en-US" altLang="cs-CZ" sz="2000" dirty="0"/>
              <a:t>. </a:t>
            </a:r>
            <a:r>
              <a:rPr lang="cs-CZ" altLang="cs-CZ" sz="2000" dirty="0"/>
              <a:t>Jedná se    o tělesné projevy spojené s emocionálními stavy.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cs-CZ" altLang="cs-CZ" sz="2000" dirty="0" err="1"/>
              <a:t>Naurovegetativní</a:t>
            </a:r>
            <a:r>
              <a:rPr lang="cs-CZ" altLang="cs-CZ" sz="2000" dirty="0"/>
              <a:t> reakce n</a:t>
            </a:r>
            <a:r>
              <a:rPr lang="en-US" altLang="cs-CZ" sz="2000" dirty="0" err="1"/>
              <a:t>elze</a:t>
            </a:r>
            <a:r>
              <a:rPr lang="en-US" altLang="cs-CZ" sz="2000" dirty="0"/>
              <a:t> </a:t>
            </a:r>
            <a:r>
              <a:rPr lang="cs-CZ" altLang="cs-CZ" sz="2000" dirty="0"/>
              <a:t>přímo </a:t>
            </a:r>
            <a:r>
              <a:rPr lang="en-US" altLang="cs-CZ" sz="2000" dirty="0" err="1"/>
              <a:t>ovládat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vůlí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lze</a:t>
            </a:r>
            <a:r>
              <a:rPr lang="en-US" altLang="cs-CZ" sz="2000" dirty="0"/>
              <a:t> do </a:t>
            </a:r>
            <a:r>
              <a:rPr lang="en-US" altLang="cs-CZ" sz="2000" dirty="0" err="1"/>
              <a:t>určité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míry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usměňovat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nácvikem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relaxace</a:t>
            </a:r>
            <a:r>
              <a:rPr lang="en-US" altLang="cs-CZ" sz="2000" dirty="0"/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5C1FBD7-3086-4B64-A562-40AC358F6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71"/>
    </mc:Choice>
    <mc:Fallback xmlns="">
      <p:transition spd="slow" advTm="485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>
            <a:extLst>
              <a:ext uri="{FF2B5EF4-FFF2-40B4-BE49-F238E27FC236}">
                <a16:creationId xmlns:a16="http://schemas.microsoft.com/office/drawing/2014/main" id="{F91F2266-365E-43CC-B941-7ECFCF025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Neverbální komunikace</a:t>
            </a:r>
            <a:br>
              <a:rPr lang="cs-CZ" altLang="cs-CZ" sz="3600" b="1"/>
            </a:br>
            <a:r>
              <a:rPr lang="cs-CZ" altLang="cs-CZ" sz="3600" b="1">
                <a:solidFill>
                  <a:schemeClr val="hlink"/>
                </a:solidFill>
              </a:rPr>
              <a:t>Image</a:t>
            </a:r>
            <a:endParaRPr lang="en-US" altLang="cs-CZ" sz="3600" b="1">
              <a:solidFill>
                <a:schemeClr val="hlink"/>
              </a:solidFill>
            </a:endParaRPr>
          </a:p>
        </p:txBody>
      </p:sp>
      <p:sp>
        <p:nvSpPr>
          <p:cNvPr id="156675" name="Rectangle 3">
            <a:extLst>
              <a:ext uri="{FF2B5EF4-FFF2-40B4-BE49-F238E27FC236}">
                <a16:creationId xmlns:a16="http://schemas.microsoft.com/office/drawing/2014/main" id="{8B7EEF72-6B1F-40C0-B720-A9425D84A6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552" y="2132856"/>
            <a:ext cx="7488237" cy="3168650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	</a:t>
            </a:r>
            <a:r>
              <a:rPr lang="en-US" altLang="cs-CZ" sz="2000" dirty="0" err="1"/>
              <a:t>Každý</a:t>
            </a:r>
            <a:r>
              <a:rPr lang="en-US" altLang="cs-CZ" sz="2000" dirty="0"/>
              <a:t> </a:t>
            </a:r>
            <a:r>
              <a:rPr lang="en-US" altLang="cs-CZ" sz="2000" dirty="0" err="1"/>
              <a:t>člověk</a:t>
            </a:r>
            <a:r>
              <a:rPr lang="en-US" altLang="cs-CZ" sz="2000" dirty="0"/>
              <a:t> o </a:t>
            </a:r>
            <a:r>
              <a:rPr lang="en-US" altLang="cs-CZ" sz="2000" dirty="0" err="1"/>
              <a:t>sobě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mnohé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vypovídá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tím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jaký</a:t>
            </a:r>
            <a:r>
              <a:rPr lang="en-US" altLang="cs-CZ" sz="2000" dirty="0"/>
              <a:t> image </a:t>
            </a:r>
            <a:r>
              <a:rPr lang="en-US" altLang="cs-CZ" sz="2000" dirty="0" err="1"/>
              <a:t>zvolí</a:t>
            </a:r>
            <a:r>
              <a:rPr lang="en-US" altLang="cs-CZ" sz="2000" dirty="0"/>
              <a:t> v </a:t>
            </a:r>
            <a:r>
              <a:rPr lang="en-US" altLang="cs-CZ" sz="2000" dirty="0" err="1"/>
              <a:t>oblékání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líčení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používání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doplňků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jak</a:t>
            </a:r>
            <a:r>
              <a:rPr lang="en-US" altLang="cs-CZ" sz="2000" dirty="0"/>
              <a:t> </a:t>
            </a:r>
            <a:r>
              <a:rPr lang="en-US" altLang="cs-CZ" sz="2000" dirty="0" err="1"/>
              <a:t>bydlí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jaké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má</a:t>
            </a:r>
            <a:r>
              <a:rPr lang="en-US" altLang="cs-CZ" sz="2000" dirty="0"/>
              <a:t> auto, </a:t>
            </a:r>
            <a:r>
              <a:rPr lang="en-US" altLang="cs-CZ" sz="2000" dirty="0" err="1"/>
              <a:t>jak</a:t>
            </a:r>
            <a:r>
              <a:rPr lang="en-US" altLang="cs-CZ" sz="2000" dirty="0"/>
              <a:t> se </a:t>
            </a:r>
            <a:r>
              <a:rPr lang="en-US" altLang="cs-CZ" sz="2000" dirty="0" err="1"/>
              <a:t>stravuje</a:t>
            </a:r>
            <a:r>
              <a:rPr lang="en-US" altLang="cs-CZ" sz="2000" dirty="0"/>
              <a:t>, </a:t>
            </a:r>
            <a:r>
              <a:rPr lang="cs-CZ" altLang="cs-CZ" sz="2000" dirty="0"/>
              <a:t>jaký zvolí </a:t>
            </a:r>
            <a:r>
              <a:rPr lang="en-US" altLang="cs-CZ" sz="2000" dirty="0" err="1"/>
              <a:t>celkový</a:t>
            </a:r>
            <a:r>
              <a:rPr lang="en-US" altLang="cs-CZ" sz="2000" dirty="0"/>
              <a:t> </a:t>
            </a:r>
            <a:r>
              <a:rPr lang="en-US" altLang="cs-CZ" sz="2000" dirty="0" err="1"/>
              <a:t>životní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styl</a:t>
            </a:r>
            <a:r>
              <a:rPr lang="en-US" altLang="cs-CZ" sz="2000" dirty="0"/>
              <a:t>: </a:t>
            </a:r>
            <a:r>
              <a:rPr lang="cs-CZ" altLang="cs-CZ" sz="2000" dirty="0"/>
              <a:t>l</a:t>
            </a:r>
            <a:r>
              <a:rPr lang="en-US" altLang="cs-CZ" sz="2000" dirty="0" err="1"/>
              <a:t>uxusní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okázalý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skromný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nenápadný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praktický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provokativní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nekonformní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zanedbaný</a:t>
            </a:r>
            <a:r>
              <a:rPr lang="cs-CZ" altLang="cs-CZ" sz="2000" dirty="0"/>
              <a:t> apod.</a:t>
            </a:r>
            <a:endParaRPr lang="en-US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4C9A2DF-D99D-4734-9EB7-8EE93C5CD7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4"/>
    </mc:Choice>
    <mc:Fallback xmlns="">
      <p:transition spd="slow" advTm="47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>
            <a:extLst>
              <a:ext uri="{FF2B5EF4-FFF2-40B4-BE49-F238E27FC236}">
                <a16:creationId xmlns:a16="http://schemas.microsoft.com/office/drawing/2014/main" id="{5E26243C-87E2-4CD8-96B9-00022A3FA6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Neverbální komunikace</a:t>
            </a:r>
            <a:br>
              <a:rPr lang="cs-CZ" altLang="cs-CZ" sz="3600" b="1"/>
            </a:br>
            <a:r>
              <a:rPr lang="cs-CZ" altLang="cs-CZ" sz="3600" b="1">
                <a:solidFill>
                  <a:schemeClr val="hlink"/>
                </a:solidFill>
              </a:rPr>
              <a:t>Prostředí</a:t>
            </a:r>
            <a:endParaRPr lang="en-US" altLang="cs-CZ" sz="3600" b="1">
              <a:solidFill>
                <a:schemeClr val="hlink"/>
              </a:solidFill>
            </a:endParaRPr>
          </a:p>
        </p:txBody>
      </p:sp>
      <p:sp>
        <p:nvSpPr>
          <p:cNvPr id="157699" name="Rectangle 3">
            <a:extLst>
              <a:ext uri="{FF2B5EF4-FFF2-40B4-BE49-F238E27FC236}">
                <a16:creationId xmlns:a16="http://schemas.microsoft.com/office/drawing/2014/main" id="{BFD8859D-3634-4EAA-9189-B7D476E2DD5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2448" y="1988840"/>
            <a:ext cx="7345362" cy="3495675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800" dirty="0"/>
              <a:t>	</a:t>
            </a:r>
            <a:r>
              <a:rPr lang="en-US" altLang="cs-CZ" sz="2000" dirty="0" err="1"/>
              <a:t>Vzhled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místa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kde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člověk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působí</a:t>
            </a:r>
            <a:r>
              <a:rPr lang="cs-CZ" altLang="cs-CZ" sz="2000" dirty="0"/>
              <a:t> (pracovní místo, vlastní pokoj), naznačuje některé jeho vlastnosti</a:t>
            </a:r>
            <a:r>
              <a:rPr lang="en-US" altLang="cs-CZ" sz="2000" dirty="0"/>
              <a:t>: </a:t>
            </a:r>
            <a:r>
              <a:rPr lang="en-US" altLang="cs-CZ" sz="2000" dirty="0" err="1"/>
              <a:t>nepořádnost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puntičkářství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estetické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cítění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praktické</a:t>
            </a:r>
            <a:r>
              <a:rPr lang="en-US" altLang="cs-CZ" sz="2000" dirty="0"/>
              <a:t> a </a:t>
            </a:r>
            <a:r>
              <a:rPr lang="en-US" altLang="cs-CZ" sz="2000" dirty="0" err="1"/>
              <a:t>účelové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uspořádání</a:t>
            </a:r>
            <a:r>
              <a:rPr lang="en-US" altLang="cs-CZ" sz="2000" dirty="0"/>
              <a:t>, preference </a:t>
            </a:r>
            <a:r>
              <a:rPr lang="en-US" altLang="cs-CZ" sz="2000" dirty="0" err="1"/>
              <a:t>hodnot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prostor</a:t>
            </a:r>
            <a:r>
              <a:rPr lang="en-US" altLang="cs-CZ" sz="2000" dirty="0"/>
              <a:t> pro </a:t>
            </a:r>
            <a:r>
              <a:rPr lang="en-US" altLang="cs-CZ" sz="2000" dirty="0" err="1"/>
              <a:t>druhé</a:t>
            </a:r>
            <a:r>
              <a:rPr lang="en-US" altLang="cs-CZ" sz="2000" dirty="0"/>
              <a:t>.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endParaRPr lang="en-US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en-US" altLang="cs-CZ" sz="2000" dirty="0" err="1"/>
              <a:t>Prostředí</a:t>
            </a:r>
            <a:r>
              <a:rPr lang="cs-CZ" altLang="cs-CZ" sz="2000" dirty="0"/>
              <a:t>, jeho vzhled a uspořádání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ovlivňuje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průběh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komunikace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ovlivňuje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jak</a:t>
            </a:r>
            <a:r>
              <a:rPr lang="en-US" altLang="cs-CZ" sz="2000" dirty="0"/>
              <a:t> se </a:t>
            </a:r>
            <a:r>
              <a:rPr lang="en-US" altLang="cs-CZ" sz="2000" dirty="0" err="1"/>
              <a:t>cítíme</a:t>
            </a:r>
            <a:r>
              <a:rPr lang="en-US" altLang="cs-CZ" sz="2000" dirty="0"/>
              <a:t>. 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0A5980F-BB73-4426-99D2-87A7E8C80E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581"/>
    </mc:Choice>
    <mc:Fallback xmlns="">
      <p:transition spd="slow" advTm="65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>
            <a:extLst>
              <a:ext uri="{FF2B5EF4-FFF2-40B4-BE49-F238E27FC236}">
                <a16:creationId xmlns:a16="http://schemas.microsoft.com/office/drawing/2014/main" id="{BD132205-4A3B-4B78-A526-0E1D4D544E1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/>
              <a:t>Neverbální komunikace</a:t>
            </a:r>
            <a:br>
              <a:rPr lang="cs-CZ" altLang="cs-CZ" sz="3600" b="1"/>
            </a:br>
            <a:r>
              <a:rPr lang="cs-CZ" altLang="cs-CZ" sz="3600" b="1">
                <a:solidFill>
                  <a:schemeClr val="hlink"/>
                </a:solidFill>
              </a:rPr>
              <a:t>Sdělování činy</a:t>
            </a:r>
            <a:endParaRPr lang="en-US" altLang="cs-CZ" sz="3600" b="1">
              <a:solidFill>
                <a:schemeClr val="hlink"/>
              </a:solidFill>
            </a:endParaRPr>
          </a:p>
        </p:txBody>
      </p:sp>
      <p:sp>
        <p:nvSpPr>
          <p:cNvPr id="158723" name="Rectangle 3">
            <a:extLst>
              <a:ext uri="{FF2B5EF4-FFF2-40B4-BE49-F238E27FC236}">
                <a16:creationId xmlns:a16="http://schemas.microsoft.com/office/drawing/2014/main" id="{CBADC864-2E76-4514-A6B6-72C2C815F2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916832"/>
            <a:ext cx="6985000" cy="3455988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800" dirty="0"/>
              <a:t>	</a:t>
            </a:r>
            <a:r>
              <a:rPr lang="en-US" altLang="cs-CZ" sz="2000" dirty="0" err="1"/>
              <a:t>Činy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jsou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více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než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slova</a:t>
            </a:r>
            <a:r>
              <a:rPr lang="en-US" altLang="cs-CZ" sz="2000" dirty="0"/>
              <a:t>. </a:t>
            </a:r>
            <a:r>
              <a:rPr lang="cs-CZ" altLang="cs-CZ" sz="2000" dirty="0"/>
              <a:t>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   </a:t>
            </a:r>
            <a:r>
              <a:rPr lang="en-US" altLang="cs-CZ" sz="2000" dirty="0" err="1"/>
              <a:t>Jednáním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vyjádříme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mnohem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více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svůj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postoj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než</a:t>
            </a:r>
            <a:r>
              <a:rPr lang="en-US" altLang="cs-CZ" sz="2000" dirty="0"/>
              <a:t> </a:t>
            </a:r>
            <a:r>
              <a:rPr lang="en-US" altLang="cs-CZ" sz="2000" dirty="0" err="1"/>
              <a:t>řečněním</a:t>
            </a:r>
            <a:r>
              <a:rPr lang="en-US" altLang="cs-CZ" sz="2000" dirty="0"/>
              <a:t> – </a:t>
            </a:r>
            <a:r>
              <a:rPr lang="en-US" altLang="cs-CZ" sz="2000" dirty="0" err="1"/>
              <a:t>pomoc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druhým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ohleduplnost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úcta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odpovědnost</a:t>
            </a:r>
            <a:r>
              <a:rPr lang="en-US" altLang="cs-CZ" sz="2000" dirty="0"/>
              <a:t>.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en-US" altLang="cs-CZ" sz="2000" dirty="0"/>
              <a:t>To, co </a:t>
            </a:r>
            <a:r>
              <a:rPr lang="en-US" altLang="cs-CZ" sz="2000" dirty="0" err="1"/>
              <a:t>člověk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dělá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nebo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nedělá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komunikační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hodnotu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čin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poskytuje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informace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které</a:t>
            </a:r>
            <a:r>
              <a:rPr lang="en-US" altLang="cs-CZ" sz="2000" dirty="0"/>
              <a:t> z </a:t>
            </a:r>
            <a:r>
              <a:rPr lang="en-US" altLang="cs-CZ" sz="2000" dirty="0" err="1"/>
              <a:t>něho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můžeme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usuzovat</a:t>
            </a:r>
            <a:r>
              <a:rPr lang="en-US" altLang="cs-CZ" sz="2000" dirty="0"/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5A3914C1-52C8-4C09-9D48-5CB37AFEC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54"/>
    </mc:Choice>
    <mc:Fallback xmlns="">
      <p:transition spd="slow" advTm="80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>
            <a:extLst>
              <a:ext uri="{FF2B5EF4-FFF2-40B4-BE49-F238E27FC236}">
                <a16:creationId xmlns:a16="http://schemas.microsoft.com/office/drawing/2014/main" id="{7817E68E-A59D-40FE-973A-6C4A40C4AD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/>
              <a:t>Neverbální komunikace</a:t>
            </a:r>
            <a:br>
              <a:rPr lang="cs-CZ" altLang="cs-CZ" sz="3600" b="1" dirty="0"/>
            </a:br>
            <a:r>
              <a:rPr lang="cs-CZ" altLang="cs-CZ" sz="3600" b="1" dirty="0" err="1">
                <a:solidFill>
                  <a:schemeClr val="hlink"/>
                </a:solidFill>
              </a:rPr>
              <a:t>Chronemika</a:t>
            </a:r>
            <a:endParaRPr lang="en-US" altLang="cs-CZ" sz="3600" b="1" dirty="0">
              <a:solidFill>
                <a:schemeClr val="hlink"/>
              </a:solidFill>
            </a:endParaRPr>
          </a:p>
        </p:txBody>
      </p:sp>
      <p:sp>
        <p:nvSpPr>
          <p:cNvPr id="159747" name="Rectangle 3">
            <a:extLst>
              <a:ext uri="{FF2B5EF4-FFF2-40B4-BE49-F238E27FC236}">
                <a16:creationId xmlns:a16="http://schemas.microsoft.com/office/drawing/2014/main" id="{D8FEC176-63AB-43FE-9FEE-849D846495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184" y="1988840"/>
            <a:ext cx="7772400" cy="4114800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800" b="1" dirty="0">
                <a:solidFill>
                  <a:schemeClr val="folHlink"/>
                </a:solidFill>
              </a:rPr>
              <a:t>	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Strukturování</a:t>
            </a:r>
            <a:r>
              <a:rPr lang="en-US" altLang="cs-CZ" sz="2000" b="1" dirty="0">
                <a:solidFill>
                  <a:schemeClr val="folHlink"/>
                </a:solidFill>
              </a:rPr>
              <a:t>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času</a:t>
            </a:r>
            <a:r>
              <a:rPr lang="en-US" altLang="cs-CZ" sz="2000" b="1" dirty="0">
                <a:solidFill>
                  <a:schemeClr val="folHlink"/>
                </a:solidFill>
              </a:rPr>
              <a:t> </a:t>
            </a:r>
            <a:r>
              <a:rPr lang="en-US" altLang="cs-CZ" sz="2000" b="1" dirty="0" err="1">
                <a:solidFill>
                  <a:schemeClr val="folHlink"/>
                </a:solidFill>
              </a:rPr>
              <a:t>komunikace</a:t>
            </a:r>
            <a:r>
              <a:rPr lang="en-US" altLang="cs-CZ" sz="2000" dirty="0"/>
              <a:t> </a:t>
            </a:r>
            <a:r>
              <a:rPr lang="cs-CZ" altLang="cs-CZ" sz="2000" dirty="0"/>
              <a:t>vypovídá o tom, </a:t>
            </a:r>
            <a:r>
              <a:rPr lang="en-US" altLang="cs-CZ" sz="2000" dirty="0" err="1"/>
              <a:t>zda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člověk</a:t>
            </a:r>
            <a:r>
              <a:rPr lang="en-US" altLang="cs-CZ" sz="2000" dirty="0"/>
              <a:t> </a:t>
            </a:r>
            <a:r>
              <a:rPr lang="en-US" altLang="cs-CZ" sz="2000" dirty="0" err="1"/>
              <a:t>utrácí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čas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komunikováním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zda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protahuje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rozhovor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nebo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naopak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snahu</a:t>
            </a:r>
            <a:r>
              <a:rPr lang="en-US" altLang="cs-CZ" sz="2000" dirty="0"/>
              <a:t> o </a:t>
            </a:r>
            <a:r>
              <a:rPr lang="en-US" altLang="cs-CZ" sz="2000" dirty="0" err="1"/>
              <a:t>věcné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účelné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sdělení</a:t>
            </a:r>
            <a:r>
              <a:rPr lang="en-US" altLang="cs-CZ" sz="2000" dirty="0"/>
              <a:t>. 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Zacházení s vlastním časem i časem druhých se projevuje tím, zda n</a:t>
            </a:r>
            <a:r>
              <a:rPr lang="en-US" altLang="cs-CZ" sz="2000" dirty="0" err="1"/>
              <a:t>echáme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druhé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čekat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smluvené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schůzce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chodíme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pravidelně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pozdě</a:t>
            </a:r>
            <a:r>
              <a:rPr lang="cs-CZ" altLang="cs-CZ" sz="2000" dirty="0"/>
              <a:t> </a:t>
            </a:r>
            <a:r>
              <a:rPr lang="en-US" altLang="cs-CZ" sz="2000" dirty="0" err="1"/>
              <a:t>nebo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naopak</a:t>
            </a:r>
            <a:r>
              <a:rPr lang="en-US" altLang="cs-CZ" sz="2000" dirty="0"/>
              <a:t> </a:t>
            </a:r>
            <a:r>
              <a:rPr lang="cs-CZ" altLang="cs-CZ" sz="2000" dirty="0"/>
              <a:t>jsme </a:t>
            </a:r>
            <a:r>
              <a:rPr lang="en-US" altLang="cs-CZ" sz="2000" dirty="0" err="1"/>
              <a:t>dochviln</a:t>
            </a:r>
            <a:r>
              <a:rPr lang="cs-CZ" altLang="cs-CZ" sz="2000" dirty="0"/>
              <a:t>í 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přesn</a:t>
            </a:r>
            <a:r>
              <a:rPr lang="cs-CZ" altLang="cs-CZ" sz="2000" dirty="0"/>
              <a:t>í</a:t>
            </a:r>
            <a:r>
              <a:rPr lang="en-US" altLang="cs-CZ" sz="2000" dirty="0"/>
              <a:t> (</a:t>
            </a:r>
            <a:r>
              <a:rPr lang="en-US" altLang="cs-CZ" sz="2000" dirty="0" err="1"/>
              <a:t>jak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vážíme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času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druhých</a:t>
            </a:r>
            <a:r>
              <a:rPr lang="en-US" altLang="cs-CZ" sz="2000" dirty="0"/>
              <a:t>).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en-US" altLang="cs-CZ" sz="2000" dirty="0"/>
              <a:t>Sc</a:t>
            </a:r>
            <a:r>
              <a:rPr lang="cs-CZ" altLang="cs-CZ" sz="2000" dirty="0"/>
              <a:t>h</a:t>
            </a:r>
            <a:r>
              <a:rPr lang="en-US" altLang="cs-CZ" sz="2000" dirty="0" err="1"/>
              <a:t>opnost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využít</a:t>
            </a:r>
            <a:r>
              <a:rPr lang="en-US" altLang="cs-CZ" sz="2000" dirty="0"/>
              <a:t> </a:t>
            </a:r>
            <a:r>
              <a:rPr lang="en-US" altLang="cs-CZ" sz="2000" dirty="0" err="1"/>
              <a:t>čas</a:t>
            </a:r>
            <a:r>
              <a:rPr lang="cs-CZ" altLang="cs-CZ" sz="2000" dirty="0"/>
              <a:t>:</a:t>
            </a:r>
            <a:r>
              <a:rPr lang="en-US" altLang="cs-CZ" sz="2000" dirty="0"/>
              <a:t> </a:t>
            </a:r>
            <a:r>
              <a:rPr lang="en-US" altLang="cs-CZ" sz="2000" b="1" dirty="0">
                <a:solidFill>
                  <a:schemeClr val="folHlink"/>
                </a:solidFill>
              </a:rPr>
              <a:t>time management</a:t>
            </a:r>
            <a:r>
              <a:rPr lang="en-US" altLang="cs-CZ" sz="2000" dirty="0"/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F82BDDFB-B88C-4476-A3A4-924165C2CC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89"/>
    </mc:Choice>
    <mc:Fallback xmlns="">
      <p:transition spd="slow" advTm="671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>
            <a:extLst>
              <a:ext uri="{FF2B5EF4-FFF2-40B4-BE49-F238E27FC236}">
                <a16:creationId xmlns:a16="http://schemas.microsoft.com/office/drawing/2014/main" id="{C3A5EF92-6C01-408F-98A7-12A867537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/>
              <a:t>Soulad verbální a neverbální komunikace</a:t>
            </a:r>
            <a:endParaRPr lang="en-US" altLang="cs-CZ" sz="3600" b="1" dirty="0"/>
          </a:p>
        </p:txBody>
      </p:sp>
      <p:sp>
        <p:nvSpPr>
          <p:cNvPr id="160771" name="Rectangle 3">
            <a:extLst>
              <a:ext uri="{FF2B5EF4-FFF2-40B4-BE49-F238E27FC236}">
                <a16:creationId xmlns:a16="http://schemas.microsoft.com/office/drawing/2014/main" id="{4EE69A6B-1D05-4EB5-9E68-C6ACE734E31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7" y="1719263"/>
            <a:ext cx="7921625" cy="477361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400" dirty="0"/>
              <a:t>	</a:t>
            </a:r>
            <a:r>
              <a:rPr lang="en-US" altLang="cs-CZ" sz="2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Neverbální</a:t>
            </a:r>
            <a:r>
              <a:rPr lang="en-US" altLang="cs-CZ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cs-CZ" sz="2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projev</a:t>
            </a:r>
            <a:r>
              <a:rPr lang="en-US" altLang="cs-CZ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cs-CZ" sz="2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dodává</a:t>
            </a:r>
            <a:r>
              <a:rPr lang="en-US" altLang="cs-CZ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cs-CZ" sz="2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význam</a:t>
            </a:r>
            <a:r>
              <a:rPr lang="en-US" altLang="cs-CZ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cs-CZ" sz="2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verbálnímu</a:t>
            </a:r>
            <a:r>
              <a:rPr lang="en-US" altLang="cs-CZ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n-US" altLang="cs-CZ" sz="2000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sdělení</a:t>
            </a:r>
            <a:r>
              <a:rPr lang="en-US" altLang="cs-CZ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en-US" altLang="cs-CZ" sz="2000" dirty="0" err="1"/>
              <a:t>Stejná</a:t>
            </a:r>
            <a:r>
              <a:rPr lang="en-US" altLang="cs-CZ" sz="2000" dirty="0"/>
              <a:t> </a:t>
            </a:r>
            <a:r>
              <a:rPr lang="en-US" altLang="cs-CZ" sz="2000" dirty="0" err="1"/>
              <a:t>slova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doprovázená</a:t>
            </a:r>
            <a:r>
              <a:rPr lang="en-US" altLang="cs-CZ" sz="2000" dirty="0"/>
              <a:t> </a:t>
            </a:r>
            <a:r>
              <a:rPr lang="en-US" altLang="cs-CZ" sz="2000" dirty="0" err="1"/>
              <a:t>odlišným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neverbálním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projevem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získávají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jiný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význam</a:t>
            </a:r>
            <a:r>
              <a:rPr lang="en-US" altLang="cs-CZ" sz="2000" dirty="0"/>
              <a:t>.</a:t>
            </a: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en-US" altLang="cs-CZ" sz="2000" dirty="0" err="1">
                <a:solidFill>
                  <a:schemeClr val="hlink"/>
                </a:solidFill>
              </a:rPr>
              <a:t>Neverbální</a:t>
            </a:r>
            <a:r>
              <a:rPr lang="en-US" altLang="cs-CZ" sz="2000" dirty="0">
                <a:solidFill>
                  <a:schemeClr val="hlink"/>
                </a:solidFill>
              </a:rPr>
              <a:t> </a:t>
            </a:r>
            <a:r>
              <a:rPr lang="en-US" altLang="cs-CZ" sz="2000" dirty="0" err="1">
                <a:solidFill>
                  <a:schemeClr val="hlink"/>
                </a:solidFill>
              </a:rPr>
              <a:t>projevy</a:t>
            </a:r>
            <a:r>
              <a:rPr lang="en-US" altLang="cs-CZ" sz="2000" dirty="0">
                <a:solidFill>
                  <a:schemeClr val="hlink"/>
                </a:solidFill>
              </a:rPr>
              <a:t> </a:t>
            </a:r>
            <a:r>
              <a:rPr lang="en-US" altLang="cs-CZ" sz="2000" dirty="0" err="1">
                <a:solidFill>
                  <a:schemeClr val="hlink"/>
                </a:solidFill>
              </a:rPr>
              <a:t>má</a:t>
            </a:r>
            <a:r>
              <a:rPr lang="en-US" altLang="cs-CZ" sz="2000" dirty="0">
                <a:solidFill>
                  <a:schemeClr val="hlink"/>
                </a:solidFill>
              </a:rPr>
              <a:t> </a:t>
            </a:r>
            <a:r>
              <a:rPr lang="en-US" altLang="cs-CZ" sz="2000" dirty="0" err="1">
                <a:solidFill>
                  <a:schemeClr val="hlink"/>
                </a:solidFill>
              </a:rPr>
              <a:t>člověk</a:t>
            </a:r>
            <a:r>
              <a:rPr lang="en-US" altLang="cs-CZ" sz="2000" dirty="0"/>
              <a:t>  </a:t>
            </a:r>
            <a:r>
              <a:rPr lang="en-US" altLang="cs-CZ" sz="2000" dirty="0" err="1">
                <a:solidFill>
                  <a:schemeClr val="hlink"/>
                </a:solidFill>
              </a:rPr>
              <a:t>méně</a:t>
            </a:r>
            <a:r>
              <a:rPr lang="en-US" altLang="cs-CZ" sz="2000" dirty="0">
                <a:solidFill>
                  <a:schemeClr val="hlink"/>
                </a:solidFill>
              </a:rPr>
              <a:t> pod </a:t>
            </a:r>
            <a:r>
              <a:rPr lang="en-US" altLang="cs-CZ" sz="2000" dirty="0" err="1">
                <a:solidFill>
                  <a:schemeClr val="hlink"/>
                </a:solidFill>
              </a:rPr>
              <a:t>kontrolou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než</a:t>
            </a:r>
            <a:r>
              <a:rPr lang="en-US" altLang="cs-CZ" sz="2000" dirty="0"/>
              <a:t> </a:t>
            </a:r>
            <a:r>
              <a:rPr lang="en-US" altLang="cs-CZ" sz="2000" dirty="0" err="1"/>
              <a:t>verbální</a:t>
            </a:r>
            <a:r>
              <a:rPr lang="en-US" altLang="cs-CZ" sz="2000" dirty="0"/>
              <a:t>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en-US" altLang="cs-CZ" sz="2000" dirty="0" err="1">
                <a:solidFill>
                  <a:schemeClr val="hlink"/>
                </a:solidFill>
              </a:rPr>
              <a:t>Posluchač</a:t>
            </a:r>
            <a:r>
              <a:rPr lang="en-US" altLang="cs-CZ" sz="2000" dirty="0">
                <a:solidFill>
                  <a:schemeClr val="hlink"/>
                </a:solidFill>
              </a:rPr>
              <a:t> </a:t>
            </a:r>
            <a:r>
              <a:rPr lang="en-US" altLang="cs-CZ" sz="2000" b="1" dirty="0" err="1">
                <a:solidFill>
                  <a:schemeClr val="hlink"/>
                </a:solidFill>
              </a:rPr>
              <a:t>věří</a:t>
            </a:r>
            <a:r>
              <a:rPr lang="en-US" altLang="cs-CZ" sz="2000" b="1" dirty="0">
                <a:solidFill>
                  <a:schemeClr val="hlink"/>
                </a:solidFill>
              </a:rPr>
              <a:t> </a:t>
            </a:r>
            <a:r>
              <a:rPr lang="en-US" altLang="cs-CZ" sz="2000" dirty="0" err="1">
                <a:solidFill>
                  <a:schemeClr val="hlink"/>
                </a:solidFill>
              </a:rPr>
              <a:t>spíše</a:t>
            </a:r>
            <a:r>
              <a:rPr lang="en-US" altLang="cs-CZ" sz="2000" dirty="0">
                <a:solidFill>
                  <a:schemeClr val="hlink"/>
                </a:solidFill>
              </a:rPr>
              <a:t> </a:t>
            </a:r>
            <a:r>
              <a:rPr lang="en-US" altLang="cs-CZ" sz="2000" dirty="0" err="1">
                <a:solidFill>
                  <a:schemeClr val="hlink"/>
                </a:solidFill>
              </a:rPr>
              <a:t>neverbálnímu</a:t>
            </a:r>
            <a:r>
              <a:rPr lang="en-US" altLang="cs-CZ" sz="2000" dirty="0">
                <a:solidFill>
                  <a:schemeClr val="hlink"/>
                </a:solidFill>
              </a:rPr>
              <a:t> </a:t>
            </a:r>
            <a:r>
              <a:rPr lang="en-US" altLang="cs-CZ" sz="2000" dirty="0" err="1">
                <a:solidFill>
                  <a:schemeClr val="hlink"/>
                </a:solidFill>
              </a:rPr>
              <a:t>sdělení</a:t>
            </a:r>
            <a:r>
              <a:rPr lang="cs-CZ" altLang="cs-CZ" sz="2000" dirty="0">
                <a:solidFill>
                  <a:schemeClr val="hlink"/>
                </a:solidFill>
              </a:rPr>
              <a:t>.</a:t>
            </a:r>
            <a:r>
              <a:rPr lang="cs-CZ" altLang="cs-CZ" sz="2000" dirty="0"/>
              <a:t>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    Největší roli přitom mají:</a:t>
            </a:r>
            <a:r>
              <a:rPr lang="en-US" altLang="cs-CZ" sz="2000" dirty="0"/>
              <a:t>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en-US" altLang="cs-CZ" sz="2000" dirty="0"/>
              <a:t>1. </a:t>
            </a:r>
            <a:r>
              <a:rPr lang="en-US" altLang="cs-CZ" sz="2000" dirty="0" err="1"/>
              <a:t>projevy</a:t>
            </a:r>
            <a:r>
              <a:rPr lang="en-US" altLang="cs-CZ" sz="2000" dirty="0"/>
              <a:t> v </a:t>
            </a:r>
            <a:r>
              <a:rPr lang="en-US" altLang="cs-CZ" sz="2000" dirty="0" err="1"/>
              <a:t>oblasti</a:t>
            </a:r>
            <a:r>
              <a:rPr lang="en-US" altLang="cs-CZ" sz="2000" dirty="0"/>
              <a:t> </a:t>
            </a:r>
            <a:r>
              <a:rPr lang="en-US" altLang="cs-CZ" sz="2000" dirty="0" err="1"/>
              <a:t>obličeje</a:t>
            </a:r>
            <a:r>
              <a:rPr lang="en-US" altLang="cs-CZ" sz="2000" dirty="0"/>
              <a:t> (</a:t>
            </a:r>
            <a:r>
              <a:rPr lang="en-US" altLang="cs-CZ" sz="2000" dirty="0" err="1"/>
              <a:t>oční</a:t>
            </a:r>
            <a:r>
              <a:rPr lang="en-US" altLang="cs-CZ" sz="2000" dirty="0"/>
              <a:t> </a:t>
            </a:r>
            <a:r>
              <a:rPr lang="en-US" altLang="cs-CZ" sz="2000" dirty="0" err="1"/>
              <a:t>kontakt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mimika</a:t>
            </a:r>
            <a:r>
              <a:rPr lang="en-US" altLang="cs-CZ" sz="2000" dirty="0"/>
              <a:t>)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en-US" altLang="cs-CZ" sz="2000" dirty="0"/>
              <a:t>2. </a:t>
            </a:r>
            <a:r>
              <a:rPr lang="en-US" altLang="cs-CZ" sz="2000" dirty="0" err="1"/>
              <a:t>na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druhém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místě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jsou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pohyby</a:t>
            </a:r>
            <a:r>
              <a:rPr lang="en-US" altLang="cs-CZ" sz="2000" dirty="0"/>
              <a:t> </a:t>
            </a:r>
            <a:r>
              <a:rPr lang="en-US" altLang="cs-CZ" sz="2000" dirty="0" err="1"/>
              <a:t>rukou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paží</a:t>
            </a:r>
            <a:endParaRPr lang="en-US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</a:t>
            </a:r>
            <a:r>
              <a:rPr lang="en-US" altLang="cs-CZ" sz="2000" dirty="0"/>
              <a:t>3. </a:t>
            </a:r>
            <a:r>
              <a:rPr lang="en-US" altLang="cs-CZ" sz="2000" dirty="0" err="1"/>
              <a:t>na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posledním</a:t>
            </a:r>
            <a:r>
              <a:rPr lang="en-US" altLang="cs-CZ" sz="2000" dirty="0"/>
              <a:t> </a:t>
            </a:r>
            <a:r>
              <a:rPr lang="en-US" altLang="cs-CZ" sz="2000" dirty="0" err="1"/>
              <a:t>místě</a:t>
            </a:r>
            <a:r>
              <a:rPr lang="en-US" altLang="cs-CZ" sz="2000" dirty="0"/>
              <a:t> </a:t>
            </a:r>
            <a:r>
              <a:rPr lang="en-US" altLang="cs-CZ" sz="2000" dirty="0" err="1"/>
              <a:t>jsou</a:t>
            </a:r>
            <a:r>
              <a:rPr lang="en-US" altLang="cs-CZ" sz="2000" dirty="0"/>
              <a:t> </a:t>
            </a:r>
            <a:r>
              <a:rPr lang="en-US" altLang="cs-CZ" sz="2000" dirty="0" err="1"/>
              <a:t>pohyby</a:t>
            </a:r>
            <a:r>
              <a:rPr lang="en-US" altLang="cs-CZ" sz="2000" dirty="0"/>
              <a:t> a </a:t>
            </a:r>
            <a:r>
              <a:rPr lang="en-US" altLang="cs-CZ" sz="2000" dirty="0" err="1"/>
              <a:t>pozice</a:t>
            </a:r>
            <a:r>
              <a:rPr lang="en-US" altLang="cs-CZ" sz="2000" dirty="0"/>
              <a:t> </a:t>
            </a:r>
            <a:r>
              <a:rPr lang="en-US" altLang="cs-CZ" sz="2000" dirty="0" err="1"/>
              <a:t>těla</a:t>
            </a:r>
            <a:r>
              <a:rPr lang="en-US" altLang="cs-CZ" sz="2000" dirty="0"/>
              <a:t>, </a:t>
            </a:r>
            <a:r>
              <a:rPr lang="en-US" altLang="cs-CZ" sz="2000" dirty="0" err="1"/>
              <a:t>nohou</a:t>
            </a:r>
            <a:r>
              <a:rPr lang="en-US" altLang="cs-CZ" sz="2000" dirty="0"/>
              <a:t>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9713569E-93FC-4C26-94EB-B9460938D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79"/>
    </mc:Choice>
    <mc:Fallback xmlns="">
      <p:transition spd="slow" advTm="55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03C7AAE-F181-4B49-A651-4F1BEF4F4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476672"/>
            <a:ext cx="8229600" cy="1143000"/>
          </a:xfrm>
        </p:spPr>
        <p:txBody>
          <a:bodyPr/>
          <a:lstStyle/>
          <a:p>
            <a:pPr algn="l" eaLnBrk="1" hangingPunct="1"/>
            <a:r>
              <a:rPr lang="cs-CZ" altLang="cs-CZ" sz="4000" b="1" dirty="0">
                <a:solidFill>
                  <a:srgbClr val="0000FF"/>
                </a:solidFill>
              </a:rPr>
              <a:t>   </a:t>
            </a:r>
            <a:r>
              <a:rPr lang="cs-CZ" altLang="cs-CZ" sz="3600" b="1" dirty="0">
                <a:solidFill>
                  <a:schemeClr val="tx1"/>
                </a:solidFill>
              </a:rPr>
              <a:t>Sociální percepce</a:t>
            </a:r>
            <a:endParaRPr lang="en-US" altLang="cs-CZ" sz="3600" b="1" dirty="0">
              <a:solidFill>
                <a:schemeClr val="tx1"/>
              </a:solidFill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0CC73F19-43D4-435B-81C2-CCEDE8EFBA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988839"/>
            <a:ext cx="7920682" cy="3970635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Termín sociální percepce  (= </a:t>
            </a:r>
            <a:r>
              <a:rPr lang="cs-CZ" altLang="cs-CZ" sz="2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sociální determinace percepčních procesů</a:t>
            </a:r>
            <a:r>
              <a:rPr lang="cs-CZ" altLang="cs-CZ" sz="2000" dirty="0">
                <a:solidFill>
                  <a:schemeClr val="tx1"/>
                </a:solidFill>
              </a:rPr>
              <a:t>)                        zavedl americký psycholog </a:t>
            </a:r>
            <a:r>
              <a:rPr lang="cs-CZ" altLang="cs-CZ" sz="2000" dirty="0" err="1">
                <a:solidFill>
                  <a:schemeClr val="tx1"/>
                </a:solidFill>
              </a:rPr>
              <a:t>Jerome</a:t>
            </a:r>
            <a:r>
              <a:rPr lang="cs-CZ" altLang="cs-CZ" sz="2000" dirty="0">
                <a:solidFill>
                  <a:schemeClr val="tx1"/>
                </a:solidFill>
              </a:rPr>
              <a:t> S. </a:t>
            </a:r>
            <a:r>
              <a:rPr lang="cs-CZ" altLang="cs-CZ" sz="2000" dirty="0" err="1">
                <a:solidFill>
                  <a:schemeClr val="tx1"/>
                </a:solidFill>
              </a:rPr>
              <a:t>Bruner</a:t>
            </a:r>
            <a:r>
              <a:rPr lang="cs-CZ" altLang="cs-CZ" sz="2000" dirty="0">
                <a:solidFill>
                  <a:schemeClr val="tx1"/>
                </a:solidFill>
              </a:rPr>
              <a:t> </a:t>
            </a:r>
          </a:p>
          <a:p>
            <a:pPr eaLnBrk="1" hangingPunct="1">
              <a:lnSpc>
                <a:spcPct val="120000"/>
              </a:lnSpc>
            </a:pP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Sociální percepce zahrnuje způsoby, jak lidé vnímají sami sebe a druhé lidi  v sociálních situacích.</a:t>
            </a:r>
          </a:p>
          <a:p>
            <a:pPr eaLnBrk="1" hangingPunct="1">
              <a:lnSpc>
                <a:spcPct val="120000"/>
              </a:lnSpc>
            </a:pPr>
            <a:endParaRPr lang="cs-CZ" altLang="cs-CZ" sz="2000" dirty="0">
              <a:solidFill>
                <a:schemeClr val="tx1"/>
              </a:solidFill>
            </a:endParaRPr>
          </a:p>
          <a:p>
            <a:pPr eaLnBrk="1" hangingPunct="1">
              <a:lnSpc>
                <a:spcPct val="120000"/>
              </a:lnSpc>
            </a:pPr>
            <a:r>
              <a:rPr lang="cs-CZ" altLang="cs-CZ" sz="2000" dirty="0">
                <a:solidFill>
                  <a:schemeClr val="tx1"/>
                </a:solidFill>
              </a:rPr>
              <a:t>Jde nejen o vnímání sociálního dění (co vidím),  ale i o interpretaci vnímané skutečnosti (co si o tom myslím).</a:t>
            </a:r>
            <a:endParaRPr lang="en-US" altLang="cs-CZ" sz="2000" dirty="0">
              <a:solidFill>
                <a:schemeClr val="tx1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3F742A9-0C39-43B5-B2B3-68710542C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762"/>
    </mc:Choice>
    <mc:Fallback xmlns="">
      <p:transition spd="slow" advTm="977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>
            <a:extLst>
              <a:ext uri="{FF2B5EF4-FFF2-40B4-BE49-F238E27FC236}">
                <a16:creationId xmlns:a16="http://schemas.microsoft.com/office/drawing/2014/main" id="{A70311F6-5C0C-42BD-9C4E-C8AEDD97E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365127"/>
            <a:ext cx="7471742" cy="1119658"/>
          </a:xfrm>
        </p:spPr>
        <p:txBody>
          <a:bodyPr>
            <a:normAutofit/>
          </a:bodyPr>
          <a:lstStyle/>
          <a:p>
            <a:r>
              <a:rPr lang="cs-CZ" sz="3600" b="1" dirty="0"/>
              <a:t>Komunikační</a:t>
            </a:r>
            <a:r>
              <a:rPr lang="cs-CZ" sz="3600" dirty="0"/>
              <a:t> </a:t>
            </a:r>
            <a:r>
              <a:rPr lang="cs-CZ" sz="3600" b="1" dirty="0"/>
              <a:t>bariéry</a:t>
            </a: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36A2C378-52ED-484C-8762-8F5F8477D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484784"/>
            <a:ext cx="7471742" cy="482453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Vnitřní bariéry</a:t>
            </a:r>
          </a:p>
          <a:p>
            <a:r>
              <a:rPr lang="cs-CZ" dirty="0"/>
              <a:t>Obava z neúspěchu</a:t>
            </a:r>
          </a:p>
          <a:p>
            <a:r>
              <a:rPr lang="cs-CZ" dirty="0"/>
              <a:t>Osobní problémy</a:t>
            </a:r>
          </a:p>
          <a:p>
            <a:r>
              <a:rPr lang="cs-CZ" dirty="0"/>
              <a:t>Rozdíly mezi účastníky komunikace</a:t>
            </a:r>
          </a:p>
          <a:p>
            <a:r>
              <a:rPr lang="cs-CZ" dirty="0"/>
              <a:t>Postoje</a:t>
            </a:r>
          </a:p>
          <a:p>
            <a:r>
              <a:rPr lang="cs-CZ" dirty="0"/>
              <a:t>Skákání do řeči</a:t>
            </a:r>
          </a:p>
          <a:p>
            <a:r>
              <a:rPr lang="cs-CZ" dirty="0" err="1"/>
              <a:t>Stereotypizace</a:t>
            </a:r>
            <a:endParaRPr lang="cs-CZ" dirty="0"/>
          </a:p>
          <a:p>
            <a:r>
              <a:rPr lang="cs-CZ" dirty="0"/>
              <a:t>Neznalost jazyka</a:t>
            </a:r>
          </a:p>
          <a:p>
            <a:r>
              <a:rPr lang="cs-CZ" dirty="0"/>
              <a:t>Handicap</a:t>
            </a:r>
          </a:p>
          <a:p>
            <a:endParaRPr lang="cs-CZ" dirty="0"/>
          </a:p>
          <a:p>
            <a:pPr marL="0" indent="0">
              <a:buNone/>
            </a:pP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Vnější bariéry</a:t>
            </a:r>
          </a:p>
          <a:p>
            <a:r>
              <a:rPr lang="cs-CZ" dirty="0"/>
              <a:t>Rušivé nebo nevhodné prostředí</a:t>
            </a:r>
          </a:p>
          <a:p>
            <a:r>
              <a:rPr lang="cs-CZ" dirty="0"/>
              <a:t>Osoby v okolí</a:t>
            </a:r>
          </a:p>
          <a:p>
            <a:r>
              <a:rPr lang="cs-CZ" dirty="0"/>
              <a:t>Hluk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6" name="Zvuk 5">
            <a:hlinkClick r:id="" action="ppaction://media"/>
            <a:extLst>
              <a:ext uri="{FF2B5EF4-FFF2-40B4-BE49-F238E27FC236}">
                <a16:creationId xmlns:a16="http://schemas.microsoft.com/office/drawing/2014/main" id="{5E969A97-B1AE-41D3-811E-E5ACCA2927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0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412"/>
    </mc:Choice>
    <mc:Fallback xmlns="">
      <p:transition spd="slow" advTm="258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>
            <a:extLst>
              <a:ext uri="{FF2B5EF4-FFF2-40B4-BE49-F238E27FC236}">
                <a16:creationId xmlns:a16="http://schemas.microsoft.com/office/drawing/2014/main" id="{D8CC30CF-66A2-4C2C-AF04-0DBA740818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2" y="617538"/>
            <a:ext cx="7953375" cy="1211262"/>
          </a:xfrm>
        </p:spPr>
        <p:txBody>
          <a:bodyPr/>
          <a:lstStyle/>
          <a:p>
            <a:r>
              <a:rPr lang="cs-CZ" altLang="cs-CZ" sz="3600" b="1" dirty="0"/>
              <a:t>Sebeprosazování se </a:t>
            </a:r>
            <a:br>
              <a:rPr lang="cs-CZ" altLang="cs-CZ" sz="3600" b="1" dirty="0"/>
            </a:br>
            <a:r>
              <a:rPr lang="cs-CZ" altLang="cs-CZ" sz="3600" b="1" dirty="0"/>
              <a:t>ve společenském životě</a:t>
            </a:r>
          </a:p>
        </p:txBody>
      </p:sp>
      <p:sp>
        <p:nvSpPr>
          <p:cNvPr id="101379" name="Rectangle 3">
            <a:extLst>
              <a:ext uri="{FF2B5EF4-FFF2-40B4-BE49-F238E27FC236}">
                <a16:creationId xmlns:a16="http://schemas.microsoft.com/office/drawing/2014/main" id="{A5EAC3EC-01AD-40F8-AFFD-9F9B16E9D36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90602" y="2205040"/>
            <a:ext cx="7326313" cy="3927475"/>
          </a:xfrm>
        </p:spPr>
        <p:txBody>
          <a:bodyPr>
            <a:normAutofit/>
          </a:bodyPr>
          <a:lstStyle/>
          <a:p>
            <a:r>
              <a:rPr lang="cs-CZ" altLang="cs-CZ" sz="2000" b="1" dirty="0">
                <a:solidFill>
                  <a:schemeClr val="folHlink"/>
                </a:solidFill>
              </a:rPr>
              <a:t>Prosazování se agresí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000" dirty="0"/>
              <a:t>	- bezohledností, útokem</a:t>
            </a:r>
          </a:p>
          <a:p>
            <a:pPr lvl="1">
              <a:buFont typeface="Wingdings" panose="05000000000000000000" pitchFamily="2" charset="2"/>
              <a:buNone/>
            </a:pPr>
            <a:endParaRPr lang="cs-CZ" altLang="cs-CZ" dirty="0"/>
          </a:p>
          <a:p>
            <a:r>
              <a:rPr lang="cs-CZ" altLang="cs-CZ" sz="2000" b="1" dirty="0">
                <a:solidFill>
                  <a:schemeClr val="folHlink"/>
                </a:solidFill>
              </a:rPr>
              <a:t>Manipulativní sebeprosazování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cs-CZ" dirty="0"/>
              <a:t>- lstí, úskokem</a:t>
            </a:r>
          </a:p>
          <a:p>
            <a:pPr lvl="1">
              <a:buFont typeface="Wingdings" panose="05000000000000000000" pitchFamily="2" charset="2"/>
              <a:buNone/>
            </a:pPr>
            <a:endParaRPr lang="cs-CZ" altLang="cs-CZ" dirty="0"/>
          </a:p>
          <a:p>
            <a:r>
              <a:rPr lang="cs-CZ" altLang="cs-CZ" sz="2000" b="1" dirty="0">
                <a:solidFill>
                  <a:schemeClr val="folHlink"/>
                </a:solidFill>
              </a:rPr>
              <a:t>Asertivní sebeprosazování</a:t>
            </a:r>
          </a:p>
          <a:p>
            <a:pPr lvl="1">
              <a:buFont typeface="Wingdings" panose="05000000000000000000" pitchFamily="2" charset="2"/>
              <a:buNone/>
            </a:pPr>
            <a:r>
              <a:rPr lang="cs-CZ" altLang="cs-CZ" dirty="0"/>
              <a:t>- sebeprosazení na základě přiměřeného sebevědomí, bez omezování druhých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B5D81CD-B34F-492C-A829-3CA53112D0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838"/>
    </mc:Choice>
    <mc:Fallback xmlns="">
      <p:transition spd="slow" advTm="47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>
            <a:extLst>
              <a:ext uri="{FF2B5EF4-FFF2-40B4-BE49-F238E27FC236}">
                <a16:creationId xmlns:a16="http://schemas.microsoft.com/office/drawing/2014/main" id="{7BAC5B06-C66F-4221-8D5D-CD02B4A6E7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95400" y="533400"/>
            <a:ext cx="7640638" cy="1143000"/>
          </a:xfrm>
        </p:spPr>
        <p:txBody>
          <a:bodyPr/>
          <a:lstStyle/>
          <a:p>
            <a:r>
              <a:rPr lang="cs-CZ" altLang="cs-CZ" sz="3600" b="1" dirty="0"/>
              <a:t>Předpoklady asertivního sebeprosazování</a:t>
            </a:r>
          </a:p>
        </p:txBody>
      </p:sp>
      <p:sp>
        <p:nvSpPr>
          <p:cNvPr id="102403" name="Rectangle 3">
            <a:extLst>
              <a:ext uri="{FF2B5EF4-FFF2-40B4-BE49-F238E27FC236}">
                <a16:creationId xmlns:a16="http://schemas.microsoft.com/office/drawing/2014/main" id="{BEBBD282-147F-4D13-B11A-29F91176D5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219200" y="1752602"/>
            <a:ext cx="7772400" cy="437991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b="1">
                <a:solidFill>
                  <a:schemeClr val="folHlink"/>
                </a:solidFill>
              </a:rPr>
              <a:t>Otevřenost vyjadřování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	</a:t>
            </a:r>
            <a:r>
              <a:rPr lang="cs-CZ" altLang="cs-CZ" sz="2000"/>
              <a:t>Umění vyjadřovat své pozitivní i negativní prožitky a názory.</a:t>
            </a:r>
          </a:p>
          <a:p>
            <a:pPr>
              <a:lnSpc>
                <a:spcPct val="90000"/>
              </a:lnSpc>
            </a:pPr>
            <a:r>
              <a:rPr lang="cs-CZ" altLang="cs-CZ" sz="2400" b="1">
                <a:solidFill>
                  <a:schemeClr val="folHlink"/>
                </a:solidFill>
              </a:rPr>
              <a:t>Otevřenost v přijímání</a:t>
            </a:r>
            <a:r>
              <a:rPr lang="cs-CZ" altLang="cs-CZ" sz="2800"/>
              <a:t>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	</a:t>
            </a:r>
            <a:r>
              <a:rPr lang="cs-CZ" altLang="cs-CZ" sz="2000"/>
              <a:t>Bez bariér a zkreslování přijímat prožitky a mínění jiných. </a:t>
            </a:r>
          </a:p>
          <a:p>
            <a:pPr>
              <a:lnSpc>
                <a:spcPct val="90000"/>
              </a:lnSpc>
            </a:pPr>
            <a:r>
              <a:rPr lang="cs-CZ" altLang="cs-CZ" sz="2400" b="1">
                <a:solidFill>
                  <a:schemeClr val="folHlink"/>
                </a:solidFill>
              </a:rPr>
              <a:t>Empatie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	</a:t>
            </a:r>
            <a:r>
              <a:rPr lang="cs-CZ" altLang="cs-CZ" sz="2000"/>
              <a:t>Schopnost vcítit se do situace druhého člověka.</a:t>
            </a:r>
          </a:p>
          <a:p>
            <a:pPr>
              <a:lnSpc>
                <a:spcPct val="90000"/>
              </a:lnSpc>
            </a:pPr>
            <a:r>
              <a:rPr lang="cs-CZ" altLang="cs-CZ" sz="2400" b="1">
                <a:solidFill>
                  <a:schemeClr val="folHlink"/>
                </a:solidFill>
              </a:rPr>
              <a:t>Sebedůvěra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800"/>
              <a:t>	</a:t>
            </a:r>
            <a:r>
              <a:rPr lang="cs-CZ" altLang="cs-CZ" sz="2000"/>
              <a:t>Přiměřené sebeocenění.</a:t>
            </a:r>
          </a:p>
          <a:p>
            <a:pPr>
              <a:lnSpc>
                <a:spcPct val="90000"/>
              </a:lnSpc>
            </a:pPr>
            <a:r>
              <a:rPr lang="cs-CZ" altLang="cs-CZ" sz="2400" b="1">
                <a:solidFill>
                  <a:schemeClr val="folHlink"/>
                </a:solidFill>
              </a:rPr>
              <a:t>Akceptace hodnot druhých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None/>
            </a:pPr>
            <a:r>
              <a:rPr lang="cs-CZ" altLang="cs-CZ" sz="2400" b="1">
                <a:solidFill>
                  <a:schemeClr val="folHlink"/>
                </a:solidFill>
              </a:rPr>
              <a:t>	</a:t>
            </a:r>
            <a:r>
              <a:rPr lang="cs-CZ" altLang="cs-CZ" sz="2000"/>
              <a:t>Vědomí hodnoty jiných lidí a jejich zájmů.</a:t>
            </a:r>
          </a:p>
          <a:p>
            <a:pPr>
              <a:lnSpc>
                <a:spcPct val="90000"/>
              </a:lnSpc>
            </a:pPr>
            <a:r>
              <a:rPr lang="cs-CZ" altLang="cs-CZ" sz="2400" b="1">
                <a:solidFill>
                  <a:schemeClr val="folHlink"/>
                </a:solidFill>
              </a:rPr>
              <a:t>Dovednost asertivní komunikace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B9BD8285-D515-4325-B289-648D154E68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65"/>
    </mc:Choice>
    <mc:Fallback xmlns="">
      <p:transition spd="slow" advTm="1039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C3E9B0-22EF-444C-9383-DF85C47A8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365126"/>
            <a:ext cx="7399734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Varianty asertivní komunikace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D47FEC-1021-48A9-953E-7571537002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616" y="1825625"/>
            <a:ext cx="7399734" cy="3907631"/>
          </a:xfrm>
        </p:spPr>
        <p:txBody>
          <a:bodyPr/>
          <a:lstStyle/>
          <a:p>
            <a:pPr>
              <a:spcBef>
                <a:spcPts val="2400"/>
              </a:spcBef>
            </a:pP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Základní asertivita</a:t>
            </a:r>
          </a:p>
          <a:p>
            <a:pPr>
              <a:spcBef>
                <a:spcPts val="2400"/>
              </a:spcBef>
            </a:pP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Empatická asertivita</a:t>
            </a:r>
          </a:p>
          <a:p>
            <a:pPr>
              <a:spcBef>
                <a:spcPts val="2400"/>
              </a:spcBef>
            </a:pP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Stupňovaná asertivita</a:t>
            </a:r>
          </a:p>
          <a:p>
            <a:pPr>
              <a:spcBef>
                <a:spcPts val="2400"/>
              </a:spcBef>
            </a:pPr>
            <a:r>
              <a:rPr lang="cs-CZ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Konfrontační asertivita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669E238-552C-47C3-AA44-396B1C4AE8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03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313"/>
    </mc:Choice>
    <mc:Fallback xmlns="">
      <p:transition spd="slow" advTm="121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6B130B7-8319-4595-B7C8-48157A9A6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08" y="365126"/>
            <a:ext cx="7471742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Asertivita  x  agresivita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AA3C67-9F62-4024-90BC-845801C0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825625"/>
            <a:ext cx="747174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Asertivita</a:t>
            </a:r>
          </a:p>
          <a:p>
            <a:r>
              <a:rPr lang="cs-CZ" sz="2000" dirty="0"/>
              <a:t>Respektuje a uznává osobnost druhých</a:t>
            </a:r>
          </a:p>
          <a:p>
            <a:r>
              <a:rPr lang="cs-CZ" sz="2000" dirty="0"/>
              <a:t>Vyjadřuje a obhajuje vlastní názory</a:t>
            </a:r>
          </a:p>
          <a:p>
            <a:r>
              <a:rPr lang="cs-CZ" sz="2000" dirty="0"/>
              <a:t>Usiluje o řešení problémů</a:t>
            </a:r>
          </a:p>
          <a:p>
            <a:pPr marL="0" indent="0">
              <a:buNone/>
            </a:pPr>
            <a:endParaRPr lang="cs-CZ" sz="2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marL="0" indent="0">
              <a:buNone/>
            </a:pPr>
            <a:r>
              <a:rPr lang="cs-CZ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Agresivita</a:t>
            </a:r>
          </a:p>
          <a:p>
            <a:r>
              <a:rPr lang="cs-CZ" sz="2000" dirty="0"/>
              <a:t>Nerespektuje druhé</a:t>
            </a:r>
          </a:p>
          <a:p>
            <a:r>
              <a:rPr lang="cs-CZ" sz="2000" dirty="0"/>
              <a:t>Dosahuje cílů na úkor druhých</a:t>
            </a:r>
          </a:p>
          <a:p>
            <a:r>
              <a:rPr lang="cs-CZ" sz="2000" dirty="0"/>
              <a:t>Usiluje o převahu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530DA71-95CC-4AAA-91EA-4581C733ED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4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521"/>
    </mc:Choice>
    <mc:Fallback xmlns="">
      <p:transition spd="slow" advTm="122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2138F-F7EB-4975-9E42-E3DC97EF9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0" y="365126"/>
            <a:ext cx="7675350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Asertivita  x  pasivita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52404C-0AF9-436C-8D29-7FA2F52CD5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600" y="1825625"/>
            <a:ext cx="7543750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sz="20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Pasivita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Submisivní chování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Je ostatními často využíván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Nedokáže projevit jasně své názory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Nechává rozhodovat druhé za sebe</a:t>
            </a:r>
          </a:p>
          <a:p>
            <a:pPr>
              <a:lnSpc>
                <a:spcPct val="120000"/>
              </a:lnSpc>
            </a:pPr>
            <a:r>
              <a:rPr lang="cs-CZ" sz="2000" dirty="0"/>
              <a:t>Svých cílů se vzdává</a:t>
            </a:r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4C120BE3-98D4-48C4-BB56-CC9216CADA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12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27"/>
    </mc:Choice>
    <mc:Fallback xmlns="">
      <p:transition spd="slow" advTm="101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B01EBF-4E33-4962-A997-61908564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250287"/>
            <a:ext cx="7759774" cy="1325563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Desatero asertivních práv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668FF4-B539-4556-8AAD-29BAE794C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00" y="1397254"/>
            <a:ext cx="7675350" cy="493608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sz="1900" dirty="0"/>
              <a:t>1. Mám právo sám posuzovat své vlastní chování, myšlenky a emoce a být si za ně a jejich důsledky sám zodpovědný.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sz="1900" dirty="0"/>
              <a:t>2. Mám právo nenabízet žádné výmluvy, vysvětlení ani omluvy svého chování.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sz="1900" dirty="0"/>
              <a:t>3. Mám právo posoudit, zda a nakolik jsem zodpovědný za řešení problémů druhých lidí.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sz="1900" dirty="0"/>
              <a:t>4. Mám právo změnit svůj názor.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sz="1900" dirty="0"/>
              <a:t>5. Mám právo dělat chyby a být za ně odpovědný.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sz="1900" dirty="0"/>
              <a:t>6. Mám právo  říci: „Já nevím“.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sz="1900" dirty="0"/>
              <a:t>7. Mám právo být nezávislý na dobré vůli druhých lidí.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sz="1900" dirty="0"/>
              <a:t>8. Mám právo dělat nelogická rozhodnutí.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sz="1900" dirty="0"/>
              <a:t>9. Mám právo říci: „Já ti nerozumím“.</a:t>
            </a:r>
          </a:p>
          <a:p>
            <a:pPr marL="0" indent="0">
              <a:lnSpc>
                <a:spcPct val="120000"/>
              </a:lnSpc>
              <a:spcBef>
                <a:spcPts val="1200"/>
              </a:spcBef>
              <a:buNone/>
            </a:pPr>
            <a:r>
              <a:rPr lang="cs-CZ" sz="1900" dirty="0"/>
              <a:t>10. Mám právo říci: „Vidím to jinak“. 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B942805-6C54-4905-8A61-FE4EAB8702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67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439"/>
    </mc:Choice>
    <mc:Fallback xmlns="">
      <p:transition spd="slow" advTm="269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37F628-980C-4758-91D4-D24B71737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592" y="231229"/>
            <a:ext cx="7615758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Asertivní dovednosti a techniky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375AF3-E3D1-447B-A1A7-1EB9C7358A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3608" y="1402211"/>
            <a:ext cx="7471742" cy="4752527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30000"/>
              </a:lnSpc>
              <a:buNone/>
            </a:pP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Dovednosti:</a:t>
            </a:r>
          </a:p>
          <a:p>
            <a:pPr>
              <a:lnSpc>
                <a:spcPct val="130000"/>
              </a:lnSpc>
            </a:pPr>
            <a:r>
              <a:rPr lang="cs-CZ" dirty="0"/>
              <a:t>Požádat o laskavost</a:t>
            </a:r>
          </a:p>
          <a:p>
            <a:pPr>
              <a:lnSpc>
                <a:spcPct val="130000"/>
              </a:lnSpc>
            </a:pPr>
            <a:r>
              <a:rPr lang="cs-CZ" dirty="0"/>
              <a:t>Odmítnout</a:t>
            </a:r>
          </a:p>
          <a:p>
            <a:pPr>
              <a:lnSpc>
                <a:spcPct val="130000"/>
              </a:lnSpc>
            </a:pPr>
            <a:r>
              <a:rPr lang="cs-CZ" dirty="0"/>
              <a:t>Vyjádřit svůj názor</a:t>
            </a:r>
          </a:p>
          <a:p>
            <a:pPr>
              <a:lnSpc>
                <a:spcPct val="130000"/>
              </a:lnSpc>
            </a:pPr>
            <a:r>
              <a:rPr lang="cs-CZ" dirty="0"/>
              <a:t>Vyjádřit negativní pocity</a:t>
            </a:r>
          </a:p>
          <a:p>
            <a:pPr>
              <a:lnSpc>
                <a:spcPct val="130000"/>
              </a:lnSpc>
            </a:pPr>
            <a:r>
              <a:rPr lang="cs-CZ" dirty="0"/>
              <a:t>Vyjádřit pozitivní pocity</a:t>
            </a:r>
          </a:p>
          <a:p>
            <a:pPr>
              <a:lnSpc>
                <a:spcPct val="130000"/>
              </a:lnSpc>
            </a:pPr>
            <a:r>
              <a:rPr lang="cs-CZ" dirty="0"/>
              <a:t>Obhájit svá práva</a:t>
            </a:r>
          </a:p>
          <a:p>
            <a:pPr>
              <a:lnSpc>
                <a:spcPct val="130000"/>
              </a:lnSpc>
            </a:pPr>
            <a:r>
              <a:rPr lang="cs-CZ" dirty="0"/>
              <a:t>Převzít iniciativu</a:t>
            </a:r>
          </a:p>
          <a:p>
            <a:pPr>
              <a:lnSpc>
                <a:spcPct val="130000"/>
              </a:lnSpc>
            </a:pPr>
            <a:endParaRPr lang="cs-CZ" dirty="0"/>
          </a:p>
          <a:p>
            <a:pPr marL="0" indent="0">
              <a:lnSpc>
                <a:spcPct val="130000"/>
              </a:lnSpc>
              <a:buNone/>
            </a:pPr>
            <a:r>
              <a:rPr lang="cs-CZ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Techniky asertivní komunikace:</a:t>
            </a:r>
          </a:p>
          <a:p>
            <a:pPr>
              <a:lnSpc>
                <a:spcPct val="130000"/>
              </a:lnSpc>
            </a:pPr>
            <a:r>
              <a:rPr lang="cs-CZ" dirty="0"/>
              <a:t>např. gramofonová deska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DD98A27E-0AAD-49AE-9C96-4E9725372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36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290"/>
    </mc:Choice>
    <mc:Fallback xmlns="">
      <p:transition spd="slow" advTm="1332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BFDB44-98B9-4467-83F8-0E7C93987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365126"/>
            <a:ext cx="7543750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Manipulativní komunikace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D05D27-B978-4C9F-ABED-7B0116998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99" y="1484784"/>
            <a:ext cx="7498321" cy="4669954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30000"/>
              </a:lnSpc>
            </a:pPr>
            <a:r>
              <a:rPr lang="cs-CZ" dirty="0"/>
              <a:t>Zamlžování</a:t>
            </a:r>
          </a:p>
          <a:p>
            <a:pPr>
              <a:lnSpc>
                <a:spcPct val="130000"/>
              </a:lnSpc>
            </a:pPr>
            <a:r>
              <a:rPr lang="cs-CZ" dirty="0"/>
              <a:t>Neúplné věty nebo myšlenky</a:t>
            </a:r>
          </a:p>
          <a:p>
            <a:pPr>
              <a:lnSpc>
                <a:spcPct val="130000"/>
              </a:lnSpc>
            </a:pPr>
            <a:r>
              <a:rPr lang="cs-CZ" dirty="0"/>
              <a:t>Neurčitá mnohoznačná slova</a:t>
            </a:r>
          </a:p>
          <a:p>
            <a:pPr>
              <a:lnSpc>
                <a:spcPct val="130000"/>
              </a:lnSpc>
            </a:pPr>
            <a:r>
              <a:rPr lang="cs-CZ" dirty="0"/>
              <a:t>Specifický nebo odborný slovník</a:t>
            </a:r>
          </a:p>
          <a:p>
            <a:pPr>
              <a:lnSpc>
                <a:spcPct val="130000"/>
              </a:lnSpc>
            </a:pPr>
            <a:r>
              <a:rPr lang="cs-CZ" dirty="0"/>
              <a:t>Vyjadřování převahy</a:t>
            </a:r>
          </a:p>
          <a:p>
            <a:pPr>
              <a:lnSpc>
                <a:spcPct val="130000"/>
              </a:lnSpc>
            </a:pPr>
            <a:r>
              <a:rPr lang="cs-CZ" dirty="0"/>
              <a:t>Nesděluje své potřeby jasně</a:t>
            </a:r>
          </a:p>
          <a:p>
            <a:pPr>
              <a:lnSpc>
                <a:spcPct val="130000"/>
              </a:lnSpc>
            </a:pPr>
            <a:r>
              <a:rPr lang="cs-CZ" dirty="0"/>
              <a:t>Nežádá, ale vynucuje si</a:t>
            </a:r>
          </a:p>
          <a:p>
            <a:pPr>
              <a:lnSpc>
                <a:spcPct val="130000"/>
              </a:lnSpc>
            </a:pPr>
            <a:r>
              <a:rPr lang="cs-CZ" dirty="0"/>
              <a:t>Navození pocitu viny</a:t>
            </a:r>
          </a:p>
          <a:p>
            <a:pPr>
              <a:lnSpc>
                <a:spcPct val="130000"/>
              </a:lnSpc>
            </a:pPr>
            <a:r>
              <a:rPr lang="cs-CZ" dirty="0"/>
              <a:t>Lži</a:t>
            </a:r>
          </a:p>
          <a:p>
            <a:pPr>
              <a:lnSpc>
                <a:spcPct val="130000"/>
              </a:lnSpc>
            </a:pPr>
            <a:r>
              <a:rPr lang="cs-CZ" dirty="0"/>
              <a:t>Vyhýbavé odpovědi</a:t>
            </a:r>
          </a:p>
          <a:p>
            <a:pPr>
              <a:lnSpc>
                <a:spcPct val="130000"/>
              </a:lnSpc>
            </a:pPr>
            <a:r>
              <a:rPr lang="cs-CZ" dirty="0"/>
              <a:t>Odbíhání od tématu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5CBCA71A-B4A9-437C-84E4-58A108E72E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13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9060"/>
    </mc:Choice>
    <mc:Fallback xmlns="">
      <p:transition spd="slow" advTm="269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ED62AF-22A3-4C66-814E-65A470D08B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000" y="365126"/>
            <a:ext cx="7675350" cy="1325563"/>
          </a:xfrm>
        </p:spPr>
        <p:txBody>
          <a:bodyPr>
            <a:normAutofit/>
          </a:bodyPr>
          <a:lstStyle/>
          <a:p>
            <a:r>
              <a:rPr lang="cs-CZ" sz="3600" b="1" dirty="0"/>
              <a:t>Jak rozpoznat manipulátora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9523EF-EDA1-465F-BB09-54D2C70B8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0000" y="1671717"/>
            <a:ext cx="7675350" cy="4279330"/>
          </a:xfrm>
        </p:spPr>
        <p:txBody>
          <a:bodyPr/>
          <a:lstStyle/>
          <a:p>
            <a:pPr marL="0" indent="0">
              <a:lnSpc>
                <a:spcPct val="120000"/>
              </a:lnSpc>
              <a:buNone/>
            </a:pPr>
            <a:r>
              <a:rPr lang="cs-CZ" sz="2000" u="sng" dirty="0"/>
              <a:t>Důležité je rozlišit:</a:t>
            </a:r>
          </a:p>
          <a:p>
            <a:pPr>
              <a:lnSpc>
                <a:spcPct val="120000"/>
              </a:lnSpc>
            </a:pPr>
            <a:r>
              <a:rPr lang="cs-CZ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Manipulaci jako přechodnou formu chování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V určitých situacích se lidé uchylují k manipulativními chování, protože situaci nedokáží řešit jiným způsobem.</a:t>
            </a:r>
          </a:p>
          <a:p>
            <a:pPr lvl="1">
              <a:lnSpc>
                <a:spcPct val="120000"/>
              </a:lnSpc>
            </a:pPr>
            <a:endParaRPr lang="cs-CZ" dirty="0"/>
          </a:p>
          <a:p>
            <a:pPr>
              <a:lnSpc>
                <a:spcPct val="120000"/>
              </a:lnSpc>
            </a:pPr>
            <a:r>
              <a:rPr lang="cs-CZ" sz="20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Manipulativní osobnost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Manipulativní chování je hlavním způsobem jednání.</a:t>
            </a:r>
          </a:p>
          <a:p>
            <a:pPr lvl="1">
              <a:lnSpc>
                <a:spcPct val="120000"/>
              </a:lnSpc>
            </a:pPr>
            <a:r>
              <a:rPr lang="cs-CZ" dirty="0"/>
              <a:t>Trvale užívá strategie manipulativní komunikace k dosahování svých cílů.</a:t>
            </a:r>
          </a:p>
          <a:p>
            <a:pPr marL="342900" lvl="1" indent="0">
              <a:buNone/>
            </a:pPr>
            <a:endParaRPr lang="cs-CZ" dirty="0"/>
          </a:p>
          <a:p>
            <a:pPr lvl="1"/>
            <a:endParaRPr lang="cs-CZ" dirty="0"/>
          </a:p>
        </p:txBody>
      </p:sp>
      <p:pic>
        <p:nvPicPr>
          <p:cNvPr id="4" name="Zvuk 3">
            <a:hlinkClick r:id="" action="ppaction://media"/>
            <a:extLst>
              <a:ext uri="{FF2B5EF4-FFF2-40B4-BE49-F238E27FC236}">
                <a16:creationId xmlns:a16="http://schemas.microsoft.com/office/drawing/2014/main" id="{673E2815-D4CC-4CDC-9FBB-987359C42D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57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121"/>
    </mc:Choice>
    <mc:Fallback xmlns="">
      <p:transition spd="slow" advTm="2581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>
            <a:extLst>
              <a:ext uri="{FF2B5EF4-FFF2-40B4-BE49-F238E27FC236}">
                <a16:creationId xmlns:a16="http://schemas.microsoft.com/office/drawing/2014/main" id="{5FAFDF4E-B39E-4742-A2F7-EE3FA5FB8E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 dirty="0"/>
              <a:t>Percepční stereotypy</a:t>
            </a:r>
            <a:endParaRPr lang="en-US" altLang="cs-CZ" sz="4000" b="1" dirty="0"/>
          </a:p>
        </p:txBody>
      </p:sp>
      <p:sp>
        <p:nvSpPr>
          <p:cNvPr id="132099" name="Rectangle 3">
            <a:extLst>
              <a:ext uri="{FF2B5EF4-FFF2-40B4-BE49-F238E27FC236}">
                <a16:creationId xmlns:a16="http://schemas.microsoft.com/office/drawing/2014/main" id="{2051C7A2-0822-4079-AA09-4EB82474BA7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5650" y="1988840"/>
            <a:ext cx="7416750" cy="4402435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800" dirty="0"/>
              <a:t>	</a:t>
            </a:r>
            <a:r>
              <a:rPr lang="cs-CZ" altLang="cs-CZ" dirty="0"/>
              <a:t>Mechanismy, které vedou ke zkreslenému vnímání a chybnému posuzování druhých osob:</a:t>
            </a:r>
          </a:p>
          <a:p>
            <a:pPr lvl="1">
              <a:lnSpc>
                <a:spcPct val="120000"/>
              </a:lnSpc>
              <a:buClr>
                <a:schemeClr val="folHlink"/>
              </a:buClr>
            </a:pPr>
            <a:r>
              <a:rPr lang="cs-CZ" altLang="cs-CZ" sz="2400" b="1" dirty="0">
                <a:solidFill>
                  <a:schemeClr val="folHlink"/>
                </a:solidFill>
              </a:rPr>
              <a:t>Haló-efekt</a:t>
            </a:r>
          </a:p>
          <a:p>
            <a:pPr lvl="1">
              <a:lnSpc>
                <a:spcPct val="120000"/>
              </a:lnSpc>
              <a:buClr>
                <a:schemeClr val="folHlink"/>
              </a:buClr>
            </a:pPr>
            <a:r>
              <a:rPr lang="cs-CZ" altLang="cs-CZ" sz="2400" b="1" dirty="0">
                <a:solidFill>
                  <a:schemeClr val="folHlink"/>
                </a:solidFill>
              </a:rPr>
              <a:t>Chyba prvního dojmu</a:t>
            </a:r>
          </a:p>
          <a:p>
            <a:pPr lvl="1">
              <a:lnSpc>
                <a:spcPct val="120000"/>
              </a:lnSpc>
              <a:buClr>
                <a:schemeClr val="folHlink"/>
              </a:buClr>
            </a:pPr>
            <a:r>
              <a:rPr lang="cs-CZ" altLang="cs-CZ" sz="2400" b="1" dirty="0">
                <a:solidFill>
                  <a:schemeClr val="folHlink"/>
                </a:solidFill>
              </a:rPr>
              <a:t>Projekce</a:t>
            </a:r>
          </a:p>
          <a:p>
            <a:pPr lvl="1">
              <a:lnSpc>
                <a:spcPct val="120000"/>
              </a:lnSpc>
              <a:buClr>
                <a:schemeClr val="folHlink"/>
              </a:buClr>
            </a:pPr>
            <a:r>
              <a:rPr lang="cs-CZ" altLang="cs-CZ" sz="2400" b="1" dirty="0">
                <a:solidFill>
                  <a:schemeClr val="folHlink"/>
                </a:solidFill>
              </a:rPr>
              <a:t>Předsudky</a:t>
            </a:r>
            <a:endParaRPr lang="en-US" altLang="cs-CZ" sz="2400" b="1" dirty="0">
              <a:solidFill>
                <a:schemeClr val="folHlink"/>
              </a:solidFill>
            </a:endParaRP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971E337-A40B-4AF0-AA89-A1A8B2F6B3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62"/>
    </mc:Choice>
    <mc:Fallback xmlns="">
      <p:transition spd="slow" advTm="25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76C502A3-AFB2-41C6-A306-3872387568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560" y="287349"/>
            <a:ext cx="8044577" cy="1143000"/>
          </a:xfrm>
        </p:spPr>
        <p:txBody>
          <a:bodyPr/>
          <a:lstStyle/>
          <a:p>
            <a:r>
              <a:rPr lang="cs-CZ" altLang="cs-CZ" sz="4000" b="1" dirty="0"/>
              <a:t>Literatura</a:t>
            </a:r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id="{086909BD-0C3C-4890-864A-F7B90E91FF8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560" y="1268760"/>
            <a:ext cx="8280920" cy="4885978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None/>
            </a:pPr>
            <a:endParaRPr lang="cs-CZ" altLang="cs-CZ" sz="700" dirty="0"/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cs-CZ" altLang="cs-CZ" sz="2800" dirty="0">
                <a:solidFill>
                  <a:schemeClr val="tx1"/>
                </a:solidFill>
              </a:rPr>
              <a:t>BIRKENBIHLOVÁ, V. F. </a:t>
            </a:r>
            <a:r>
              <a:rPr lang="cs-CZ" altLang="cs-CZ" sz="2800" i="1" dirty="0">
                <a:solidFill>
                  <a:schemeClr val="tx1"/>
                </a:solidFill>
              </a:rPr>
              <a:t>Umění komunikace.</a:t>
            </a:r>
            <a:r>
              <a:rPr lang="cs-CZ" altLang="cs-CZ" sz="2800" dirty="0">
                <a:solidFill>
                  <a:schemeClr val="tx1"/>
                </a:solidFill>
              </a:rPr>
              <a:t> Bratislava, Aktuell,1999.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cs-CZ" altLang="cs-CZ" sz="2800" dirty="0">
                <a:solidFill>
                  <a:schemeClr val="tx1"/>
                </a:solidFill>
              </a:rPr>
              <a:t>HAYESOVÁ, N. </a:t>
            </a:r>
            <a:r>
              <a:rPr lang="cs-CZ" altLang="cs-CZ" sz="2800" i="1" dirty="0">
                <a:solidFill>
                  <a:schemeClr val="tx1"/>
                </a:solidFill>
              </a:rPr>
              <a:t>Základy sociální</a:t>
            </a:r>
            <a:r>
              <a:rPr lang="cs-CZ" altLang="cs-CZ" sz="2800" dirty="0">
                <a:solidFill>
                  <a:schemeClr val="tx1"/>
                </a:solidFill>
              </a:rPr>
              <a:t> </a:t>
            </a:r>
            <a:r>
              <a:rPr lang="cs-CZ" altLang="cs-CZ" sz="2800" i="1" dirty="0">
                <a:solidFill>
                  <a:schemeClr val="tx1"/>
                </a:solidFill>
              </a:rPr>
              <a:t>psychologie.</a:t>
            </a:r>
            <a:r>
              <a:rPr lang="cs-CZ" altLang="cs-CZ" sz="2800" dirty="0">
                <a:solidFill>
                  <a:schemeClr val="tx1"/>
                </a:solidFill>
              </a:rPr>
              <a:t> Praha: Portál, 1998.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cs-CZ" altLang="cs-CZ" sz="2800" dirty="0">
                <a:solidFill>
                  <a:schemeClr val="tx1"/>
                </a:solidFill>
              </a:rPr>
              <a:t>KŘIVOHLAVÝ,J. </a:t>
            </a:r>
            <a:r>
              <a:rPr lang="cs-CZ" altLang="cs-CZ" sz="2800" i="1" dirty="0">
                <a:solidFill>
                  <a:schemeClr val="tx1"/>
                </a:solidFill>
              </a:rPr>
              <a:t>Povídej -naslouchám</a:t>
            </a:r>
            <a:r>
              <a:rPr lang="cs-CZ" altLang="cs-CZ" sz="2800" dirty="0">
                <a:solidFill>
                  <a:schemeClr val="tx1"/>
                </a:solidFill>
              </a:rPr>
              <a:t>.  Praha, Návrat, 1993.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cs-CZ" altLang="cs-CZ" sz="2800" dirty="0">
                <a:solidFill>
                  <a:schemeClr val="tx1"/>
                </a:solidFill>
              </a:rPr>
              <a:t>MIKULÁŠTÍK, M. </a:t>
            </a:r>
            <a:r>
              <a:rPr lang="cs-CZ" altLang="cs-CZ" sz="2800" i="1" dirty="0">
                <a:solidFill>
                  <a:schemeClr val="tx1"/>
                </a:solidFill>
              </a:rPr>
              <a:t>Komunikační dovednosti v praxi</a:t>
            </a:r>
            <a:r>
              <a:rPr lang="cs-CZ" altLang="cs-CZ" sz="2800" dirty="0">
                <a:solidFill>
                  <a:schemeClr val="tx1"/>
                </a:solidFill>
              </a:rPr>
              <a:t>. Praha: </a:t>
            </a:r>
            <a:r>
              <a:rPr lang="cs-CZ" altLang="cs-CZ" sz="2800" dirty="0" err="1">
                <a:solidFill>
                  <a:schemeClr val="tx1"/>
                </a:solidFill>
              </a:rPr>
              <a:t>Grada</a:t>
            </a:r>
            <a:r>
              <a:rPr lang="cs-CZ" altLang="cs-CZ" sz="2800" dirty="0">
                <a:solidFill>
                  <a:schemeClr val="tx1"/>
                </a:solidFill>
              </a:rPr>
              <a:t>, 2003.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cs-CZ" altLang="cs-CZ" sz="2800" dirty="0">
                <a:solidFill>
                  <a:schemeClr val="tx1"/>
                </a:solidFill>
              </a:rPr>
              <a:t>NAKONEČNÝ, M. </a:t>
            </a:r>
            <a:r>
              <a:rPr lang="cs-CZ" altLang="cs-CZ" sz="2800" i="1" dirty="0">
                <a:solidFill>
                  <a:schemeClr val="tx1"/>
                </a:solidFill>
              </a:rPr>
              <a:t>Sociální psychologie.</a:t>
            </a:r>
            <a:r>
              <a:rPr lang="cs-CZ" altLang="cs-CZ" sz="2800" dirty="0">
                <a:solidFill>
                  <a:schemeClr val="tx1"/>
                </a:solidFill>
              </a:rPr>
              <a:t> Praha: Academia, 1999.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cs-CZ" altLang="cs-CZ" sz="2800" dirty="0">
                <a:solidFill>
                  <a:schemeClr val="tx1"/>
                </a:solidFill>
              </a:rPr>
              <a:t>NAZARE-AGA, I. </a:t>
            </a:r>
            <a:r>
              <a:rPr lang="cs-CZ" altLang="cs-CZ" sz="2800" i="1" dirty="0">
                <a:solidFill>
                  <a:schemeClr val="tx1"/>
                </a:solidFill>
              </a:rPr>
              <a:t>Nenechte sebou manipulovat</a:t>
            </a:r>
            <a:r>
              <a:rPr lang="cs-CZ" altLang="cs-CZ" sz="2800" dirty="0">
                <a:solidFill>
                  <a:schemeClr val="tx1"/>
                </a:solidFill>
              </a:rPr>
              <a:t>. Praha: Portál, 1999.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cs-CZ" altLang="cs-CZ" sz="2800" dirty="0">
                <a:solidFill>
                  <a:schemeClr val="tx1"/>
                </a:solidFill>
              </a:rPr>
              <a:t>ŘEZÁČ, J. </a:t>
            </a:r>
            <a:r>
              <a:rPr lang="cs-CZ" altLang="cs-CZ" sz="2800" i="1" dirty="0">
                <a:solidFill>
                  <a:schemeClr val="tx1"/>
                </a:solidFill>
              </a:rPr>
              <a:t>Sociální psychologie</a:t>
            </a:r>
            <a:r>
              <a:rPr lang="cs-CZ" altLang="cs-CZ" sz="2800" dirty="0">
                <a:solidFill>
                  <a:schemeClr val="tx1"/>
                </a:solidFill>
              </a:rPr>
              <a:t>. Brno: </a:t>
            </a:r>
            <a:r>
              <a:rPr lang="cs-CZ" altLang="cs-CZ" sz="2800" dirty="0" err="1">
                <a:solidFill>
                  <a:schemeClr val="tx1"/>
                </a:solidFill>
              </a:rPr>
              <a:t>Paido</a:t>
            </a:r>
            <a:r>
              <a:rPr lang="cs-CZ" altLang="cs-CZ" sz="2800" dirty="0">
                <a:solidFill>
                  <a:schemeClr val="tx1"/>
                </a:solidFill>
              </a:rPr>
              <a:t>, 1998.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cs-CZ" altLang="cs-CZ" sz="2800" dirty="0">
                <a:solidFill>
                  <a:schemeClr val="tx1"/>
                </a:solidFill>
              </a:rPr>
              <a:t>STRNADOVÁ, V. </a:t>
            </a:r>
            <a:r>
              <a:rPr lang="cs-CZ" altLang="cs-CZ" sz="2800" i="1" dirty="0">
                <a:solidFill>
                  <a:schemeClr val="tx1"/>
                </a:solidFill>
              </a:rPr>
              <a:t>Interpersonální komunikace</a:t>
            </a:r>
            <a:r>
              <a:rPr lang="cs-CZ" altLang="cs-CZ" sz="2800" dirty="0">
                <a:solidFill>
                  <a:schemeClr val="tx1"/>
                </a:solidFill>
              </a:rPr>
              <a:t>. Hradec Králové, </a:t>
            </a:r>
            <a:r>
              <a:rPr lang="cs-CZ" altLang="cs-CZ" sz="2800" dirty="0" err="1">
                <a:solidFill>
                  <a:schemeClr val="tx1"/>
                </a:solidFill>
              </a:rPr>
              <a:t>Gaudeamus</a:t>
            </a:r>
            <a:r>
              <a:rPr lang="cs-CZ" altLang="cs-CZ" sz="2800" dirty="0">
                <a:solidFill>
                  <a:schemeClr val="tx1"/>
                </a:solidFill>
              </a:rPr>
              <a:t>, 2011.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cs-CZ" altLang="cs-CZ" sz="2800" dirty="0">
                <a:solidFill>
                  <a:schemeClr val="tx1"/>
                </a:solidFill>
              </a:rPr>
              <a:t>VALIŠOVÁ, A. </a:t>
            </a:r>
            <a:r>
              <a:rPr lang="cs-CZ" altLang="cs-CZ" sz="2800" i="1" dirty="0">
                <a:solidFill>
                  <a:schemeClr val="tx1"/>
                </a:solidFill>
              </a:rPr>
              <a:t>Asertivita v rodině a ve škole</a:t>
            </a:r>
            <a:r>
              <a:rPr lang="cs-CZ" altLang="cs-CZ" sz="2800" dirty="0">
                <a:solidFill>
                  <a:schemeClr val="tx1"/>
                </a:solidFill>
              </a:rPr>
              <a:t>. Jinočany, HH, 1998.</a:t>
            </a:r>
          </a:p>
          <a:p>
            <a:pPr>
              <a:lnSpc>
                <a:spcPct val="140000"/>
              </a:lnSpc>
              <a:spcBef>
                <a:spcPts val="600"/>
              </a:spcBef>
            </a:pPr>
            <a:r>
              <a:rPr lang="cs-CZ" altLang="cs-CZ" sz="2800" dirty="0">
                <a:solidFill>
                  <a:schemeClr val="tx1"/>
                </a:solidFill>
              </a:rPr>
              <a:t>VYBÍRAL, Z. </a:t>
            </a:r>
            <a:r>
              <a:rPr lang="cs-CZ" altLang="cs-CZ" sz="2800" i="1" dirty="0">
                <a:solidFill>
                  <a:schemeClr val="tx1"/>
                </a:solidFill>
              </a:rPr>
              <a:t>Psychologie komunikace</a:t>
            </a:r>
            <a:r>
              <a:rPr lang="cs-CZ" altLang="cs-CZ" sz="2800" dirty="0">
                <a:solidFill>
                  <a:schemeClr val="tx1"/>
                </a:solidFill>
              </a:rPr>
              <a:t>. Praha: Portál, 2000.</a:t>
            </a:r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083F4001-9103-45DC-9890-931921AF10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21"/>
    </mc:Choice>
    <mc:Fallback xmlns="">
      <p:transition spd="slow" advTm="198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486DD6EF-A401-460D-B32E-A1424035AF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1892" y="1987649"/>
            <a:ext cx="7120217" cy="6924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cs-CZ" altLang="cs-CZ" sz="13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Toto dílo podléhá licenci </a:t>
            </a:r>
            <a:r>
              <a:rPr lang="cs-CZ" altLang="cs-CZ" sz="135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</a:t>
            </a:r>
            <a:r>
              <a:rPr lang="cs-CZ" altLang="cs-CZ" sz="13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altLang="cs-CZ" sz="135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Commons</a:t>
            </a:r>
            <a:r>
              <a:rPr lang="cs-CZ" altLang="cs-CZ" sz="13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4.0. </a:t>
            </a:r>
            <a:r>
              <a:rPr lang="cs-CZ" altLang="cs-CZ" sz="13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zobrazení licenčních podmínek navštivte </a:t>
            </a:r>
            <a:r>
              <a:rPr lang="cs-CZ" altLang="cs-CZ" sz="135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https://creativecommons.org/</a:t>
            </a:r>
            <a:r>
              <a:rPr lang="cs-CZ" altLang="cs-CZ" sz="135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licenses</a:t>
            </a:r>
            <a:r>
              <a:rPr lang="cs-CZ" altLang="cs-CZ" sz="135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/by-</a:t>
            </a:r>
            <a:r>
              <a:rPr lang="cs-CZ" altLang="cs-CZ" sz="135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sa</a:t>
            </a:r>
            <a:r>
              <a:rPr lang="cs-CZ" altLang="cs-CZ" sz="135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/4.0/</a:t>
            </a:r>
            <a:r>
              <a:rPr lang="cs-CZ" altLang="cs-CZ" sz="135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altLang="cs-CZ" sz="1350" dirty="0">
              <a:solidFill>
                <a:srgbClr val="0070C0"/>
              </a:solidFill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cs-CZ" altLang="cs-CZ" sz="1350" dirty="0">
              <a:latin typeface="Arial" panose="020B0604020202020204" pitchFamily="34" charset="0"/>
            </a:endParaRPr>
          </a:p>
        </p:txBody>
      </p:sp>
      <p:pic>
        <p:nvPicPr>
          <p:cNvPr id="1025" name="Obrázek 2">
            <a:extLst>
              <a:ext uri="{FF2B5EF4-FFF2-40B4-BE49-F238E27FC236}">
                <a16:creationId xmlns:a16="http://schemas.microsoft.com/office/drawing/2014/main" id="{DFABD95D-AFB5-40C4-9F20-E293414E5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533" y="2705903"/>
            <a:ext cx="1321571" cy="46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29F088DA-029E-4CBA-80E4-2E3B781983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1" y="5052626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sz="135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DBB602F-99DC-4FB5-9889-F3DFDBB0117E}"/>
              </a:ext>
            </a:extLst>
          </p:cNvPr>
          <p:cNvSpPr txBox="1"/>
          <p:nvPr/>
        </p:nvSpPr>
        <p:spPr>
          <a:xfrm>
            <a:off x="1035424" y="1182126"/>
            <a:ext cx="731520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3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Vytvořeno v rámci projektu: </a:t>
            </a:r>
            <a:r>
              <a:rPr lang="cs-CZ" sz="135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DANTE</a:t>
            </a:r>
            <a:r>
              <a:rPr lang="cs-CZ" altLang="cs-CZ" sz="13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altLang="cs-CZ" sz="135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</a:t>
            </a:r>
            <a:r>
              <a:rPr lang="cs-CZ" altLang="cs-CZ" sz="13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č. </a:t>
            </a:r>
            <a:r>
              <a:rPr lang="cs-CZ" sz="135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NPO_UPCE_MSMT-16591/2022</a:t>
            </a:r>
            <a:endParaRPr lang="cs-CZ" sz="1350" dirty="0">
              <a:solidFill>
                <a:schemeClr val="bg1"/>
              </a:solidFill>
            </a:endParaRP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016BCEFB-B24A-4349-8972-703CCE6BE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40" y="3871129"/>
            <a:ext cx="8255921" cy="199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27609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Písmo, Grafika, grafický design&#10;&#10;Popis byl vytvořen automaticky">
            <a:extLst>
              <a:ext uri="{FF2B5EF4-FFF2-40B4-BE49-F238E27FC236}">
                <a16:creationId xmlns:a16="http://schemas.microsoft.com/office/drawing/2014/main" id="{86F772BF-A6AD-5B5C-7860-B24D67092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282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>
            <a:extLst>
              <a:ext uri="{FF2B5EF4-FFF2-40B4-BE49-F238E27FC236}">
                <a16:creationId xmlns:a16="http://schemas.microsoft.com/office/drawing/2014/main" id="{DA64F4D8-3DC5-4210-89BE-49F974D2D5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1599" y="620688"/>
            <a:ext cx="7712819" cy="1325563"/>
          </a:xfrm>
        </p:spPr>
        <p:txBody>
          <a:bodyPr/>
          <a:lstStyle/>
          <a:p>
            <a:r>
              <a:rPr lang="cs-CZ" altLang="cs-CZ" sz="3600" b="1" dirty="0">
                <a:solidFill>
                  <a:schemeClr val="hlink"/>
                </a:solidFill>
              </a:rPr>
              <a:t>Haló-efekt</a:t>
            </a:r>
            <a:endParaRPr lang="en-US" altLang="cs-CZ" sz="3600" b="1" dirty="0">
              <a:solidFill>
                <a:schemeClr val="hlink"/>
              </a:solidFill>
            </a:endParaRPr>
          </a:p>
        </p:txBody>
      </p:sp>
      <p:sp>
        <p:nvSpPr>
          <p:cNvPr id="122883" name="Rectangle 3">
            <a:extLst>
              <a:ext uri="{FF2B5EF4-FFF2-40B4-BE49-F238E27FC236}">
                <a16:creationId xmlns:a16="http://schemas.microsoft.com/office/drawing/2014/main" id="{02FC1BB0-B507-4BFA-B390-7DB2CB2E3D1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00115" y="2420940"/>
            <a:ext cx="7272337" cy="3711575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	</a:t>
            </a:r>
            <a:r>
              <a:rPr lang="cs-CZ" altLang="cs-CZ" sz="2000" dirty="0"/>
              <a:t>Celkový hodnotící pohled na druhého člověka je redukován na hodnocení jednoho většinou výrazného (nápadného) rysu osobnosti. Tento rys odpoutává pozornost od dalších charakteristik osoby a zkresluje celkové vnímání osoby.</a:t>
            </a:r>
            <a:endParaRPr lang="en-US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7D2D1E93-D599-4020-A1B3-0E1C418075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145"/>
    </mc:Choice>
    <mc:Fallback xmlns="">
      <p:transition spd="slow" advTm="521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>
            <a:extLst>
              <a:ext uri="{FF2B5EF4-FFF2-40B4-BE49-F238E27FC236}">
                <a16:creationId xmlns:a16="http://schemas.microsoft.com/office/drawing/2014/main" id="{475CADF9-D9B1-4E00-B5B9-24CB2729A8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cs-CZ" altLang="cs-CZ" sz="3600" b="1" dirty="0"/>
            </a:br>
            <a:r>
              <a:rPr lang="cs-CZ" altLang="cs-CZ" sz="3600" b="1" dirty="0">
                <a:solidFill>
                  <a:schemeClr val="hlink"/>
                </a:solidFill>
              </a:rPr>
              <a:t>Chyba prvního dojmu</a:t>
            </a:r>
            <a:endParaRPr lang="en-US" altLang="cs-CZ" sz="3600" b="1" dirty="0">
              <a:solidFill>
                <a:schemeClr val="hlink"/>
              </a:solidFill>
            </a:endParaRPr>
          </a:p>
        </p:txBody>
      </p:sp>
      <p:sp>
        <p:nvSpPr>
          <p:cNvPr id="125955" name="Rectangle 3">
            <a:extLst>
              <a:ext uri="{FF2B5EF4-FFF2-40B4-BE49-F238E27FC236}">
                <a16:creationId xmlns:a16="http://schemas.microsoft.com/office/drawing/2014/main" id="{190BFC57-82E7-4711-8EC0-FB7EFF72CDC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0032" y="2132856"/>
            <a:ext cx="7685088" cy="38560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cs-CZ" altLang="cs-CZ" sz="2000" dirty="0"/>
              <a:t>První informace, které dostaneme o druhém člověku, může do značné míry určovat, jaký dojem si o něm utvoříme.</a:t>
            </a:r>
          </a:p>
          <a:p>
            <a:pPr>
              <a:lnSpc>
                <a:spcPct val="120000"/>
              </a:lnSpc>
            </a:pPr>
            <a:endParaRPr lang="cs-CZ" altLang="cs-CZ" sz="2000" dirty="0"/>
          </a:p>
          <a:p>
            <a:pPr marL="0" indent="0">
              <a:lnSpc>
                <a:spcPct val="120000"/>
              </a:lnSpc>
              <a:buNone/>
            </a:pPr>
            <a:r>
              <a:rPr lang="cs-CZ" altLang="cs-CZ" sz="2000" dirty="0"/>
              <a:t>První dojem následně ovlivňuje hodnocení dalších informací, které o druhém člověku získáme.</a:t>
            </a:r>
          </a:p>
          <a:p>
            <a:pPr>
              <a:lnSpc>
                <a:spcPct val="120000"/>
              </a:lnSpc>
            </a:pPr>
            <a:endParaRPr lang="cs-CZ" altLang="cs-CZ" sz="2000" dirty="0"/>
          </a:p>
          <a:p>
            <a:pPr marL="0" indent="0">
              <a:lnSpc>
                <a:spcPct val="120000"/>
              </a:lnSpc>
              <a:buNone/>
            </a:pPr>
            <a:r>
              <a:rPr lang="cs-CZ" altLang="cs-CZ" sz="2000" dirty="0"/>
              <a:t>Svých prvních dojmů se těžko vzdáváme zejména tehdy, jsou-li negativní.</a:t>
            </a:r>
            <a:endParaRPr lang="en-US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C0DEF0D9-526A-4B90-992B-FA20A3F245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390"/>
    </mc:Choice>
    <mc:Fallback xmlns="">
      <p:transition spd="slow" advTm="190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>
            <a:extLst>
              <a:ext uri="{FF2B5EF4-FFF2-40B4-BE49-F238E27FC236}">
                <a16:creationId xmlns:a16="http://schemas.microsoft.com/office/drawing/2014/main" id="{65572EF3-FFCB-4804-982B-698CBE2C83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55576" y="365126"/>
            <a:ext cx="7759774" cy="1325563"/>
          </a:xfrm>
        </p:spPr>
        <p:txBody>
          <a:bodyPr/>
          <a:lstStyle/>
          <a:p>
            <a:r>
              <a:rPr lang="cs-CZ" altLang="cs-CZ" sz="3600" b="1" dirty="0">
                <a:solidFill>
                  <a:schemeClr val="hlink"/>
                </a:solidFill>
              </a:rPr>
              <a:t>Projekce</a:t>
            </a:r>
            <a:endParaRPr lang="en-US" altLang="cs-CZ" sz="3600" b="1" dirty="0">
              <a:solidFill>
                <a:schemeClr val="hlink"/>
              </a:solidFill>
            </a:endParaRPr>
          </a:p>
        </p:txBody>
      </p:sp>
      <p:sp>
        <p:nvSpPr>
          <p:cNvPr id="128003" name="Rectangle 3">
            <a:extLst>
              <a:ext uri="{FF2B5EF4-FFF2-40B4-BE49-F238E27FC236}">
                <a16:creationId xmlns:a16="http://schemas.microsoft.com/office/drawing/2014/main" id="{B232325D-07CA-4B86-B6EB-6C71E6E857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90283" y="1772816"/>
            <a:ext cx="7920806" cy="3898900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dirty="0"/>
              <a:t>	</a:t>
            </a:r>
            <a:r>
              <a:rPr lang="cs-CZ" altLang="cs-CZ" sz="2000" dirty="0"/>
              <a:t>Chyba projekce se projevuje v tendenci přisuzovat druhým lidem vlastnosti, které nevidíme u sebe nebo kritizovat druhé za nedostatky, jež si nepřipouštíme sami u sebe. 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Chování ostatních lidí vysvětlujeme našimi vlastními motivy, tj. důvody jednání, které bychom měli my sami ve stejné situaci.</a:t>
            </a:r>
            <a:endParaRPr lang="en-US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D1FBF7BC-BE83-49EA-B8B9-60E79196A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956"/>
    </mc:Choice>
    <mc:Fallback xmlns="">
      <p:transition spd="slow" advTm="84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>
            <a:extLst>
              <a:ext uri="{FF2B5EF4-FFF2-40B4-BE49-F238E27FC236}">
                <a16:creationId xmlns:a16="http://schemas.microsoft.com/office/drawing/2014/main" id="{CFB30B9F-4C0D-4AA8-B41B-81519B1B43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600" b="1" dirty="0" err="1">
                <a:solidFill>
                  <a:schemeClr val="hlink"/>
                </a:solidFill>
              </a:rPr>
              <a:t>Stereotypizace</a:t>
            </a:r>
            <a:r>
              <a:rPr lang="cs-CZ" altLang="cs-CZ" sz="3600" b="1" dirty="0">
                <a:solidFill>
                  <a:schemeClr val="hlink"/>
                </a:solidFill>
              </a:rPr>
              <a:t> a předsudky</a:t>
            </a:r>
            <a:endParaRPr lang="en-US" altLang="cs-CZ" sz="3600" b="1" dirty="0">
              <a:solidFill>
                <a:schemeClr val="hlink"/>
              </a:solidFill>
            </a:endParaRPr>
          </a:p>
        </p:txBody>
      </p:sp>
      <p:sp>
        <p:nvSpPr>
          <p:cNvPr id="130051" name="Rectangle 3">
            <a:extLst>
              <a:ext uri="{FF2B5EF4-FFF2-40B4-BE49-F238E27FC236}">
                <a16:creationId xmlns:a16="http://schemas.microsoft.com/office/drawing/2014/main" id="{490BCCF7-6834-47FC-9D10-1E8170E1683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1332" y="1844824"/>
            <a:ext cx="7561336" cy="3783013"/>
          </a:xfrm>
        </p:spPr>
        <p:txBody>
          <a:bodyPr/>
          <a:lstStyle/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800" dirty="0"/>
              <a:t>	</a:t>
            </a:r>
            <a:r>
              <a:rPr lang="cs-CZ" altLang="cs-CZ" sz="2000" dirty="0"/>
              <a:t>Percepce osob bývá značně ovlivněna podvědomými tendencemi pramenícími  z dávno utvořených předpojatostí jak vůči konkrétnímu člověku, tak vůči národnosti, rase, pohlaví nebo třeba i barvě vlasů.</a:t>
            </a:r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endParaRPr lang="cs-CZ" altLang="cs-CZ" sz="2000" dirty="0"/>
          </a:p>
          <a:p>
            <a:pPr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cs-CZ" altLang="cs-CZ" sz="2000" dirty="0"/>
              <a:t>	Předsudky jsou nezdůvodněné, nepodložené postoje, které jsme přejali nebo si sami vytvořili pod vlivem neoprávněně generalizované zkušenosti.</a:t>
            </a:r>
            <a:endParaRPr lang="en-US" altLang="cs-CZ" sz="2000" dirty="0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6C471747-FBEA-4324-8958-0F7EE48807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2033"/>
    </mc:Choice>
    <mc:Fallback xmlns="">
      <p:transition spd="slow" advTm="13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B0BF4D7B-0972-4816-A992-FB364B81AA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/>
              <a:t>	Sociální komunikace</a:t>
            </a:r>
            <a:endParaRPr lang="en-US" altLang="cs-CZ" sz="4000" b="1"/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05985772-5851-4388-94D8-E1D82802C9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2" y="2132856"/>
            <a:ext cx="7993063" cy="3999657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</a:pPr>
            <a:r>
              <a:rPr lang="cs-CZ" altLang="cs-CZ" sz="2400" dirty="0"/>
              <a:t>				               </a:t>
            </a:r>
            <a:r>
              <a:rPr lang="cs-CZ" altLang="cs-CZ" sz="2400" b="1" dirty="0">
                <a:solidFill>
                  <a:schemeClr val="folHlink"/>
                </a:solidFill>
              </a:rPr>
              <a:t>KOMUNIKÉ</a:t>
            </a:r>
            <a:r>
              <a:rPr lang="cs-CZ" altLang="cs-CZ" sz="2400" b="1" dirty="0"/>
              <a:t>	</a:t>
            </a:r>
            <a:r>
              <a:rPr lang="cs-CZ" altLang="cs-CZ" sz="2400" dirty="0"/>
              <a:t>				           				   Obsah sdělení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b="1" dirty="0">
                <a:solidFill>
                  <a:schemeClr val="folHlink"/>
                </a:solidFill>
              </a:rPr>
              <a:t>  KOMUNIKÁTOR</a:t>
            </a:r>
            <a:r>
              <a:rPr lang="cs-CZ" altLang="cs-CZ" sz="2400" dirty="0"/>
              <a:t>				      </a:t>
            </a:r>
            <a:r>
              <a:rPr lang="cs-CZ" altLang="cs-CZ" sz="2400" b="1" dirty="0">
                <a:solidFill>
                  <a:schemeClr val="folHlink"/>
                </a:solidFill>
              </a:rPr>
              <a:t>KOMUNIKANT</a:t>
            </a:r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dirty="0"/>
              <a:t>   Osoba sdělující	                      	                  Osoba přijímající</a:t>
            </a:r>
          </a:p>
          <a:p>
            <a:pPr>
              <a:buFont typeface="Wingdings" panose="05000000000000000000" pitchFamily="2" charset="2"/>
              <a:buNone/>
            </a:pPr>
            <a:endParaRPr lang="cs-CZ" altLang="cs-CZ" sz="2400" dirty="0"/>
          </a:p>
          <a:p>
            <a:pPr>
              <a:buFont typeface="Wingdings" panose="05000000000000000000" pitchFamily="2" charset="2"/>
              <a:buNone/>
            </a:pPr>
            <a:r>
              <a:rPr lang="cs-CZ" altLang="cs-CZ" sz="2400" dirty="0"/>
              <a:t>	</a:t>
            </a:r>
            <a:endParaRPr lang="en-US" altLang="cs-CZ" sz="2400" dirty="0"/>
          </a:p>
        </p:txBody>
      </p:sp>
      <p:sp>
        <p:nvSpPr>
          <p:cNvPr id="135174" name="AutoShape 6">
            <a:extLst>
              <a:ext uri="{FF2B5EF4-FFF2-40B4-BE49-F238E27FC236}">
                <a16:creationId xmlns:a16="http://schemas.microsoft.com/office/drawing/2014/main" id="{EA039AEA-9339-4D13-9C68-522ADCC41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0452" y="3284984"/>
            <a:ext cx="1871662" cy="503237"/>
          </a:xfrm>
          <a:prstGeom prst="rightArrow">
            <a:avLst>
              <a:gd name="adj1" fmla="val 50000"/>
              <a:gd name="adj2" fmla="val 92981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  <a:extLst>
              <a:ext uri="{FF2B5EF4-FFF2-40B4-BE49-F238E27FC236}">
                <a16:creationId xmlns:a16="http://schemas.microsoft.com/office/drawing/2014/main" id="{32DEE5E0-D0E1-4171-A44E-077F41B41F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3905"/>
    </mc:Choice>
    <mc:Fallback xmlns="">
      <p:transition spd="slow" advTm="1339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loubka">
  <a:themeElements>
    <a:clrScheme name="Hloubka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Hloubka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loubk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31a92456-c2f2-434a-85cc-ab7e2215b0f4" xsi:nil="true"/>
    <lcf76f155ced4ddcb4097134ff3c332f xmlns="2e0e0ae4-c6cc-4c48-bace-70c0a0899ea7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FBA16DC1D41B9458EDD8A910D3E354D" ma:contentTypeVersion="15" ma:contentTypeDescription="Vytvoří nový dokument" ma:contentTypeScope="" ma:versionID="c5b873a473a0e6df79c258333ab629d6">
  <xsd:schema xmlns:xsd="http://www.w3.org/2001/XMLSchema" xmlns:xs="http://www.w3.org/2001/XMLSchema" xmlns:p="http://schemas.microsoft.com/office/2006/metadata/properties" xmlns:ns2="2e0e0ae4-c6cc-4c48-bace-70c0a0899ea7" xmlns:ns3="31a92456-c2f2-434a-85cc-ab7e2215b0f4" targetNamespace="http://schemas.microsoft.com/office/2006/metadata/properties" ma:root="true" ma:fieldsID="8cbe106a7ca1bc95a1a4ee1a58ccc70f" ns2:_="" ns3:_="">
    <xsd:import namespace="2e0e0ae4-c6cc-4c48-bace-70c0a0899ea7"/>
    <xsd:import namespace="31a92456-c2f2-434a-85cc-ab7e2215b0f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0e0ae4-c6cc-4c48-bace-70c0a0899ea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Značky obrázků" ma:readOnly="false" ma:fieldId="{5cf76f15-5ced-4ddc-b409-7134ff3c332f}" ma:taxonomyMulti="true" ma:sspId="d9e86051-c9c6-4c0f-b4d0-568baeb249a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a92456-c2f2-434a-85cc-ab7e2215b0f4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d2867269-3e73-4580-afbc-a9a4f194e055}" ma:internalName="TaxCatchAll" ma:showField="CatchAllData" ma:web="31a92456-c2f2-434a-85cc-ab7e2215b0f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97BB59F-7427-49CF-8678-0FDA5C942F9F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55D8CBF7-8467-4775-8CD2-EEBD437C1480}">
  <ds:schemaRefs>
    <ds:schemaRef ds:uri="http://schemas.microsoft.com/office/2006/metadata/properties"/>
    <ds:schemaRef ds:uri="http://schemas.microsoft.com/office/infopath/2007/PartnerControls"/>
    <ds:schemaRef ds:uri="7060cab9-5095-47ed-a76a-1f0d3c7a7694"/>
    <ds:schemaRef ds:uri="6be24a01-f8f5-4325-92e3-75107242662d"/>
  </ds:schemaRefs>
</ds:datastoreItem>
</file>

<file path=customXml/itemProps3.xml><?xml version="1.0" encoding="utf-8"?>
<ds:datastoreItem xmlns:ds="http://schemas.openxmlformats.org/officeDocument/2006/customXml" ds:itemID="{773BBDE9-DAC3-4E68-AD89-1596FD35575F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75EF991-2EFB-4791-8DAA-5D72C12152FD}"/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TM04033923[[fn=Hloubka]]</Template>
  <TotalTime>1106</TotalTime>
  <Words>2317</Words>
  <Application>Microsoft Office PowerPoint</Application>
  <PresentationFormat>Předvádění na obrazovce (4:3)</PresentationFormat>
  <Paragraphs>328</Paragraphs>
  <Slides>42</Slides>
  <Notes>0</Notes>
  <HiddenSlides>0</HiddenSlides>
  <MMClips>40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9" baseType="lpstr">
      <vt:lpstr>Arial</vt:lpstr>
      <vt:lpstr>Calibri</vt:lpstr>
      <vt:lpstr>Corbel</vt:lpstr>
      <vt:lpstr>Tahoma</vt:lpstr>
      <vt:lpstr>Times New Roman</vt:lpstr>
      <vt:lpstr>Wingdings</vt:lpstr>
      <vt:lpstr>Hloubka</vt:lpstr>
      <vt:lpstr>Prezentace aplikace PowerPoint</vt:lpstr>
      <vt:lpstr>Sociální dovednosti</vt:lpstr>
      <vt:lpstr>   Sociální percepce</vt:lpstr>
      <vt:lpstr>Percepční stereotypy</vt:lpstr>
      <vt:lpstr>Haló-efekt</vt:lpstr>
      <vt:lpstr> Chyba prvního dojmu</vt:lpstr>
      <vt:lpstr>Projekce</vt:lpstr>
      <vt:lpstr>Stereotypizace a předsudky</vt:lpstr>
      <vt:lpstr> Sociální komunikace</vt:lpstr>
      <vt:lpstr>Komunikační styly</vt:lpstr>
      <vt:lpstr>Funkce komunikace</vt:lpstr>
      <vt:lpstr>Verbální komunikace</vt:lpstr>
      <vt:lpstr>Verbální komunikace Obsahová stránka řeči </vt:lpstr>
      <vt:lpstr>Verbální komunikace Formální stránka řeči</vt:lpstr>
      <vt:lpstr>Verbální komunikace Dovednost naslouchat</vt:lpstr>
      <vt:lpstr>Neverbální komunikace</vt:lpstr>
      <vt:lpstr>Neverbální komunikace Mimika</vt:lpstr>
      <vt:lpstr>Neverbální komunikace Pohledy</vt:lpstr>
      <vt:lpstr>Neverbální komunikace Gestika</vt:lpstr>
      <vt:lpstr>Neverbální komunikace Haptika</vt:lpstr>
      <vt:lpstr>Neverbální komunikace Posturika</vt:lpstr>
      <vt:lpstr>Neverbální komunikace Proxemika</vt:lpstr>
      <vt:lpstr>Neverbální komunikace Teritorium</vt:lpstr>
      <vt:lpstr>Neverbální komunikace Neurovegetativní reakce</vt:lpstr>
      <vt:lpstr>Neverbální komunikace Image</vt:lpstr>
      <vt:lpstr>Neverbální komunikace Prostředí</vt:lpstr>
      <vt:lpstr>Neverbální komunikace Sdělování činy</vt:lpstr>
      <vt:lpstr>Neverbální komunikace Chronemika</vt:lpstr>
      <vt:lpstr>Soulad verbální a neverbální komunikace</vt:lpstr>
      <vt:lpstr>Komunikační bariéry</vt:lpstr>
      <vt:lpstr>Sebeprosazování se  ve společenském životě</vt:lpstr>
      <vt:lpstr>Předpoklady asertivního sebeprosazování</vt:lpstr>
      <vt:lpstr>Varianty asertivní komunikace</vt:lpstr>
      <vt:lpstr>Asertivita  x  agresivita</vt:lpstr>
      <vt:lpstr>Asertivita  x  pasivita</vt:lpstr>
      <vt:lpstr>Desatero asertivních práv</vt:lpstr>
      <vt:lpstr>Asertivní dovednosti a techniky</vt:lpstr>
      <vt:lpstr>Manipulativní komunikace</vt:lpstr>
      <vt:lpstr>Jak rozpoznat manipulátora</vt:lpstr>
      <vt:lpstr>Literatura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MUDr. Skorunka</dc:creator>
  <cp:lastModifiedBy>Horakova Denisa</cp:lastModifiedBy>
  <cp:revision>101</cp:revision>
  <cp:lastPrinted>1601-01-01T00:00:00Z</cp:lastPrinted>
  <dcterms:created xsi:type="dcterms:W3CDTF">2006-02-12T00:37:20Z</dcterms:created>
  <dcterms:modified xsi:type="dcterms:W3CDTF">2024-07-09T06:13:05Z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0x010100B8D07047924192409347920721BA0C83</vt:lpwstr>
  </property>
  <property fmtid="{D5CDD505-2E9C-101B-9397-08002B2CF9AE}" pid="3" name="_dlc_DocIdItemGuid">
    <vt:lpwstr>2e5d2021-e9f6-4ff9-a190-982d6c728a66</vt:lpwstr>
  </property>
  <property fmtid="{D5CDD505-2E9C-101B-9397-08002B2CF9AE}" pid="4" name="MediaServiceImageTags">
    <vt:lpwstr/>
  </property>
</Properties>
</file>