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5"/>
  </p:sldMasterIdLst>
  <p:notesMasterIdLst>
    <p:notesMasterId r:id="rId33"/>
  </p:notesMasterIdLst>
  <p:sldIdLst>
    <p:sldId id="572" r:id="rId6"/>
    <p:sldId id="358" r:id="rId7"/>
    <p:sldId id="360" r:id="rId8"/>
    <p:sldId id="361" r:id="rId9"/>
    <p:sldId id="561" r:id="rId10"/>
    <p:sldId id="562" r:id="rId11"/>
    <p:sldId id="564" r:id="rId12"/>
    <p:sldId id="563" r:id="rId13"/>
    <p:sldId id="362" r:id="rId14"/>
    <p:sldId id="565" r:id="rId15"/>
    <p:sldId id="364" r:id="rId16"/>
    <p:sldId id="365" r:id="rId17"/>
    <p:sldId id="366" r:id="rId18"/>
    <p:sldId id="369" r:id="rId19"/>
    <p:sldId id="370" r:id="rId20"/>
    <p:sldId id="447" r:id="rId21"/>
    <p:sldId id="367" r:id="rId22"/>
    <p:sldId id="446" r:id="rId23"/>
    <p:sldId id="566" r:id="rId24"/>
    <p:sldId id="567" r:id="rId25"/>
    <p:sldId id="568" r:id="rId26"/>
    <p:sldId id="569" r:id="rId27"/>
    <p:sldId id="570" r:id="rId28"/>
    <p:sldId id="571" r:id="rId29"/>
    <p:sldId id="444" r:id="rId30"/>
    <p:sldId id="256" r:id="rId31"/>
    <p:sldId id="573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8080"/>
    <a:srgbClr val="FF9900"/>
    <a:srgbClr val="CF136D"/>
    <a:srgbClr val="000099"/>
    <a:srgbClr val="003399"/>
    <a:srgbClr val="0033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FBEE5-BE2B-43C6-B13E-AF94B60E7062}" v="24" dt="2024-07-09T06:00:11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4" autoAdjust="0"/>
    <p:restoredTop sz="98266" autoAdjust="0"/>
  </p:normalViewPr>
  <p:slideViewPr>
    <p:cSldViewPr>
      <p:cViewPr varScale="1">
        <p:scale>
          <a:sx n="106" d="100"/>
          <a:sy n="106" d="100"/>
        </p:scale>
        <p:origin x="64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5CC332A-E88D-43C7-B84E-700F9C0404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29BD71-FAC5-4073-8990-4253B6D946A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200"/>
            </a:lvl1pPr>
          </a:lstStyle>
          <a:p>
            <a:pPr>
              <a:defRPr/>
            </a:pPr>
            <a:fld id="{DC58049D-A124-4FCD-ADAA-FFA58195BD83}" type="datetimeFigureOut">
              <a:rPr lang="cs-CZ"/>
              <a:pPr>
                <a:defRPr/>
              </a:pPr>
              <a:t>09.07.2024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ABF8B09A-17E5-45BD-B322-7BCD8839C5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0A26119B-AE62-4830-B817-AC7D663FF5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E01EC1-2EE8-4BCD-9D14-04D7C945A6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0DB769-423A-4256-9983-8FCDAF04B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200"/>
            </a:lvl1pPr>
          </a:lstStyle>
          <a:p>
            <a:pPr>
              <a:defRPr/>
            </a:pPr>
            <a:fld id="{A261C19D-D94E-4B9C-9154-075DF7B63A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2101CE88-CE9D-45B5-8E83-EC76AD8DFC3A}"/>
              </a:ext>
            </a:extLst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DE1EC8D-C7C8-4E44-A810-39C5773A93AE}"/>
              </a:ext>
            </a:extLst>
          </p:cNvPr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41B486E-BDBE-4B60-BBC5-881A0C561B54}"/>
              </a:ext>
            </a:extLst>
          </p:cNvPr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7" name="Zástupný symbol pro datum 27">
            <a:extLst>
              <a:ext uri="{FF2B5EF4-FFF2-40B4-BE49-F238E27FC236}">
                <a16:creationId xmlns:a16="http://schemas.microsoft.com/office/drawing/2014/main" id="{5D8906F7-ECC0-4244-81F2-19A8A777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Zástupný symbol pro zápatí 16">
            <a:extLst>
              <a:ext uri="{FF2B5EF4-FFF2-40B4-BE49-F238E27FC236}">
                <a16:creationId xmlns:a16="http://schemas.microsoft.com/office/drawing/2014/main" id="{7BAA2C62-2CAB-4E9E-8B5C-6F029A171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Zástupný symbol pro číslo snímku 28">
            <a:extLst>
              <a:ext uri="{FF2B5EF4-FFF2-40B4-BE49-F238E27FC236}">
                <a16:creationId xmlns:a16="http://schemas.microsoft.com/office/drawing/2014/main" id="{C062F938-B9DF-4C37-B60D-EA6C0BB1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BB868A7-994F-4624-8BB9-F7B8758F229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4286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7329AF5B-24E3-4F06-84B9-13D3C2A0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55BD88A7-12CD-4C79-8DA0-A3A5719BA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8481EB9E-1BB8-4156-A21B-E5D92673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3B92-F7BC-4C31-A94C-C4C42C542A21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83930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9560EB5-14FC-4730-96DC-524F271E33BA}"/>
              </a:ext>
            </a:extLst>
          </p:cNvPr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2951DA9-A64F-4215-9E12-88F71A3C323C}"/>
              </a:ext>
            </a:extLst>
          </p:cNvPr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651D8DA-7C38-41CB-A505-70F435C1081C}"/>
              </a:ext>
            </a:extLst>
          </p:cNvPr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2E2CE84F-3CB7-4714-9E15-5933532D7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320CE06B-12CE-4B44-888E-F0F60B05D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1040552-3B68-491D-BE88-61944190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BD04B-468D-44EB-A3EF-21C350CACB5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1963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07493D67-E826-413A-92EB-5FCD91AC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62C9E2D0-6E82-47FD-93D3-A477839F4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B114CA6A-4F92-4C4A-AA3E-0A2D0617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D5454-7D99-499D-9C29-81936E1B221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6909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4FAA9C2-5EE3-42BA-BC84-F30FBD9B8E21}"/>
              </a:ext>
            </a:extLst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5E52E04-307C-4B51-B7A1-3286CE148429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00A1232-41BE-4C1E-A140-5AE8B1D8CFF2}"/>
              </a:ext>
            </a:extLst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Zástupný symbol pro datum 11">
            <a:extLst>
              <a:ext uri="{FF2B5EF4-FFF2-40B4-BE49-F238E27FC236}">
                <a16:creationId xmlns:a16="http://schemas.microsoft.com/office/drawing/2014/main" id="{322F270B-CC5A-4679-9D6B-13225FF4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číslo snímku 12">
            <a:extLst>
              <a:ext uri="{FF2B5EF4-FFF2-40B4-BE49-F238E27FC236}">
                <a16:creationId xmlns:a16="http://schemas.microsoft.com/office/drawing/2014/main" id="{4C142B23-B85C-4792-8590-D19A7DFD4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>
              <a:defRPr/>
            </a:pPr>
            <a:fld id="{E9EAD6F5-3967-472E-906C-566E096806B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9" name="Zástupný symbol pro zápatí 13">
            <a:extLst>
              <a:ext uri="{FF2B5EF4-FFF2-40B4-BE49-F238E27FC236}">
                <a16:creationId xmlns:a16="http://schemas.microsoft.com/office/drawing/2014/main" id="{0658C1C2-0A71-4E63-95E5-200D5463A1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2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7">
            <a:extLst>
              <a:ext uri="{FF2B5EF4-FFF2-40B4-BE49-F238E27FC236}">
                <a16:creationId xmlns:a16="http://schemas.microsoft.com/office/drawing/2014/main" id="{CDA7D6B1-D4BE-4CA2-82CC-628849B9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9">
            <a:extLst>
              <a:ext uri="{FF2B5EF4-FFF2-40B4-BE49-F238E27FC236}">
                <a16:creationId xmlns:a16="http://schemas.microsoft.com/office/drawing/2014/main" id="{3EE85777-80E7-468D-9F49-F2C493234B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4B6-369D-4E57-AF13-C18D514D21E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7" name="Zástupný symbol pro zápatí 11">
            <a:extLst>
              <a:ext uri="{FF2B5EF4-FFF2-40B4-BE49-F238E27FC236}">
                <a16:creationId xmlns:a16="http://schemas.microsoft.com/office/drawing/2014/main" id="{3304842A-5D81-4213-BF78-B13EFE1122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7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datum 9">
            <a:extLst>
              <a:ext uri="{FF2B5EF4-FFF2-40B4-BE49-F238E27FC236}">
                <a16:creationId xmlns:a16="http://schemas.microsoft.com/office/drawing/2014/main" id="{A1D41EAC-659D-4DA3-907D-6B606751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Zástupný symbol pro číslo snímku 11">
            <a:extLst>
              <a:ext uri="{FF2B5EF4-FFF2-40B4-BE49-F238E27FC236}">
                <a16:creationId xmlns:a16="http://schemas.microsoft.com/office/drawing/2014/main" id="{3B084F7F-0476-4AE9-93A5-01046CC307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2D3E8-BCB0-4EFB-B6A2-4C047B629F5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9" name="Zástupný symbol pro zápatí 13">
            <a:extLst>
              <a:ext uri="{FF2B5EF4-FFF2-40B4-BE49-F238E27FC236}">
                <a16:creationId xmlns:a16="http://schemas.microsoft.com/office/drawing/2014/main" id="{D9057CF0-1D65-4576-9F29-AA6067ADB8E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47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13">
            <a:extLst>
              <a:ext uri="{FF2B5EF4-FFF2-40B4-BE49-F238E27FC236}">
                <a16:creationId xmlns:a16="http://schemas.microsoft.com/office/drawing/2014/main" id="{D7C27AB0-61C2-473F-8753-B9A31C6BB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zápatí 2">
            <a:extLst>
              <a:ext uri="{FF2B5EF4-FFF2-40B4-BE49-F238E27FC236}">
                <a16:creationId xmlns:a16="http://schemas.microsoft.com/office/drawing/2014/main" id="{134EE30D-CA81-45FB-A975-1802CA7A8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22">
            <a:extLst>
              <a:ext uri="{FF2B5EF4-FFF2-40B4-BE49-F238E27FC236}">
                <a16:creationId xmlns:a16="http://schemas.microsoft.com/office/drawing/2014/main" id="{4BE18534-34FE-4873-843C-D9CB39F1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3A4FB-016C-4B17-9807-5855A6A8FA5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0053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A8EC287-9C43-43E5-B0FA-501B0287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B0874E-878E-4FEE-92B5-3545F69A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A5B6BE-5675-403D-80F1-1D522A00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A36E693-8058-46E9-9461-ECFC329C542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9863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id="{631EB098-8828-4B04-871B-0A8B82A0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E9A6EF0D-576C-47B7-A20A-4D0F6AF0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id="{DF180B2C-8241-474F-83D6-1175B215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177EA-9ECC-48F9-97E1-00C810C576D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3245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0A08EEAD-3904-448E-8D73-E4E510BBE544}"/>
              </a:ext>
            </a:extLst>
          </p:cNvPr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1A342C4-ACBD-4844-83F4-1D668E225A27}"/>
              </a:ext>
            </a:extLst>
          </p:cNvPr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42D81B4-A0AD-4640-9102-66E7C0A162B4}"/>
              </a:ext>
            </a:extLst>
          </p:cNvPr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AB9EE0D-2B9A-4B41-BFB8-B99D4A10AC68}"/>
              </a:ext>
            </a:extLst>
          </p:cNvPr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9" name="Zástupný symbol pro datum 11">
            <a:extLst>
              <a:ext uri="{FF2B5EF4-FFF2-40B4-BE49-F238E27FC236}">
                <a16:creationId xmlns:a16="http://schemas.microsoft.com/office/drawing/2014/main" id="{9F7478A7-5742-4AD7-8448-90F88A6D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Zástupný symbol pro číslo snímku 12">
            <a:extLst>
              <a:ext uri="{FF2B5EF4-FFF2-40B4-BE49-F238E27FC236}">
                <a16:creationId xmlns:a16="http://schemas.microsoft.com/office/drawing/2014/main" id="{21E45C8E-7192-4186-941C-0A2B4E87F6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6BF18E9A-CF11-4879-8C0A-F1BE78B65324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11" name="Zástupný symbol pro zápatí 13">
            <a:extLst>
              <a:ext uri="{FF2B5EF4-FFF2-40B4-BE49-F238E27FC236}">
                <a16:creationId xmlns:a16="http://schemas.microsoft.com/office/drawing/2014/main" id="{425E1DED-39FA-4B5F-AC77-7371DA4FAD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1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21">
            <a:extLst>
              <a:ext uri="{FF2B5EF4-FFF2-40B4-BE49-F238E27FC236}">
                <a16:creationId xmlns:a16="http://schemas.microsoft.com/office/drawing/2014/main" id="{D0BAD22F-86B3-4C97-8062-6083D81CE14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Zástupný symbol pro text 12">
            <a:extLst>
              <a:ext uri="{FF2B5EF4-FFF2-40B4-BE49-F238E27FC236}">
                <a16:creationId xmlns:a16="http://schemas.microsoft.com/office/drawing/2014/main" id="{2FA31184-2FEE-4F9F-BE8E-B972A1FD21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>
            <a:extLst>
              <a:ext uri="{FF2B5EF4-FFF2-40B4-BE49-F238E27FC236}">
                <a16:creationId xmlns:a16="http://schemas.microsoft.com/office/drawing/2014/main" id="{A8F2D78B-1712-407C-A7D9-751A320AA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2AD170C-F007-48D1-B593-5F1C0560D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6637124-8698-4A65-9ABB-133B1E790C5E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8DC2546-9ADA-47C9-97FE-83389E0FC4EA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74828E-6A57-4FFB-B2EB-47998E414DE4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/>
            </a:pPr>
            <a:endParaRPr lang="en-US"/>
          </a:p>
        </p:txBody>
      </p:sp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id="{DBC0176E-F7A5-428D-880C-4452CA96C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E743B2E-52F9-4F5C-A0AD-4383AEA04B7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1" r:id="rId2"/>
    <p:sldLayoutId id="2147484056" r:id="rId3"/>
    <p:sldLayoutId id="2147484057" r:id="rId4"/>
    <p:sldLayoutId id="2147484058" r:id="rId5"/>
    <p:sldLayoutId id="2147484052" r:id="rId6"/>
    <p:sldLayoutId id="2147484059" r:id="rId7"/>
    <p:sldLayoutId id="2147484053" r:id="rId8"/>
    <p:sldLayoutId id="2147484060" r:id="rId9"/>
    <p:sldLayoutId id="2147484054" r:id="rId10"/>
    <p:sldLayoutId id="21474840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-1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FEB80A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ADD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lipart&#10;&#10;Popis byl vytvořen automaticky">
            <a:extLst>
              <a:ext uri="{FF2B5EF4-FFF2-40B4-BE49-F238E27FC236}">
                <a16:creationId xmlns:a16="http://schemas.microsoft.com/office/drawing/2014/main" id="{5794A752-9D32-7702-B9E3-E4214DDFD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2">
            <a:hlinkClick r:id="" action="ppaction://media"/>
            <a:extLst>
              <a:ext uri="{FF2B5EF4-FFF2-40B4-BE49-F238E27FC236}">
                <a16:creationId xmlns:a16="http://schemas.microsoft.com/office/drawing/2014/main" id="{42534AAF-91F0-DCC0-DB98-5613CC2C9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2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C23C516-B825-4BE2-A416-FCCD3815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vývoj myšlení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89B4D21-E00C-4369-AD91-2EC3B01FFFF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323528" y="1744824"/>
            <a:ext cx="8064822" cy="4387689"/>
          </a:xfrm>
        </p:spPr>
        <p:txBody>
          <a:bodyPr>
            <a:normAutofit/>
          </a:bodyPr>
          <a:lstStyle/>
          <a:p>
            <a:pPr marL="320675" lvl="1" indent="0" algn="just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charset="0"/>
              </a:rPr>
              <a:t>Egocentrismus </a:t>
            </a:r>
            <a:r>
              <a:rPr lang="cs-CZ" altLang="cs-CZ" sz="20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myšlení</a:t>
            </a:r>
          </a:p>
          <a:p>
            <a:pPr marL="640715" lvl="1" indent="-320040" algn="just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Ulpívání na </a:t>
            </a:r>
            <a:r>
              <a:rPr lang="cs-CZ" altLang="cs-CZ" sz="1800" b="1" dirty="0">
                <a:latin typeface="Arial" charset="0"/>
                <a:cs typeface="Times New Roman" pitchFamily="18" charset="0"/>
              </a:rPr>
              <a:t>subjektivním pohledu 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a tendence zkreslovat úsudky na základě subjektivních preferencí. </a:t>
            </a:r>
            <a:endParaRPr lang="cs-CZ" altLang="cs-CZ" sz="1800" dirty="0">
              <a:latin typeface="Arial" charset="0"/>
            </a:endParaRPr>
          </a:p>
          <a:p>
            <a:pPr marL="640715" lvl="1" indent="-320040" algn="just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Předškolák ještě nedovede brát v úvahu jiné než vlastní hledisko:</a:t>
            </a:r>
          </a:p>
          <a:p>
            <a:pPr marL="914717" lvl="2" indent="-274320" eaLnBrk="1" fontAlgn="auto" hangingPunct="1">
              <a:spcBef>
                <a:spcPts val="12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např. dítě si zakrývá oči, aby ho druzí neviděli,</a:t>
            </a:r>
          </a:p>
          <a:p>
            <a:pPr marL="914717" lvl="2" indent="-274320" eaLnBrk="1" fontAlgn="auto" hangingPunct="1">
              <a:spcBef>
                <a:spcPts val="12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b="1" dirty="0">
                <a:latin typeface="Arial" charset="0"/>
                <a:cs typeface="Times New Roman" pitchFamily="18" charset="0"/>
              </a:rPr>
              <a:t>J. </a:t>
            </a:r>
            <a:r>
              <a:rPr lang="cs-CZ" altLang="cs-CZ" sz="1800" b="1" dirty="0" err="1">
                <a:latin typeface="Arial" charset="0"/>
                <a:cs typeface="Times New Roman" pitchFamily="18" charset="0"/>
              </a:rPr>
              <a:t>Piaget</a:t>
            </a:r>
            <a:r>
              <a:rPr lang="cs-CZ" altLang="cs-CZ" sz="1800" b="1" dirty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testoval egocentrismus myšlení                                                u dětí v předškolním věku pomocí                                        trojdimenzionálního modelu tří hor.</a:t>
            </a:r>
          </a:p>
          <a:p>
            <a:pPr marL="640397" lvl="2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1800" dirty="0">
              <a:latin typeface="Arial" charset="0"/>
              <a:cs typeface="Times New Roman" pitchFamily="18" charset="0"/>
            </a:endParaRPr>
          </a:p>
          <a:p>
            <a:pPr marL="365760" lvl="1" indent="0"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cs-CZ" altLang="cs-CZ" sz="2100" dirty="0">
              <a:latin typeface="Arial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728D99E-BBFC-4960-84DC-137A21D53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229" y="3863368"/>
            <a:ext cx="2861617" cy="259488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AB9A24-655B-44DE-872A-3A2686413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4725144"/>
            <a:ext cx="1807117" cy="173310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6218F07-5B57-405D-A357-02AF1C67A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8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72"/>
    </mc:Choice>
    <mc:Fallback xmlns="">
      <p:transition spd="slow" advTm="214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5D5EF01-5046-4DD6-96B2-1158B2F6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vývoj myšlení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1BED3C10-6011-442A-A04C-9649D0E0DBB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1916832"/>
            <a:ext cx="7772400" cy="3932237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Magičnost myšlení </a:t>
            </a:r>
          </a:p>
          <a:p>
            <a:pPr marL="320040" indent="-32004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Tendence zapojovat do úsudku vlastní fantazii.</a:t>
            </a:r>
          </a:p>
          <a:p>
            <a:pPr marL="320040" indent="-32004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Předškolní děti nečiní velký rozdíl mezi skutečností a fantazijní produkcí. </a:t>
            </a:r>
            <a:endParaRPr lang="cs-CZ" altLang="cs-CZ" sz="1800" dirty="0">
              <a:latin typeface="Arial" charset="0"/>
            </a:endParaRPr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latin typeface="Arial" charset="0"/>
                <a:cs typeface="Times New Roman" pitchFamily="18" charset="0"/>
              </a:rPr>
              <a:t>Animismus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 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Dítě</a:t>
            </a:r>
            <a:r>
              <a:rPr lang="cs-CZ" altLang="cs-CZ" sz="1800" dirty="0">
                <a:solidFill>
                  <a:srgbClr val="CF136D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přisuzuje neživým věcem vlastnosti zvířat.</a:t>
            </a:r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latin typeface="Arial" charset="0"/>
                <a:cs typeface="Times New Roman" pitchFamily="18" charset="0"/>
              </a:rPr>
              <a:t>Antropomorfismus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 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Dítě světu přičítá vlastnosti a motivy živých bytostí, dění okolo sebe vysvětluje analogicky podle modelu vlastní činnosti. </a:t>
            </a:r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latin typeface="Arial" charset="0"/>
              </a:rPr>
              <a:t>A</a:t>
            </a:r>
            <a:r>
              <a:rPr lang="cs-CZ" altLang="cs-CZ" sz="1800" b="1" dirty="0">
                <a:latin typeface="Arial" charset="0"/>
                <a:cs typeface="Times New Roman" pitchFamily="18" charset="0"/>
              </a:rPr>
              <a:t>rtificialismus</a:t>
            </a:r>
            <a:endParaRPr lang="cs-CZ" altLang="cs-CZ" sz="1800" dirty="0">
              <a:latin typeface="Arial" charset="0"/>
              <a:cs typeface="Times New Roman" pitchFamily="18" charset="0"/>
            </a:endParaRP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Dítě si myslí, že vnější svět někdo udělal</a:t>
            </a:r>
            <a:r>
              <a:rPr lang="cs-CZ" altLang="cs-CZ" sz="1800" dirty="0">
                <a:latin typeface="Arial" charset="0"/>
              </a:rPr>
              <a:t>. </a:t>
            </a:r>
            <a:endParaRPr lang="cs-CZ" altLang="cs-CZ" sz="1800" dirty="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E23665-432D-4DDE-AF3E-6E4FB5256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978"/>
    </mc:Choice>
    <mc:Fallback xmlns="">
      <p:transition spd="slow" advTm="13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DF16AFF-D8CF-4CC9-8AA4-D3BC1925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kognitivní vývoj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09C75A3D-2A91-4FC2-AD04-49B5A86A5C3B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1844675"/>
            <a:ext cx="8153400" cy="4327525"/>
          </a:xfrm>
        </p:spPr>
        <p:txBody>
          <a:bodyPr>
            <a:normAutofit lnSpcReduction="10000"/>
          </a:bodyPr>
          <a:lstStyle/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Chápání matematických vztahů: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dítě počítá do deseti, 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porovnává množství předmětů.</a:t>
            </a:r>
          </a:p>
          <a:p>
            <a:pPr marL="320040" indent="-32004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cs-CZ" altLang="cs-CZ" sz="1800" b="1" dirty="0">
              <a:solidFill>
                <a:schemeClr val="accent1">
                  <a:lumMod val="75000"/>
                </a:schemeClr>
              </a:solidFill>
              <a:latin typeface="Arial" charset="0"/>
              <a:cs typeface="Times New Roman" pitchFamily="18" charset="0"/>
            </a:endParaRPr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Chápání prostorových vztahů:</a:t>
            </a:r>
            <a:endParaRPr lang="cs-CZ" altLang="cs-CZ" sz="1800" dirty="0">
              <a:latin typeface="Arial" charset="0"/>
              <a:cs typeface="Times New Roman" pitchFamily="18" charset="0"/>
            </a:endParaRP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rozumí pojmům nahoře, dole, blízko, daleko, 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učí se rozlišovat vpravo a vlevo. 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endParaRPr lang="cs-CZ" altLang="cs-CZ" sz="1800" dirty="0">
              <a:latin typeface="Arial" charset="0"/>
            </a:endParaRPr>
          </a:p>
          <a:p>
            <a:pPr marL="0" indent="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Chápání pojmu času:</a:t>
            </a:r>
            <a:endParaRPr lang="cs-CZ" altLang="cs-CZ" sz="1800" dirty="0">
              <a:solidFill>
                <a:schemeClr val="hlink"/>
              </a:solidFill>
              <a:latin typeface="Arial" charset="0"/>
              <a:cs typeface="Times New Roman" pitchFamily="18" charset="0"/>
            </a:endParaRP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dítě měří čas pomocí určitých událostí a pravidelně se opakujících jevů, 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</a:rPr>
              <a:t>vnímá především přítomnost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, budoucí</a:t>
            </a:r>
            <a:r>
              <a:rPr lang="cs-CZ" altLang="cs-CZ" sz="1800" dirty="0">
                <a:latin typeface="Arial" charset="0"/>
              </a:rPr>
              <a:t>m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 čas</a:t>
            </a:r>
            <a:r>
              <a:rPr lang="cs-CZ" altLang="cs-CZ" sz="1800" dirty="0">
                <a:latin typeface="Arial" charset="0"/>
              </a:rPr>
              <a:t>em se nezabývá a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 není</a:t>
            </a:r>
            <a:r>
              <a:rPr lang="cs-CZ" altLang="cs-CZ" sz="1800" dirty="0">
                <a:latin typeface="Arial" charset="0"/>
              </a:rPr>
              <a:t> pro něho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 důležitý, 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učí se pojmům včera a zítra,</a:t>
            </a:r>
          </a:p>
          <a:p>
            <a:pPr marL="640080" lvl="1" indent="-27432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učí se jmenovat dny v týdnu, roční období.</a:t>
            </a:r>
            <a:endParaRPr lang="cs-CZ" altLang="cs-CZ" sz="1800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0B2048A-0E6A-4852-8802-1D5E4B696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43"/>
    </mc:Choice>
    <mc:Fallback xmlns="">
      <p:transition spd="slow" advTm="14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71912CE-F4BE-4A78-A773-27B10CFE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vývoj řeči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2CD256E-2A7C-49FA-B0F8-C03B4DB9D8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988" y="1916832"/>
            <a:ext cx="8074025" cy="4075113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Řeč</a:t>
            </a:r>
            <a:r>
              <a:rPr lang="cs-CZ" altLang="cs-CZ" sz="1800" dirty="0">
                <a:solidFill>
                  <a:schemeClr val="hlin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předškolních dětí se zdokonaluj</a:t>
            </a:r>
            <a:r>
              <a:rPr lang="cs-CZ" altLang="cs-CZ" sz="1800" dirty="0">
                <a:latin typeface="Arial" panose="020B0604020202020204" pitchFamily="34" charset="0"/>
              </a:rPr>
              <a:t>e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 v obsahu i ve formě.</a:t>
            </a:r>
          </a:p>
          <a:p>
            <a:pPr algn="just" eaLnBrk="1" hangingPunct="1">
              <a:defRPr/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Nápodobou se </a:t>
            </a:r>
            <a:r>
              <a:rPr lang="cs-CZ" altLang="cs-CZ" sz="1800" dirty="0">
                <a:latin typeface="Arial" panose="020B0604020202020204" pitchFamily="34" charset="0"/>
              </a:rPr>
              <a:t>předškolák 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učí </a:t>
            </a:r>
            <a:r>
              <a:rPr lang="cs-CZ" altLang="cs-CZ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používat gramatická pravidla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, začín</a:t>
            </a:r>
            <a:r>
              <a:rPr lang="cs-CZ" altLang="cs-CZ" sz="1800" dirty="0">
                <a:latin typeface="Arial" panose="020B0604020202020204" pitchFamily="34" charset="0"/>
              </a:rPr>
              <a:t>á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 mluvit v delších větách i souvětích.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U některých dětí přetrvává tzv. </a:t>
            </a:r>
            <a:r>
              <a:rPr lang="cs-CZ" altLang="cs-CZ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dětská patlavost 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(dyslalie), kdy výslovnost mnohých slov je ještě nedokonalá. </a:t>
            </a:r>
          </a:p>
          <a:p>
            <a:pPr algn="just"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Aktivní slovní zásoba </a:t>
            </a:r>
            <a:r>
              <a:rPr lang="cs-CZ" altLang="cs-CZ" sz="1800" dirty="0">
                <a:latin typeface="Arial" panose="020B0604020202020204" pitchFamily="34" charset="0"/>
              </a:rPr>
              <a:t>se rozšiřuje až na 2500 – 3000 slov.</a:t>
            </a:r>
          </a:p>
          <a:p>
            <a:pPr algn="just" eaLnBrk="1" hangingPunct="1">
              <a:defRPr/>
            </a:pPr>
            <a:r>
              <a:rPr lang="cs-CZ" altLang="cs-CZ" sz="1800" b="1" dirty="0">
                <a:latin typeface="Arial" panose="020B0604020202020204" pitchFamily="34" charset="0"/>
              </a:rPr>
              <a:t>Egocentrická řeč </a:t>
            </a:r>
            <a:r>
              <a:rPr lang="cs-CZ" altLang="cs-CZ" sz="1800" dirty="0">
                <a:latin typeface="Arial" panose="020B0604020202020204" pitchFamily="34" charset="0"/>
              </a:rPr>
              <a:t>– dítě si povídá samo pro sebe.</a:t>
            </a:r>
          </a:p>
          <a:p>
            <a:pPr algn="just" eaLnBrk="1" hangingPunct="1"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K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lade </a:t>
            </a:r>
            <a:r>
              <a:rPr lang="cs-CZ" altLang="cs-CZ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otázky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 na objasňování příčin a funkce:</a:t>
            </a:r>
          </a:p>
          <a:p>
            <a:pPr lvl="1" algn="just" eaLnBrk="1" hangingPunct="1">
              <a:defRPr/>
            </a:pPr>
            <a:r>
              <a:rPr lang="cs-CZ" altLang="cs-CZ" sz="1800" i="1" dirty="0">
                <a:latin typeface="Arial" panose="020B0604020202020204" pitchFamily="34" charset="0"/>
                <a:cs typeface="Times New Roman" panose="02020603050405020304" pitchFamily="18" charset="0"/>
              </a:rPr>
              <a:t>„Jak?“ </a:t>
            </a:r>
          </a:p>
          <a:p>
            <a:pPr lvl="1" algn="just" eaLnBrk="1" hangingPunct="1">
              <a:defRPr/>
            </a:pPr>
            <a:r>
              <a:rPr lang="cs-CZ" altLang="cs-CZ" sz="1800" i="1" dirty="0">
                <a:latin typeface="Arial" panose="020B0604020202020204" pitchFamily="34" charset="0"/>
                <a:cs typeface="Times New Roman" panose="02020603050405020304" pitchFamily="18" charset="0"/>
              </a:rPr>
              <a:t>„Proč?“</a:t>
            </a:r>
            <a:endParaRPr lang="cs-CZ" altLang="cs-CZ" sz="1800" i="1" dirty="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F22675D-7EE0-49CA-8202-62839976C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79"/>
    </mc:Choice>
    <mc:Fallback xmlns="">
      <p:transition spd="slow" advTm="22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8551A57-301D-48F9-AB6E-579C7709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- hra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AD551EF6-6511-49D8-98E4-270125CC676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09600" y="2205038"/>
            <a:ext cx="8153400" cy="3927475"/>
          </a:xfrm>
        </p:spPr>
        <p:txBody>
          <a:bodyPr>
            <a:normAutofit lnSpcReduction="10000"/>
          </a:bodyPr>
          <a:lstStyle/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V předškolním věku se stává hlavní činností hra, </a:t>
            </a:r>
            <a:r>
              <a:rPr lang="cs-CZ" altLang="cs-CZ" sz="2000" dirty="0">
                <a:latin typeface="Arial" charset="0"/>
              </a:rPr>
              <a:t>která je již </a:t>
            </a:r>
            <a:r>
              <a:rPr lang="cs-CZ" altLang="cs-CZ" sz="2000" dirty="0">
                <a:latin typeface="Arial" charset="0"/>
                <a:cs typeface="Times New Roman" pitchFamily="18" charset="0"/>
              </a:rPr>
              <a:t>rozvinutější než v batolecím věku. 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Hra má předem stanovený cíl či úmysl. </a:t>
            </a:r>
          </a:p>
          <a:p>
            <a:pPr marL="365760" lvl="1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cs-CZ" altLang="cs-CZ" sz="1700" i="1" dirty="0">
                <a:latin typeface="Arial" charset="0"/>
                <a:cs typeface="Times New Roman" pitchFamily="18" charset="0"/>
              </a:rPr>
              <a:t>Dítě se při hře zaměřuje: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i="1" dirty="0">
                <a:latin typeface="Arial" charset="0"/>
                <a:cs typeface="Times New Roman" pitchFamily="18" charset="0"/>
              </a:rPr>
              <a:t> na vytvoření něčeho nového (konstrukční hry),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i="1" dirty="0">
                <a:latin typeface="Arial" charset="0"/>
                <a:cs typeface="Times New Roman" pitchFamily="18" charset="0"/>
              </a:rPr>
              <a:t>na zkoušení sociálních rolí (námětové hry</a:t>
            </a:r>
            <a:r>
              <a:rPr lang="cs-CZ" altLang="cs-CZ" sz="1700" i="1" dirty="0">
                <a:latin typeface="Arial" charset="0"/>
              </a:rPr>
              <a:t>).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altLang="cs-CZ" sz="2000" dirty="0">
              <a:latin typeface="Arial" charset="0"/>
              <a:cs typeface="Times New Roman" pitchFamily="18" charset="0"/>
            </a:endParaRP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Předškolák využívá při hře svou fantazii, která mu umožňuje alespoň symbolicky uspokojit různá přání a přizpůsobit realitu svým potřebám. </a:t>
            </a:r>
            <a:endParaRPr lang="cs-CZ" altLang="cs-CZ" sz="2000" dirty="0">
              <a:latin typeface="Arial" charset="0"/>
            </a:endParaRP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700" i="1" dirty="0">
                <a:latin typeface="Arial" charset="0"/>
              </a:rPr>
              <a:t>Dítě si může např. splnit přání, aby mělo kamaráda</a:t>
            </a:r>
            <a:r>
              <a:rPr lang="cs-CZ" altLang="cs-CZ" sz="1700" dirty="0">
                <a:latin typeface="Arial" charset="0"/>
              </a:rPr>
              <a:t> p</a:t>
            </a:r>
            <a:r>
              <a:rPr lang="cs-CZ" altLang="cs-CZ" sz="1700" i="1" dirty="0">
                <a:latin typeface="Arial" charset="0"/>
                <a:cs typeface="Times New Roman" pitchFamily="18" charset="0"/>
              </a:rPr>
              <a:t>ři hře s imaginárním společníkem, kterého si dítě vymyslí a se kterým si povídá a hraje. </a:t>
            </a:r>
            <a:endParaRPr lang="cs-CZ" altLang="cs-CZ" sz="1700" i="1" dirty="0">
              <a:latin typeface="Arial" charset="0"/>
            </a:endParaRPr>
          </a:p>
        </p:txBody>
      </p:sp>
      <p:pic>
        <p:nvPicPr>
          <p:cNvPr id="21508" name="Obrázek 3">
            <a:extLst>
              <a:ext uri="{FF2B5EF4-FFF2-40B4-BE49-F238E27FC236}">
                <a16:creationId xmlns:a16="http://schemas.microsoft.com/office/drawing/2014/main" id="{B9495E85-244E-433D-BB29-C8FD36503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115888"/>
            <a:ext cx="27876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DA1DCB6-33BC-46FF-8861-67058A188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87"/>
    </mc:Choice>
    <mc:Fallback xmlns="">
      <p:transition spd="slow" advTm="11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BC2E77A-C1D5-4784-AE20-4EE2A383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- hra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D5BE6D35-A76D-4371-9681-F2CE2742D4A6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2205038"/>
            <a:ext cx="7631113" cy="3662362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Kooperativní hra</a:t>
            </a:r>
            <a:endParaRPr lang="cs-CZ" altLang="cs-CZ" sz="2000" dirty="0">
              <a:solidFill>
                <a:srgbClr val="C00000"/>
              </a:solidFill>
              <a:latin typeface="Arial" charset="0"/>
            </a:endParaRP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</a:rPr>
              <a:t>V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 předškolním věku si děti již hrají spolu, nikoli jen paralelně vedle sebe.</a:t>
            </a:r>
            <a:r>
              <a:rPr lang="cs-CZ" altLang="cs-CZ" sz="1800" dirty="0">
                <a:latin typeface="Arial" charset="0"/>
              </a:rPr>
              <a:t> 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</a:rPr>
              <a:t>Hra má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 význam pro rozvíjení sociálních dovedností</a:t>
            </a:r>
            <a:r>
              <a:rPr lang="cs-CZ" altLang="cs-CZ" sz="1800" dirty="0">
                <a:latin typeface="Arial" charset="0"/>
              </a:rPr>
              <a:t>.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Kooperativní hra vyžaduje od dětí schopnost komunikace, spolupráce                 i zdravého sebeprosazení. 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Předškoláci si společnou hru organizují, určují si společný cíl, rozdělují si role a každé dítě ke hře přispívá svým dílem.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Význam vrstevnických vztahů a kamarádství. </a:t>
            </a:r>
            <a:endParaRPr lang="cs-CZ" altLang="cs-CZ" sz="2000" dirty="0">
              <a:latin typeface="Arial" charset="0"/>
            </a:endParaRPr>
          </a:p>
        </p:txBody>
      </p:sp>
      <p:pic>
        <p:nvPicPr>
          <p:cNvPr id="22532" name="Obrázek 1">
            <a:extLst>
              <a:ext uri="{FF2B5EF4-FFF2-40B4-BE49-F238E27FC236}">
                <a16:creationId xmlns:a16="http://schemas.microsoft.com/office/drawing/2014/main" id="{72D1F8A1-4716-4E4D-B041-BECF6349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49275"/>
            <a:ext cx="244951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1E4642-EBAC-462D-B29B-92F366C90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93"/>
    </mc:Choice>
    <mc:Fallback xmlns="">
      <p:transition spd="slow" advTm="23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BE4E0B0-825A-4AA8-B7C1-503E3E8D9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- hra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08285A6-AFAB-4D75-8358-1D13139CB387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85800" y="2060575"/>
            <a:ext cx="7199313" cy="4176737"/>
          </a:xfrm>
        </p:spPr>
        <p:txBody>
          <a:bodyPr>
            <a:normAutofit lnSpcReduction="10000"/>
          </a:bodyPr>
          <a:lstStyle/>
          <a:p>
            <a:pPr marL="0" indent="0" algn="just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Volná hra</a:t>
            </a:r>
            <a:endParaRPr lang="cs-CZ" altLang="cs-CZ" sz="2000" dirty="0">
              <a:solidFill>
                <a:srgbClr val="C00000"/>
              </a:solidFill>
              <a:latin typeface="Arial" charset="0"/>
            </a:endParaRPr>
          </a:p>
          <a:p>
            <a:pPr marL="320040" indent="-320040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V předškolním věku děti potřebují čas pro volnou hru.</a:t>
            </a:r>
          </a:p>
          <a:p>
            <a:pPr marL="320040" indent="-320040" eaLnBrk="1" fontAlgn="auto" hangingPunct="1">
              <a:spcBef>
                <a:spcPts val="12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Vychovatelé by se neměli snažit celý den naplnit řízenou činností.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Dítě se ve volné hře přirozeně učí.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„Volná hra je taková činnost, kdy si dítě samo volí námět, záměr  a chce spontánně cosi prozkoumávat, zkoušet, ověřovat, vytvářet.“ </a:t>
            </a:r>
            <a:r>
              <a:rPr lang="cs-CZ" altLang="cs-CZ" sz="1800" dirty="0">
                <a:latin typeface="Arial" charset="0"/>
                <a:cs typeface="Times New Roman" pitchFamily="18" charset="0"/>
              </a:rPr>
              <a:t>(Koťátková, 2005)</a:t>
            </a: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000" b="1" dirty="0">
              <a:solidFill>
                <a:srgbClr val="C00000"/>
              </a:solidFill>
              <a:latin typeface="Arial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Hra v předškolním vzdě</a:t>
            </a:r>
            <a:r>
              <a:rPr lang="cs-CZ" altLang="cs-CZ" sz="18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lávání</a:t>
            </a:r>
            <a:endParaRPr lang="cs-CZ" altLang="cs-CZ" sz="1800" b="1" dirty="0">
              <a:solidFill>
                <a:srgbClr val="FF0000"/>
              </a:solidFill>
              <a:latin typeface="Arial" charset="0"/>
              <a:cs typeface="Times New Roman" pitchFamily="18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Cílem je poskytnout dítěti prostor pro rozmanité aktivity.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	</a:t>
            </a:r>
            <a:r>
              <a:rPr lang="cs-CZ" altLang="cs-CZ" sz="2000" dirty="0">
                <a:latin typeface="Arial" charset="0"/>
                <a:cs typeface="Times New Roman" pitchFamily="18" charset="0"/>
              </a:rPr>
              <a:t>			</a:t>
            </a:r>
            <a:endParaRPr lang="cs-CZ" altLang="cs-CZ" sz="2000" dirty="0">
              <a:latin typeface="Arial" charset="0"/>
            </a:endParaRPr>
          </a:p>
        </p:txBody>
      </p:sp>
      <p:pic>
        <p:nvPicPr>
          <p:cNvPr id="23556" name="Obrázek 1">
            <a:extLst>
              <a:ext uri="{FF2B5EF4-FFF2-40B4-BE49-F238E27FC236}">
                <a16:creationId xmlns:a16="http://schemas.microsoft.com/office/drawing/2014/main" id="{5F1765E3-8CFD-4104-9718-FF7BFFE7E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4813"/>
            <a:ext cx="2376488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7FD64B2-7EEF-45DF-A39F-08679A9F7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39"/>
    </mc:Choice>
    <mc:Fallback xmlns="">
      <p:transition spd="slow" advTm="154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35FF0CB-4F0F-48FC-AEE1-B56D6051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vývoj osobnosti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208F5EE-8E04-4FA2-A91C-DBC9B8488D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916832"/>
            <a:ext cx="8077200" cy="3770313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cs-CZ" altLang="cs-CZ" sz="18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Sebehodnocení a identita </a:t>
            </a: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je závislá na názoru jiných osob, zejména rodičů.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Součástí identity předškolního dítěte jsou i všechny sociální role, které má.</a:t>
            </a:r>
          </a:p>
          <a:p>
            <a:pPr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Přibývají nové role mimo rodinu: 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role žáka mateřské školy </a:t>
            </a:r>
          </a:p>
          <a:p>
            <a:pPr lvl="1"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vrstevnická role v dětské skupině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algn="just" eaLnBrk="1" hangingPunct="1"/>
            <a:endParaRPr lang="cs-CZ" altLang="cs-CZ" sz="20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0" name="Obrázek 1">
            <a:extLst>
              <a:ext uri="{FF2B5EF4-FFF2-40B4-BE49-F238E27FC236}">
                <a16:creationId xmlns:a16="http://schemas.microsoft.com/office/drawing/2014/main" id="{7CD06265-B0A1-465E-AFE2-F78B02E76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273685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D76DA7-ACF1-405A-8A32-6CC158446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19"/>
    </mc:Choice>
    <mc:Fallback xmlns="">
      <p:transition spd="slow" advTm="11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647420E-FDF3-4802-97F7-C1CC9CB3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</a:t>
            </a:r>
            <a:br>
              <a:rPr lang="cs-CZ" altLang="cs-CZ" sz="2800" b="1" dirty="0">
                <a:solidFill>
                  <a:schemeClr val="accent4"/>
                </a:solidFill>
                <a:latin typeface="Arial" panose="020B0604020202020204" pitchFamily="34" charset="0"/>
              </a:rPr>
            </a:br>
            <a:r>
              <a:rPr lang="cs-CZ" altLang="cs-CZ" sz="2800" b="1" dirty="0">
                <a:solidFill>
                  <a:schemeClr val="accent4"/>
                </a:solidFill>
                <a:latin typeface="Arial" panose="020B0604020202020204" pitchFamily="34" charset="0"/>
              </a:rPr>
              <a:t> – přijetí role pohlaví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A6B542B-5B75-48C6-A7D4-B49F40A6356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2362200"/>
            <a:ext cx="8153400" cy="3770313"/>
          </a:xfrm>
        </p:spPr>
        <p:txBody>
          <a:bodyPr/>
          <a:lstStyle/>
          <a:p>
            <a:pPr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V předškolním věku nastává definitivní uvědomění a přijetí role pohlaví. </a:t>
            </a:r>
          </a:p>
          <a:p>
            <a:pPr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Předškoláci již rozlišují, jak vypadá a jak se má chovat chlapec či holčička. </a:t>
            </a:r>
          </a:p>
          <a:p>
            <a:pPr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Roli svého pohlaví akceptují a ve svých zájmech a postojích přejímají mužské či ženské chování, preferují odpovídající hračky, hry, oblečení, chtějí vypadat stejně jako ostatní děti téhož pohlaví, kterým také dávají přednost při hře. </a:t>
            </a:r>
          </a:p>
          <a:p>
            <a:pPr algn="just" eaLnBrk="1" hangingPunct="1">
              <a:spcBef>
                <a:spcPts val="1200"/>
              </a:spcBef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Začínají odmítat oblečení a věci typické pro opačné pohlaví</a:t>
            </a:r>
            <a:r>
              <a:rPr lang="cs-CZ" altLang="cs-CZ" sz="1800" dirty="0">
                <a:latin typeface="Arial" panose="020B0604020202020204" pitchFamily="34" charset="0"/>
              </a:rPr>
              <a:t>.</a:t>
            </a:r>
            <a:endParaRPr lang="cs-CZ" altLang="cs-CZ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pic>
        <p:nvPicPr>
          <p:cNvPr id="25604" name="Obrázek 2">
            <a:extLst>
              <a:ext uri="{FF2B5EF4-FFF2-40B4-BE49-F238E27FC236}">
                <a16:creationId xmlns:a16="http://schemas.microsoft.com/office/drawing/2014/main" id="{37C424C0-D8B7-41D3-8733-190C49C4D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7" y="407987"/>
            <a:ext cx="237648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1D94C08-7FDF-4089-8A94-0AA75B6F8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40"/>
    </mc:Choice>
    <mc:Fallback xmlns="">
      <p:transition spd="slow" advTm="26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EBCAB-A81B-42DF-A993-EC6A4C060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Výchova dětí v předškolním věku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5E050C-5FC3-4DAC-9196-131C4A3F4E9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872469"/>
            <a:ext cx="7415736" cy="3629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Zrání osobnosti vede u dítěte k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rozvíjení seberegulace.</a:t>
            </a:r>
          </a:p>
          <a:p>
            <a:pPr>
              <a:spcBef>
                <a:spcPts val="1200"/>
              </a:spcBef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Dítě se učí dodržovat sociální normy.</a:t>
            </a:r>
          </a:p>
          <a:p>
            <a:pPr>
              <a:spcBef>
                <a:spcPts val="1200"/>
              </a:spcBef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Předškolní věk je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období konformity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děti si samy přejí začlenit se a dělat to, co všichni ostatní.</a:t>
            </a:r>
          </a:p>
          <a:p>
            <a:pPr>
              <a:spcBef>
                <a:spcPts val="1200"/>
              </a:spcBef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Pravidla stanovit dítěti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srozumitelně.</a:t>
            </a:r>
          </a:p>
          <a:p>
            <a:pPr>
              <a:spcBef>
                <a:spcPts val="1200"/>
              </a:spcBef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Poskytnout správný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vzor chování.</a:t>
            </a:r>
          </a:p>
          <a:p>
            <a:pPr>
              <a:spcBef>
                <a:spcPts val="1200"/>
              </a:spcBef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C4B96A-4D17-4EFA-8080-34A0E2477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45"/>
    </mc:Choice>
    <mc:Fallback xmlns="">
      <p:transition spd="slow" advTm="18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FB0C253-800F-4004-8433-9692E111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6B62CB0-BD03-4316-803F-016664C5AD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35290" y="1988840"/>
            <a:ext cx="7162800" cy="3846513"/>
          </a:xfrm>
        </p:spPr>
        <p:txBody>
          <a:bodyPr/>
          <a:lstStyle/>
          <a:p>
            <a:pPr algn="just" eaLnBrk="1" hangingPunct="1"/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Předškolní věk trvá 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od 3 do 6 let.</a:t>
            </a:r>
            <a:r>
              <a:rPr lang="cs-CZ" altLang="cs-CZ" sz="2000" dirty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2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sz="2000" dirty="0">
                <a:latin typeface="Arial" panose="020B0604020202020204" pitchFamily="34" charset="0"/>
                <a:cs typeface="Times New Roman" panose="02020603050405020304" pitchFamily="18" charset="0"/>
              </a:rPr>
              <a:t>Konec této fáze není určen jen věkem dítěte, ale především nástupem do školy</a:t>
            </a:r>
            <a:r>
              <a:rPr lang="cs-CZ" altLang="cs-CZ" sz="2000" dirty="0"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AC7EDF8-BB39-40FA-B9D6-5DBBBEC1A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9"/>
    </mc:Choice>
    <mc:Fallback xmlns="">
      <p:transition spd="slow" advTm="21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F779B-8602-4AE1-A51E-A264E2B2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Strach u dětí v předškolním věku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F8FD1D-3489-434F-B62C-C6D4E12399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01418" y="2313034"/>
            <a:ext cx="7866456" cy="4351784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strach z cizích lidí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přechodné fobie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úzkostné děti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BA56A3F-4AF4-4F00-B99A-7E831B9B6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D99AFD-AA9B-424D-A0E7-250BCAA67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646" y="1916832"/>
            <a:ext cx="34302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7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45"/>
    </mc:Choice>
    <mc:Fallback xmlns="">
      <p:transition spd="slow" advTm="263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0F1E9-7332-47AE-80BF-F4264365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vzdělávání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8D44F2-DDC1-405C-97DA-D733747859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988840"/>
            <a:ext cx="8153400" cy="410716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Cíle předškolního vzdělávání: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emocionální a sociální vývoj dítěte,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podpora vztahu k poznávání a učení,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příprava v oblasti řečových a intelektových dovedností,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rozvoj individuálního vyjádření a tvořivost.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CED3ECC-394F-4901-AC0D-9D4C56932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91"/>
    </mc:Choice>
    <mc:Fallback xmlns="">
      <p:transition spd="slow" advTm="23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32421-81CD-468A-9FC2-52D18DCF3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Význam rodiny</a:t>
            </a:r>
            <a:endParaRPr lang="cs-CZ" sz="32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5EADFC-D471-4768-8A4A-1F4149CE5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1026" name="Picture 2" descr="Viac ako 100 bezplatných obrázkov na témy Šťastná Rodina a Rodina - Pixabay">
            <a:extLst>
              <a:ext uri="{FF2B5EF4-FFF2-40B4-BE49-F238E27FC236}">
                <a16:creationId xmlns:a16="http://schemas.microsoft.com/office/drawing/2014/main" id="{04346FD9-D91C-4B27-9DCD-25CBCA5A2B8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5688632" cy="285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02"/>
    </mc:Choice>
    <mc:Fallback xmlns="">
      <p:transition spd="slow" advTm="30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ED9B6-E13D-4246-B085-A710AEFC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Komunikace dětí v předškolním věku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8B31B9-92FB-4F33-9083-FB8CBD1233B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902619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Dítě v předškolním věku užívá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odlišný přístup v komunikaci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s: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dospělými,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vrstevníky,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mladšími dětmi.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Obecná specifika komunikace dětí v předškolním věku.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47A85F3-8C37-4F1B-AD71-8153A0D80E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14"/>
    </mc:Choice>
    <mc:Fallback xmlns="">
      <p:transition spd="slow" advTm="19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787BC-432B-43E2-A37B-E73C5AA2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Na konci předškolního věku</a:t>
            </a: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FF27C0-96C7-45F6-B9EB-4846815FF5A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886594"/>
            <a:ext cx="8153400" cy="44958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konci předškolního věku u většiny dětí nastává: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první proměna tělesné stavby,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dosažení filipínské míry,</a:t>
            </a:r>
          </a:p>
          <a:p>
            <a:pPr>
              <a:spcBef>
                <a:spcPts val="1200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komplexní školní zralost.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05E3DBC-D347-445D-B888-CCCA9121B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25"/>
    </mc:Choice>
    <mc:Fallback xmlns="">
      <p:transition spd="slow" advTm="24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85B6ADA-A38C-421D-A956-3C2FD544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Literatura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4801844-73F9-4E55-B6E9-72BA3A4E0B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844824"/>
            <a:ext cx="8207375" cy="428768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ČAČKA,O.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Psychologie duševního vývoje dětí a dospívajících s faktory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optimalizace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Brno: Doplněk, 2000.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KOLLÁRIKOVÁ,Z. a PUPALA, B.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Předškolní a primární pedagogika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Portál, 2001.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KOŤÁTKOVÁ, S.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Hry v mateřské škole v teorii a praxi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2005.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LANGMEIER, J. a KREJČÍŘOVÁ, D.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Vývojová psychologie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Grada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1998.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MATĚJČEK, Z.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Co děti nejvíc potřebují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Portál, 1994.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MATĚJČEK, Z.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Co, kdy a jak ve výchově dětí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Portál, 1996.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ŘÍČAN, P.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Cesta životem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Portál, 2004.	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THOROVÁ, K.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Vývojová psychologie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Portál, 2015.	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VÁGNEROVÁ, M.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Vývojová psychologie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Praha: Portál, 2000.</a:t>
            </a:r>
          </a:p>
          <a:p>
            <a:pPr eaLnBrk="1" hangingPunct="1">
              <a:lnSpc>
                <a:spcPct val="90000"/>
              </a:lnSpc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2EA775-320B-4D72-9AE8-91245FE16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2"/>
    </mc:Choice>
    <mc:Fallback xmlns="">
      <p:transition spd="slow" advTm="1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479" y="1999187"/>
            <a:ext cx="7984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cs-CZ" altLang="cs-CZ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lang="cs-CZ" altLang="cs-CZ" sz="1800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lang="cs-CZ" altLang="cs-CZ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lang="cs-CZ" altLang="cs-CZ" sz="1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lang="cs-CZ" altLang="cs-CZ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</a:t>
            </a:r>
            <a:r>
              <a:rPr lang="cs-CZ" altLang="cs-CZ" sz="1800" b="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licenses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/by-</a:t>
            </a:r>
            <a:r>
              <a:rPr lang="cs-CZ" altLang="cs-CZ" sz="1800" b="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/4.0/</a:t>
            </a:r>
            <a:r>
              <a:rPr lang="cs-CZ" altLang="cs-CZ" sz="18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altLang="cs-CZ" sz="1800" b="0" dirty="0"/>
          </a:p>
          <a:p>
            <a:pPr defTabSz="685800"/>
            <a:endParaRPr lang="cs-CZ" altLang="cs-CZ" sz="1350" b="0" dirty="0">
              <a:latin typeface="Arial" panose="020B0604020202020204" pitchFamily="34" charset="0"/>
            </a:endParaRPr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56364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1" y="5018001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8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715480" y="1172171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b="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sz="1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6E87FAF0-AD6E-5080-D8CC-93DB301F63D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2" y="980728"/>
            <a:ext cx="9053974" cy="5092860"/>
          </a:xfrm>
        </p:spPr>
      </p:pic>
    </p:spTree>
    <p:extLst>
      <p:ext uri="{BB962C8B-B14F-4D97-AF65-F5344CB8AC3E}">
        <p14:creationId xmlns:p14="http://schemas.microsoft.com/office/powerpoint/2010/main" val="11244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9A86897C-9074-4000-851E-A54B6E72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pohybový vývoj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8B5997A-7120-4A61-A045-37EC6D7457DB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592138" y="1628800"/>
            <a:ext cx="7848600" cy="4680098"/>
          </a:xfrm>
        </p:spPr>
        <p:txBody>
          <a:bodyPr>
            <a:normAutofit fontScale="92500" lnSpcReduction="10000"/>
          </a:bodyPr>
          <a:lstStyle/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Tříleté dítě se pohybuje už plně po způsobu dospělých,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chodí i běhá po rovině stejně dobře jako po nerovném terénu,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padá jen velmi zřídka, 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zvládá chůzi do schodů i ze schodů bez držení, </a:t>
            </a:r>
            <a:endParaRPr lang="cs-CZ" altLang="cs-CZ" sz="2000" dirty="0">
              <a:latin typeface="Arial" charset="0"/>
            </a:endParaRP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dítě se učí seskočit z lavičky, 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dokáže přejít po úzké lávce, 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lézt po žebříku a prolézačkách na dětském hřišti.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altLang="cs-CZ" sz="2000" dirty="0">
              <a:latin typeface="Arial" charset="0"/>
              <a:cs typeface="Times New Roman" pitchFamily="18" charset="0"/>
            </a:endParaRP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V průběhu dalšího pohybového vývoje se předškolák učí jezdit na kole, lyžovat, plavat apod.</a:t>
            </a: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altLang="cs-CZ" sz="2000" dirty="0">
              <a:latin typeface="Arial" charset="0"/>
              <a:cs typeface="Times New Roman" pitchFamily="18" charset="0"/>
            </a:endParaRPr>
          </a:p>
          <a:p>
            <a:pPr marL="320040" indent="-320040" algn="just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>
                <a:latin typeface="Arial" charset="0"/>
                <a:cs typeface="Times New Roman" pitchFamily="18" charset="0"/>
              </a:rPr>
              <a:t>Pohybová obratnost ovlivňuje postavení předškoláka ve společnosti vrstevníků, </a:t>
            </a:r>
            <a:r>
              <a:rPr lang="cs-CZ" altLang="cs-CZ" sz="20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děti se mezi sebou poměřují</a:t>
            </a:r>
            <a:r>
              <a:rPr lang="cs-CZ" altLang="cs-CZ" sz="2000" b="1" dirty="0">
                <a:solidFill>
                  <a:srgbClr val="C00000"/>
                </a:solidFill>
                <a:latin typeface="Arial" charset="0"/>
              </a:rPr>
              <a:t> a rády soutěží</a:t>
            </a:r>
            <a:r>
              <a:rPr lang="cs-CZ" altLang="cs-CZ" sz="2000" dirty="0">
                <a:latin typeface="Arial" charset="0"/>
                <a:cs typeface="Times New Roman" pitchFamily="18" charset="0"/>
              </a:rPr>
              <a:t>, kdo je rychlejší, silnější, jakých pohybových výkonů jsou již schopné.</a:t>
            </a:r>
            <a:endParaRPr lang="cs-CZ" altLang="cs-CZ" sz="2000" dirty="0">
              <a:latin typeface="Arial" charset="0"/>
            </a:endParaRP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altLang="cs-CZ" sz="2000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5CE4057-F345-4FB9-B4FB-21E592BF5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86"/>
    </mc:Choice>
    <mc:Fallback xmlns="">
      <p:transition spd="slow" advTm="8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3C501C1-4965-44CC-8666-CAB778E3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jemná motorika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D33F51B-A65F-4241-BD00-B92824E966B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8630" y="1700808"/>
            <a:ext cx="8124154" cy="4359275"/>
          </a:xfrm>
        </p:spPr>
        <p:txBody>
          <a:bodyPr/>
          <a:lstStyle/>
          <a:p>
            <a:pPr algn="just" eaLnBrk="1" hangingPunct="1"/>
            <a:r>
              <a:rPr lang="cs-CZ" altLang="cs-CZ" sz="1900" dirty="0">
                <a:latin typeface="Arial" panose="020B0604020202020204" pitchFamily="34" charset="0"/>
                <a:cs typeface="Times New Roman" panose="02020603050405020304" pitchFamily="18" charset="0"/>
              </a:rPr>
              <a:t>Kreslení:</a:t>
            </a:r>
          </a:p>
          <a:p>
            <a:pPr lvl="1" algn="just" eaLnBrk="1" hangingPunct="1"/>
            <a:r>
              <a:rPr lang="cs-CZ" altLang="cs-CZ" sz="1900" dirty="0">
                <a:latin typeface="Arial" panose="020B0604020202020204" pitchFamily="34" charset="0"/>
                <a:cs typeface="Times New Roman" panose="02020603050405020304" pitchFamily="18" charset="0"/>
              </a:rPr>
              <a:t>první pokus o znázornění postavy člověka má podobu „hlavonožce“,</a:t>
            </a:r>
          </a:p>
          <a:p>
            <a:pPr lvl="1"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4-leté </a:t>
            </a:r>
            <a:r>
              <a:rPr lang="cs-CZ" altLang="cs-CZ" sz="1900" dirty="0">
                <a:latin typeface="Arial" panose="020B0604020202020204" pitchFamily="34" charset="0"/>
                <a:cs typeface="Times New Roman" panose="02020603050405020304" pitchFamily="18" charset="0"/>
              </a:rPr>
              <a:t>dítě zvládne realističtější znázornění, postavu kreslí již s trupem. 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1" indent="0" algn="just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66713" lvl="1" indent="0" algn="just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6DDAC9-BABF-4919-8D27-A40D0E687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228166"/>
            <a:ext cx="3744417" cy="34811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CD60485-A45E-4755-A4B3-57E6FBE8B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46" y="3705224"/>
            <a:ext cx="1644715" cy="266056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BF33C17-43D6-4605-B503-6E571CCEF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3694504"/>
            <a:ext cx="2110596" cy="2497812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BC2E24E-8BAD-4CD3-8F2E-A0ED624D0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25"/>
    </mc:Choice>
    <mc:Fallback xmlns="">
      <p:transition spd="slow" advTm="10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D3DDD3C-F5DF-4EB6-B223-5D218F72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Raná lineární dětská kresba</a:t>
            </a:r>
            <a:r>
              <a:rPr lang="cs-CZ" altLang="cs-CZ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3 ½ - 5 let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6218DA4-D105-4072-A999-D1C41C2E430B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12775" y="1772816"/>
            <a:ext cx="8280400" cy="453650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Dítě se snaží vystihnout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hlavní obrys předmětu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kresba má </a:t>
            </a: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univerzální charakter 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(např. auto, dům i člověk vypadají podobně),</a:t>
            </a:r>
          </a:p>
          <a:p>
            <a:pPr>
              <a:defRPr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zdůrazní detail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, který považuje za významný (pupík, klobouk, knoflíky).</a:t>
            </a:r>
          </a:p>
          <a:p>
            <a:pPr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Dítě </a:t>
            </a:r>
            <a:r>
              <a:rPr lang="cs-CZ" altLang="cs-CZ" sz="1900" dirty="0">
                <a:latin typeface="Arial" panose="020B0604020202020204" pitchFamily="34" charset="0"/>
                <a:cs typeface="Times New Roman" panose="02020603050405020304" pitchFamily="18" charset="0"/>
              </a:rPr>
              <a:t>kreslí spíše to, </a:t>
            </a:r>
            <a:r>
              <a:rPr lang="cs-CZ" altLang="cs-CZ" sz="1900" b="1" dirty="0">
                <a:latin typeface="Arial" panose="020B0604020202020204" pitchFamily="34" charset="0"/>
                <a:cs typeface="Times New Roman" panose="02020603050405020304" pitchFamily="18" charset="0"/>
              </a:rPr>
              <a:t>co o objektu ví</a:t>
            </a:r>
            <a:r>
              <a:rPr lang="cs-CZ" altLang="cs-CZ" sz="1900" dirty="0">
                <a:latin typeface="Arial" panose="020B0604020202020204" pitchFamily="34" charset="0"/>
                <a:cs typeface="Times New Roman" panose="02020603050405020304" pitchFamily="18" charset="0"/>
              </a:rPr>
              <a:t>, než to, co vidí z hlediska perspektivy,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6713" lvl="1" indent="0" algn="just" eaLnBrk="1" hangingPunct="1">
              <a:buNone/>
            </a:pPr>
            <a:r>
              <a:rPr lang="cs-CZ" altLang="cs-CZ" sz="1900" dirty="0">
                <a:latin typeface="Arial" panose="020B0604020202020204" pitchFamily="34" charset="0"/>
                <a:cs typeface="Times New Roman" panose="02020603050405020304" pitchFamily="18" charset="0"/>
              </a:rPr>
              <a:t>např. průhledné oblečení (nejprve nakreslí tělo a pak oblečení).</a:t>
            </a:r>
          </a:p>
          <a:p>
            <a:pPr lvl="1" algn="just" eaLnBrk="1" hangingPunct="1"/>
            <a:endParaRPr lang="cs-CZ" altLang="cs-CZ" sz="1900" i="1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Práce s plochou: </a:t>
            </a:r>
          </a:p>
          <a:p>
            <a:pPr lvl="1">
              <a:defRPr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difuzní stadium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(3 až 4 roky) - kreslí volně do prostoru,</a:t>
            </a:r>
          </a:p>
          <a:p>
            <a:pPr lvl="1">
              <a:defRPr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stadium základní linie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(okolo 5 let) řadí předměty podle spodní horizontální linie.</a:t>
            </a:r>
          </a:p>
          <a:p>
            <a:pPr lvl="1">
              <a:defRPr/>
            </a:pP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0040" indent="-320040" algn="just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cs-CZ" altLang="cs-CZ" sz="2100" dirty="0">
              <a:latin typeface="Arial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220F97F-21B7-4436-9D0E-3C3A8F989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58"/>
    </mc:Choice>
    <mc:Fallback xmlns="">
      <p:transition spd="slow" advTm="10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CD5AEBC-23F1-4619-BB35-8C552BCB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Konvenční dětská kresba</a:t>
            </a:r>
            <a:r>
              <a:rPr lang="cs-CZ" altLang="cs-CZ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po 5. roce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BC88C9A-3835-4915-A3A9-4A2B852558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844675"/>
            <a:ext cx="8074025" cy="4287838"/>
          </a:xfrm>
        </p:spPr>
        <p:txBody>
          <a:bodyPr/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Dítě si začíná vytvářet svůj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osobitý styl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kresbou vyjadřuje své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zážitky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přibývají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detaily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segmentová technika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kresba složená z jednotlivých dílů nalepených na sebe.</a:t>
            </a:r>
          </a:p>
          <a:p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Práce s plochou: </a:t>
            </a:r>
          </a:p>
          <a:p>
            <a:pPr lvl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stadium smysluplných celků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(od 5 – 6 let) propojuje prvky do celků,  s věkem narůstá celistvost obrázku.</a:t>
            </a:r>
          </a:p>
          <a:p>
            <a:pPr algn="just" eaLnBrk="1" hangingPunct="1"/>
            <a:endParaRPr lang="cs-CZ" altLang="cs-CZ" sz="1700" i="1" dirty="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A447F23-2B8E-4197-B568-DE7E46A0D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7"/>
    </mc:Choice>
    <mc:Fallback xmlns="">
      <p:transition spd="slow" advTm="46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E6FD8D-621F-4334-8866-5D812FEF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490" y="0"/>
            <a:ext cx="6211019" cy="6858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DF7EC33-D943-4C4F-B9AF-0636564AB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6"/>
    </mc:Choice>
    <mc:Fallback xmlns="">
      <p:transition spd="slow" advTm="1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AB6D94F-0795-4002-8304-94616B09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cs-CZ" altLang="cs-CZ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</a:t>
            </a:r>
            <a:r>
              <a:rPr lang="cs-CZ" altLang="cs-CZ" sz="28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grafomotorických</a:t>
            </a:r>
            <a:r>
              <a:rPr lang="cs-CZ" altLang="cs-CZ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dovedností je                                    v předškolním věku přípravou na psaní</a:t>
            </a:r>
            <a:endParaRPr lang="cs-CZ" altLang="cs-CZ" sz="2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7706199-5941-47FC-B110-57309423D0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989138"/>
            <a:ext cx="8077200" cy="3770312"/>
          </a:xfrm>
        </p:spPr>
        <p:txBody>
          <a:bodyPr/>
          <a:lstStyle/>
          <a:p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Dítě dokáže napodobit: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kruh (3 roky)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kříž (3 ½ až 4 ½ roku)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čtverec (mezi 4. až 5. rokem)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trojúhelník (5 ½ roku)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kosočtverec (mezi 6. až 7. rokem)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6FE6F1D-FBB7-4750-886E-AAE02CF58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31"/>
    </mc:Choice>
    <mc:Fallback xmlns="">
      <p:transition spd="slow" advTm="93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C23C516-B825-4BE2-A416-FCCD3815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accent4"/>
                </a:solidFill>
                <a:latin typeface="Arial" panose="020B0604020202020204" pitchFamily="34" charset="0"/>
              </a:rPr>
              <a:t>Předškolní věk – vývoj myšlení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89B4D21-E00C-4369-AD91-2EC3B01FFFF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773238"/>
            <a:ext cx="7931150" cy="4359275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 </a:t>
            </a:r>
            <a:r>
              <a:rPr lang="cs-CZ" altLang="cs-CZ" sz="2000" b="1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Názorné, intuitivní myšlení</a:t>
            </a:r>
            <a:r>
              <a:rPr lang="cs-CZ" altLang="cs-CZ" sz="2000" dirty="0">
                <a:latin typeface="Arial" charset="0"/>
                <a:cs typeface="Times New Roman" pitchFamily="18" charset="0"/>
              </a:rPr>
              <a:t> </a:t>
            </a:r>
            <a:endParaRPr lang="cs-CZ" altLang="cs-CZ" sz="2000" dirty="0">
              <a:latin typeface="Arial" charset="0"/>
            </a:endParaRP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Předškolák již uvažuje v pojmech, které vznikají na základě vystižení podstatných podobností, myšlení však stále ještě nerespektuje plně zákony logiky. </a:t>
            </a:r>
            <a:endParaRPr lang="cs-CZ" altLang="cs-CZ" sz="1800" dirty="0">
              <a:latin typeface="Arial" charset="0"/>
            </a:endParaRP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altLang="cs-CZ" sz="1800" dirty="0">
                <a:latin typeface="Arial" charset="0"/>
                <a:cs typeface="Times New Roman" pitchFamily="18" charset="0"/>
              </a:rPr>
              <a:t>Usuzování je vázáno na konkrétní vnímanou skutečnost. </a:t>
            </a:r>
          </a:p>
          <a:p>
            <a:pPr marL="640080" lvl="1" indent="-274320" algn="just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altLang="cs-CZ" sz="1800" dirty="0">
              <a:latin typeface="Arial" charset="0"/>
              <a:cs typeface="Times New Roman" pitchFamily="18" charset="0"/>
            </a:endParaRPr>
          </a:p>
          <a:p>
            <a:pPr marL="320675" lvl="1" indent="0"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cs-CZ" altLang="cs-CZ" sz="1800" b="1" dirty="0">
              <a:solidFill>
                <a:srgbClr val="C00000"/>
              </a:solidFill>
              <a:latin typeface="Arial" charset="0"/>
            </a:endParaRPr>
          </a:p>
          <a:p>
            <a:pPr marL="365760" lvl="1" indent="0" algn="just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cs-CZ" altLang="cs-CZ" sz="2100" dirty="0">
              <a:latin typeface="Arial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D383CA6-D5BB-4B31-BC59-A2B48A93C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23" y="3717032"/>
            <a:ext cx="2751331" cy="227687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0077E78-6F97-4937-AD7C-DDF643F6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76" y="3717032"/>
            <a:ext cx="3075323" cy="22697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4DE1856-E1CB-4DE0-AB40-E7DC91F2C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274" y="3732856"/>
            <a:ext cx="1877651" cy="227687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1642E05-BC2E-46CD-87F4-6B7B2637C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86"/>
    </mc:Choice>
    <mc:Fallback xmlns="">
      <p:transition spd="slow" advTm="13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Červeno-fialová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D07047924192409347920721BA0C83" ma:contentTypeVersion="17" ma:contentTypeDescription="Vytvoří nový dokument" ma:contentTypeScope="" ma:versionID="c4a2615f1ea69bd14a48381b7833c6fe">
  <xsd:schema xmlns:xsd="http://www.w3.org/2001/XMLSchema" xmlns:xs="http://www.w3.org/2001/XMLSchema" xmlns:p="http://schemas.microsoft.com/office/2006/metadata/properties" xmlns:ns2="7060cab9-5095-47ed-a76a-1f0d3c7a7694" xmlns:ns3="6be24a01-f8f5-4325-92e3-75107242662d" targetNamespace="http://schemas.microsoft.com/office/2006/metadata/properties" ma:root="true" ma:fieldsID="b056895413ecb19cf1d942c648375753" ns2:_="" ns3:_="">
    <xsd:import namespace="7060cab9-5095-47ed-a76a-1f0d3c7a7694"/>
    <xsd:import namespace="6be24a01-f8f5-4325-92e3-7510724266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0cab9-5095-47ed-a76a-1f0d3c7a769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871d213-7bde-4c93-91ca-0a81f4019c6a}" ma:internalName="TaxCatchAll" ma:showField="CatchAllData" ma:web="7060cab9-5095-47ed-a76a-1f0d3c7a76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24a01-f8f5-4325-92e3-75107242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1F19B6-A301-40A7-A213-58A8CEFFC0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B89DA5-3DA8-4275-96AD-0D70B48CB1C3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3.xml><?xml version="1.0" encoding="utf-8"?>
<ds:datastoreItem xmlns:ds="http://schemas.openxmlformats.org/officeDocument/2006/customXml" ds:itemID="{7BE9C3DD-FEE9-41B8-814C-70E61D2C8F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60cab9-5095-47ed-a76a-1f0d3c7a7694"/>
    <ds:schemaRef ds:uri="6be24a01-f8f5-4325-92e3-751072426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8B21E15-8A5C-4C5F-AA93-FA258A4CB36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3257</TotalTime>
  <Words>1472</Words>
  <Application>Microsoft Office PowerPoint</Application>
  <PresentationFormat>Předvádění na obrazovce (4:3)</PresentationFormat>
  <Paragraphs>167</Paragraphs>
  <Slides>27</Slides>
  <Notes>0</Notes>
  <HiddenSlides>0</HiddenSlides>
  <MMClips>25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Tahoma</vt:lpstr>
      <vt:lpstr>Tw Cen MT</vt:lpstr>
      <vt:lpstr>Wingdings</vt:lpstr>
      <vt:lpstr>Wingdings 2</vt:lpstr>
      <vt:lpstr>Medián</vt:lpstr>
      <vt:lpstr>Prezentace aplikace PowerPoint</vt:lpstr>
      <vt:lpstr>Předškolní věk</vt:lpstr>
      <vt:lpstr>Předškolní věk – pohybový vývoj</vt:lpstr>
      <vt:lpstr>Předškolní věk – jemná motorika</vt:lpstr>
      <vt:lpstr>Raná lineární dětská kresba  3 ½ - 5 let</vt:lpstr>
      <vt:lpstr>Konvenční dětská kresba po 5. roce</vt:lpstr>
      <vt:lpstr>Prezentace aplikace PowerPoint</vt:lpstr>
      <vt:lpstr>Vývoj grafomotorických dovedností je                                    v předškolním věku přípravou na psaní</vt:lpstr>
      <vt:lpstr>Předškolní věk – vývoj myšlení</vt:lpstr>
      <vt:lpstr>Předškolní věk – vývoj myšlení</vt:lpstr>
      <vt:lpstr>Předškolní věk – vývoj myšlení</vt:lpstr>
      <vt:lpstr>Předškolní věk – kognitivní vývoj</vt:lpstr>
      <vt:lpstr>Předškolní věk – vývoj řeči</vt:lpstr>
      <vt:lpstr>Předškolní věk - hra</vt:lpstr>
      <vt:lpstr>Předškolní věk - hra</vt:lpstr>
      <vt:lpstr>Předškolní věk - hra</vt:lpstr>
      <vt:lpstr>Předškolní věk – vývoj osobnosti</vt:lpstr>
      <vt:lpstr>Předškolní věk  – přijetí role pohlaví</vt:lpstr>
      <vt:lpstr>Výchova dětí v předškolním věku</vt:lpstr>
      <vt:lpstr>Strach u dětí v předškolním věku</vt:lpstr>
      <vt:lpstr>Předškolní vzdělávání</vt:lpstr>
      <vt:lpstr>Význam rodiny</vt:lpstr>
      <vt:lpstr>Komunikace dětí v předškolním věku</vt:lpstr>
      <vt:lpstr>Na konci předškolního věku</vt:lpstr>
      <vt:lpstr>Literatura</vt:lpstr>
      <vt:lpstr>Prezentace aplikace PowerPoint</vt:lpstr>
      <vt:lpstr>Prezentace aplikace PowerPoint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Vývojová psychologie</dc:title>
  <dc:creator>vybiral</dc:creator>
  <cp:lastModifiedBy>Horakova Denisa</cp:lastModifiedBy>
  <cp:revision>283</cp:revision>
  <dcterms:created xsi:type="dcterms:W3CDTF">2006-01-29T19:45:32Z</dcterms:created>
  <dcterms:modified xsi:type="dcterms:W3CDTF">2024-07-09T06:00:19Z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62c5c805-b8b4-4ccc-9f14-2b249074ae15</vt:lpwstr>
  </property>
  <property fmtid="{D5CDD505-2E9C-101B-9397-08002B2CF9AE}" pid="4" name="MediaServiceImageTags">
    <vt:lpwstr/>
  </property>
</Properties>
</file>