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4"/>
  </p:notesMasterIdLst>
  <p:sldIdLst>
    <p:sldId id="369" r:id="rId6"/>
    <p:sldId id="257" r:id="rId7"/>
    <p:sldId id="311" r:id="rId8"/>
    <p:sldId id="313" r:id="rId9"/>
    <p:sldId id="258" r:id="rId10"/>
    <p:sldId id="322" r:id="rId11"/>
    <p:sldId id="350" r:id="rId12"/>
    <p:sldId id="356" r:id="rId13"/>
    <p:sldId id="323" r:id="rId14"/>
    <p:sldId id="278" r:id="rId15"/>
    <p:sldId id="351" r:id="rId16"/>
    <p:sldId id="353" r:id="rId17"/>
    <p:sldId id="354" r:id="rId18"/>
    <p:sldId id="300" r:id="rId19"/>
    <p:sldId id="274" r:id="rId20"/>
    <p:sldId id="340" r:id="rId21"/>
    <p:sldId id="298" r:id="rId22"/>
    <p:sldId id="308" r:id="rId23"/>
    <p:sldId id="295" r:id="rId24"/>
    <p:sldId id="344" r:id="rId25"/>
    <p:sldId id="304" r:id="rId26"/>
    <p:sldId id="260" r:id="rId27"/>
    <p:sldId id="357" r:id="rId28"/>
    <p:sldId id="358" r:id="rId29"/>
    <p:sldId id="339" r:id="rId30"/>
    <p:sldId id="259" r:id="rId31"/>
    <p:sldId id="273" r:id="rId32"/>
    <p:sldId id="338" r:id="rId33"/>
    <p:sldId id="264" r:id="rId34"/>
    <p:sldId id="265" r:id="rId35"/>
    <p:sldId id="266" r:id="rId36"/>
    <p:sldId id="301" r:id="rId37"/>
    <p:sldId id="359" r:id="rId38"/>
    <p:sldId id="290" r:id="rId39"/>
    <p:sldId id="365" r:id="rId40"/>
    <p:sldId id="361" r:id="rId41"/>
    <p:sldId id="321" r:id="rId42"/>
    <p:sldId id="319" r:id="rId43"/>
    <p:sldId id="293" r:id="rId44"/>
    <p:sldId id="360" r:id="rId45"/>
    <p:sldId id="314" r:id="rId46"/>
    <p:sldId id="367" r:id="rId47"/>
    <p:sldId id="334" r:id="rId48"/>
    <p:sldId id="291" r:id="rId49"/>
    <p:sldId id="292" r:id="rId50"/>
    <p:sldId id="368" r:id="rId51"/>
    <p:sldId id="256" r:id="rId52"/>
    <p:sldId id="370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7" d="100"/>
          <a:sy n="97" d="100"/>
        </p:scale>
        <p:origin x="7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56" Type="http://schemas.openxmlformats.org/officeDocument/2006/relationships/viewProps" Target="view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320E9-3D01-4DCE-BF0E-E11385C7D2FB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290A3-56A3-40DF-B6BD-D82B3D248C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535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id="{DC660AFC-0371-44E7-A12B-63E6F10F7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435C4E71-2F5C-4AEC-9323-AC1D0077B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>
            <a:extLst>
              <a:ext uri="{FF2B5EF4-FFF2-40B4-BE49-F238E27FC236}">
                <a16:creationId xmlns:a16="http://schemas.microsoft.com/office/drawing/2014/main" id="{336B9C82-745A-4AC5-AF1F-8E656B137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89E4F0BE-35C9-455E-B581-5DBB868AE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>
            <a:extLst>
              <a:ext uri="{FF2B5EF4-FFF2-40B4-BE49-F238E27FC236}">
                <a16:creationId xmlns:a16="http://schemas.microsoft.com/office/drawing/2014/main" id="{1C2672B9-1D56-4FEE-8C37-438CCE47DD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91B4C06E-D57E-424E-BBCB-126F9A783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CAD66-4ED7-4070-BA43-165A4F6D3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A5847F-7430-409D-BA3C-B89E133F8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47BC32-E5CE-4E47-953A-FEFDACA5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10789-02DA-4FC9-9732-440787E5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AF44DD-7B39-48C7-986C-B0A7C6D7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1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03B46-CEE2-459D-A00B-D61E5B19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E7E4C2-3749-4ED4-A6B8-41AE5FE8C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483267-8369-4188-A8BE-D4B41A4BA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CB3EB6-A9EA-4F57-B1F5-4F70CDC95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1CC64D-53B4-487A-90FA-10F46499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90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56D6AAD-C699-48D0-AE21-9C4FA4AF6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00C082-AA21-4CC2-925D-470226E25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2FE52B-DFD3-4E9E-A395-76DB1BA8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5FC1DD-9FC2-4124-8592-B02E38D6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081125-7052-43CC-A686-BF4A7B0E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30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0D9F7-D29A-4224-BF85-C3331CA0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E1E73C-97C5-4219-BF0F-9E5EE739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825625"/>
            <a:ext cx="11521440" cy="4895850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1A51FB-ECE8-4A99-952A-0D68356CD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AB2889-8B95-4268-B5E0-8928B132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B1B6B5-76C8-41FF-9923-50B3C7E0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8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42CC5-CB02-4461-8512-A5049E3A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777E6DE-E912-469F-8A43-545F001FD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4BB2C0-0BCA-4A8D-A776-964563CA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386A9E-1C78-4D1E-834D-641D59E11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C4E5BB-3BDE-4D55-BC08-BA7FC062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79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2FD8B-FB2C-4354-A543-55BB078C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C4B85C-A676-4BA0-95A7-94AE67859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ED738BE-EEAF-423D-9135-07B46F9B1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A858D1-B4A7-469E-AA24-ADE657FE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83D2DA-4024-4962-88FB-959076921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F11F1D-FFEA-4C0D-B5A7-DEFA31BD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4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BDAA73-C8CB-45B9-97DD-1F08C502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8C8F0C7-A9F2-400C-81E7-91020271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2D4F368-5051-44ED-8CD3-F9C42EB69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F427787-7C63-4E1F-A7E8-4666948C0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5AC906E-E428-43FC-8F23-FE8DD3889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C2940BB-CBC1-4033-B5FB-7813A37F6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B52064-5814-47A2-ADF4-6D1ADEAA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F485EF-41E8-42A7-92F9-2ECFAC5D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97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62A43-98CC-445F-BEB3-0F338161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F5C3BB0-4EAA-42F2-92FF-616CEB7F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B1BA1E-A1B4-4E26-A264-08BB6FDA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94A700-1D74-439C-A0EE-768BBDCA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248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A2CBEFB-5AF9-4B52-835B-D7D03652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3852BE-2F0C-4310-B9DC-9F84E892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FF8355-28FE-4961-A974-70AE43D9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05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04C6F-F4A1-435C-AE4D-DAC09A52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C873B-6242-4A8F-839E-75E7FF79B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D9EBB73-BF73-4F24-A40D-212F678C1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2E558A-D416-4528-828F-55D6A334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F29319-5AD8-44BD-ACBD-2D0D6BB6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0B4F61-2AD7-4412-94FC-86FF144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30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5E8DF-804C-440F-A7A0-290C71C1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42D3503-DE17-4BC3-BE63-A91516639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775768F-C1A3-4C51-AD73-BE6CE2A4B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DA94D0-79BB-4321-86C7-6B833622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7FDA14-E7A2-4722-94BE-E3CB6466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A2472D-2E1B-4D7A-9692-436CF38E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0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B426A0F-59BB-4DFF-AF62-185494A0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7B04069-A244-4A07-9109-090C3EA0A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1709C0-7684-4A7C-BB59-8F29330FD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729153-8D43-4089-8E74-4EB9C8E80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9AB5D1-C47D-46E1-9B76-78FC6B80F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46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www.google.cz/url?sa=i&amp;rct=j&amp;q=&amp;esrc=s&amp;frm=1&amp;source=images&amp;cd=&amp;docid=255al0zpsjd-1M&amp;tbnid=F2sv6UCrU4wqpM:&amp;ved=0CAUQjRw&amp;url=https%3A%2F%2Fwww.accu-chek.cz%2Finzulinove-pumpy-1-19.html&amp;ei=Tnc1U5KgGMaStQaHvID4Ag&amp;bvm=bv.63808443,d.Yms&amp;psig=AFQjCNEz0CfyF0z4bDuStpXgbEEZCdxY8w&amp;ust=1396099120405930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://www.google.cz/url?sa=i&amp;rct=j&amp;q=&amp;esrc=s&amp;frm=1&amp;source=images&amp;cd=&amp;cad=rja&amp;uact=8&amp;docid=IwrVXqAdYFg3EM&amp;tbnid=9jIqxrBZdtUbeM:&amp;ved=0CAUQjRw&amp;url=http%3A%2F%2Fwww.mte.cz%2Finzulinove-pumpy.htm&amp;ei=Gnc1U_rsKoWTtQbtv4GoDw&amp;bvm=bv.63808443,d.Yms&amp;psig=AFQjCNEz0CfyF0z4bDuStpXgbEEZCdxY8w&amp;ust=139609912040593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hyperlink" Target="http://www.google.cz/url?sa=i&amp;rct=j&amp;q=&amp;esrc=s&amp;frm=1&amp;source=images&amp;cd=&amp;cad=rja&amp;uact=8&amp;docid=68cmE-_vDtct7M&amp;tbnid=qqpod9LDVYBEnM:&amp;ved=0CAUQjRw&amp;url=http%3A%2F%2Froche-diagnostics.cz%2FProducts%2FStranky%2FProductsList.aspx%3Ftitle%3DKatalog%2Bprodukt%2525c5%2525af&amp;ei=MIs4U7r3HYSftAb284HQCg&amp;psig=AFQjCNGhvg6NyWdrzVNxtsSXFQYeB9dahw&amp;ust=1396300956720286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5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5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ruh">
            <a:extLst>
              <a:ext uri="{FF2B5EF4-FFF2-40B4-BE49-F238E27FC236}">
                <a16:creationId xmlns:a16="http://schemas.microsoft.com/office/drawing/2014/main" id="{19D728DB-C736-7A37-7B6F-48AD9DE9A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192000" cy="6858000"/>
          </a:xfrm>
          <a:prstGeom prst="rect">
            <a:avLst/>
          </a:prstGeom>
        </p:spPr>
      </p:pic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D72B98D6-54D5-F3B2-A967-34B62824D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81E9191-89B7-40C6-A6AB-99D5D6DC1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435" name="Obrázek 1">
            <a:extLst>
              <a:ext uri="{FF2B5EF4-FFF2-40B4-BE49-F238E27FC236}">
                <a16:creationId xmlns:a16="http://schemas.microsoft.com/office/drawing/2014/main" id="{2141F5C2-50F5-4FCC-8ECC-11BF950D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118100"/>
            <a:ext cx="93853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Inzulin">
            <a:extLst>
              <a:ext uri="{FF2B5EF4-FFF2-40B4-BE49-F238E27FC236}">
                <a16:creationId xmlns:a16="http://schemas.microsoft.com/office/drawing/2014/main" id="{BC33C17E-00EE-4A68-9277-9E407FBB1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9" y="152401"/>
            <a:ext cx="357822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07963555-23B6-4A2E-8BFB-93E7ADF0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75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553EA13-2DAF-428C-AE73-D238E433F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6"/>
    </mc:Choice>
    <mc:Fallback xmlns="">
      <p:transition spd="slow" advTm="2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519A3EF8-BF00-4771-B28A-A705980F7A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404896"/>
          </a:xfrm>
        </p:spPr>
        <p:txBody>
          <a:bodyPr>
            <a:normAutofit fontScale="90000"/>
          </a:bodyPr>
          <a:lstStyle/>
          <a:p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Inzulínové směsi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05BC7141-37D1-4390-9D30-2B8963ACCD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4261" y="1068404"/>
            <a:ext cx="10949539" cy="5789596"/>
          </a:xfrm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Směs krátce a střednědobě (dlouhodobě působícího) inzulínu</a:t>
            </a:r>
          </a:p>
          <a:p>
            <a:r>
              <a:rPr lang="cs-CZ" altLang="cs-CZ" dirty="0"/>
              <a:t>Aplikace 2 x denně, </a:t>
            </a:r>
            <a:r>
              <a:rPr lang="cs-CZ" altLang="cs-CZ" dirty="0" err="1"/>
              <a:t>s.c</a:t>
            </a:r>
            <a:r>
              <a:rPr lang="cs-CZ" altLang="cs-CZ" dirty="0"/>
              <a:t>.</a:t>
            </a:r>
          </a:p>
          <a:p>
            <a:endParaRPr lang="cs-CZ" altLang="cs-CZ" dirty="0">
              <a:solidFill>
                <a:srgbClr val="FF0000"/>
              </a:solidFill>
            </a:endParaRPr>
          </a:p>
          <a:p>
            <a:r>
              <a:rPr lang="cs-CZ" altLang="cs-CZ" dirty="0">
                <a:solidFill>
                  <a:srgbClr val="FF0000"/>
                </a:solidFill>
              </a:rPr>
              <a:t>HM inzulínové směsi</a:t>
            </a:r>
          </a:p>
          <a:p>
            <a:pPr lvl="1"/>
            <a:r>
              <a:rPr lang="cs-CZ" altLang="cs-CZ" dirty="0" err="1"/>
              <a:t>Humulin</a:t>
            </a:r>
            <a:r>
              <a:rPr lang="cs-CZ" altLang="cs-CZ" dirty="0"/>
              <a:t> M3 (30 % krátkodobý/70 % střednědobý), </a:t>
            </a:r>
            <a:r>
              <a:rPr lang="cs-CZ" altLang="cs-CZ" dirty="0" err="1"/>
              <a:t>Mixtard</a:t>
            </a:r>
            <a:r>
              <a:rPr lang="cs-CZ" altLang="cs-CZ" dirty="0"/>
              <a:t> 30, 20, 10</a:t>
            </a:r>
          </a:p>
          <a:p>
            <a:endParaRPr lang="cs-CZ" altLang="cs-CZ" dirty="0">
              <a:solidFill>
                <a:srgbClr val="FF0000"/>
              </a:solidFill>
            </a:endParaRPr>
          </a:p>
          <a:p>
            <a:r>
              <a:rPr lang="cs-CZ" altLang="cs-CZ" dirty="0" err="1">
                <a:solidFill>
                  <a:srgbClr val="FF0000"/>
                </a:solidFill>
              </a:rPr>
              <a:t>Bifázická</a:t>
            </a:r>
            <a:r>
              <a:rPr lang="cs-CZ" altLang="cs-CZ" dirty="0">
                <a:solidFill>
                  <a:srgbClr val="FF0000"/>
                </a:solidFill>
              </a:rPr>
              <a:t> inzulinová analoga</a:t>
            </a:r>
          </a:p>
          <a:p>
            <a:pPr lvl="1"/>
            <a:r>
              <a:rPr lang="da-DK" altLang="cs-CZ" dirty="0"/>
              <a:t>Humalog Mix 25 (50), NovoMix 30</a:t>
            </a:r>
            <a:endParaRPr lang="cs-CZ" altLang="cs-CZ" dirty="0"/>
          </a:p>
          <a:p>
            <a:endParaRPr lang="cs-CZ" altLang="cs-CZ" dirty="0">
              <a:solidFill>
                <a:srgbClr val="FF0000"/>
              </a:solidFill>
            </a:endParaRPr>
          </a:p>
          <a:p>
            <a:r>
              <a:rPr lang="cs-CZ" altLang="cs-CZ" dirty="0" err="1">
                <a:solidFill>
                  <a:srgbClr val="FF0000"/>
                </a:solidFill>
              </a:rPr>
              <a:t>Ryzodeg</a:t>
            </a:r>
            <a:r>
              <a:rPr lang="cs-CZ" altLang="cs-CZ" dirty="0"/>
              <a:t> – analog – inzulinová směs</a:t>
            </a:r>
          </a:p>
          <a:p>
            <a:pPr lvl="1"/>
            <a:r>
              <a:rPr lang="cs-CZ" altLang="cs-CZ" dirty="0"/>
              <a:t>Aplikace 1 x 2 denně</a:t>
            </a:r>
            <a:endParaRPr lang="da-DK" altLang="cs-CZ" dirty="0"/>
          </a:p>
          <a:p>
            <a:pPr lvl="1"/>
            <a:endParaRPr lang="cs-CZ" altLang="cs-CZ" dirty="0"/>
          </a:p>
          <a:p>
            <a:pPr lvl="1"/>
            <a:endParaRPr lang="cs-CZ" altLang="cs-CZ" dirty="0"/>
          </a:p>
          <a:p>
            <a:pPr lvl="1"/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E2196D7-DF26-44E2-98B0-B702F59BF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875" y="3785095"/>
            <a:ext cx="3096126" cy="309334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00754C6-26C3-49CF-A39B-A296DBB8E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77"/>
    </mc:Choice>
    <mc:Fallback xmlns="">
      <p:transition spd="slow" advTm="74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437705F4-FACF-4EBF-B1B1-140179AC4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Působení inzulínů</a:t>
            </a:r>
          </a:p>
        </p:txBody>
      </p:sp>
      <p:pic>
        <p:nvPicPr>
          <p:cNvPr id="21507" name="Zástupný symbol pro obsah 3">
            <a:extLst>
              <a:ext uri="{FF2B5EF4-FFF2-40B4-BE49-F238E27FC236}">
                <a16:creationId xmlns:a16="http://schemas.microsoft.com/office/drawing/2014/main" id="{C26ACB9C-EFE8-4FAC-A810-323E6CD9FB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25" y="1746250"/>
            <a:ext cx="9175750" cy="511175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452C5AB-6FCF-4A4E-A2B8-CD254ECE8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21"/>
    </mc:Choice>
    <mc:Fallback xmlns="">
      <p:transition spd="slow" advTm="5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Zástupný symbol pro obsah 3">
            <a:extLst>
              <a:ext uri="{FF2B5EF4-FFF2-40B4-BE49-F238E27FC236}">
                <a16:creationId xmlns:a16="http://schemas.microsoft.com/office/drawing/2014/main" id="{79227B6D-D851-4EF6-9E83-8D8A14D8AE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8896350" cy="3175000"/>
          </a:xfrm>
        </p:spPr>
      </p:pic>
      <p:pic>
        <p:nvPicPr>
          <p:cNvPr id="22532" name="Obrázek 4">
            <a:extLst>
              <a:ext uri="{FF2B5EF4-FFF2-40B4-BE49-F238E27FC236}">
                <a16:creationId xmlns:a16="http://schemas.microsoft.com/office/drawing/2014/main" id="{21BC4297-D546-492A-88C2-FE3CD34FB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175001"/>
            <a:ext cx="9237663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897B61E-7E4D-4FCF-9671-3904E742A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25"/>
    </mc:Choice>
    <mc:Fallback xmlns="">
      <p:transition spd="slow" advTm="98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92D5C13-B05D-4EDC-B385-0D52D2C1A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Režimy podání inzulínu: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017140F-A156-4394-BDE3-061EC5636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7633" y="1752600"/>
            <a:ext cx="11656193" cy="5105400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Konvenční:</a:t>
            </a:r>
            <a:r>
              <a:rPr lang="cs-CZ" altLang="cs-CZ" dirty="0">
                <a:latin typeface="Arial" panose="020B0604020202020204" pitchFamily="34" charset="0"/>
              </a:rPr>
              <a:t>1 – 2 dávky inzulínu denně (bolus)</a:t>
            </a:r>
          </a:p>
          <a:p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Intenzifikované: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3 a více dávek denně (bolus)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Krátkodobě působící přes den, střednědobě přes noc</a:t>
            </a:r>
          </a:p>
          <a:p>
            <a:pPr lvl="1"/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Nekonvenční: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kontinuální podání</a:t>
            </a:r>
          </a:p>
          <a:p>
            <a:pPr lvl="2"/>
            <a:r>
              <a:rPr lang="cs-CZ" altLang="cs-CZ" sz="2800" dirty="0" err="1">
                <a:latin typeface="Arial" panose="020B0604020202020204" pitchFamily="34" charset="0"/>
              </a:rPr>
              <a:t>Inz</a:t>
            </a:r>
            <a:r>
              <a:rPr lang="cs-CZ" altLang="cs-CZ" sz="2800" dirty="0">
                <a:latin typeface="Arial" panose="020B0604020202020204" pitchFamily="34" charset="0"/>
              </a:rPr>
              <a:t>. pumpou – </a:t>
            </a:r>
            <a:r>
              <a:rPr lang="cs-CZ" altLang="cs-CZ" sz="2800" dirty="0" err="1">
                <a:latin typeface="Arial" panose="020B0604020202020204" pitchFamily="34" charset="0"/>
              </a:rPr>
              <a:t>s.c</a:t>
            </a:r>
            <a:r>
              <a:rPr lang="cs-CZ" altLang="cs-CZ" sz="2800" dirty="0">
                <a:latin typeface="Arial" panose="020B0604020202020204" pitchFamily="34" charset="0"/>
              </a:rPr>
              <a:t>.</a:t>
            </a:r>
          </a:p>
          <a:p>
            <a:pPr lvl="2"/>
            <a:r>
              <a:rPr lang="cs-CZ" altLang="cs-CZ" sz="2800" dirty="0">
                <a:latin typeface="Arial" panose="020B0604020202020204" pitchFamily="34" charset="0"/>
              </a:rPr>
              <a:t>Infuzní pumpou, lineárním dávkovačem </a:t>
            </a:r>
            <a:r>
              <a:rPr lang="cs-CZ" altLang="cs-CZ" sz="2800" dirty="0" err="1">
                <a:latin typeface="Arial" panose="020B0604020202020204" pitchFamily="34" charset="0"/>
              </a:rPr>
              <a:t>i.v</a:t>
            </a:r>
            <a:r>
              <a:rPr lang="cs-CZ" altLang="cs-CZ" sz="2800" dirty="0">
                <a:latin typeface="Arial" panose="020B0604020202020204" pitchFamily="34" charset="0"/>
              </a:rPr>
              <a:t>. </a:t>
            </a:r>
          </a:p>
          <a:p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C9D1C4A-06F2-4FB2-A383-10E176207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61"/>
    </mc:Choice>
    <mc:Fallback xmlns="">
      <p:transition spd="slow" advTm="10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4F6CF8A-9983-4915-A426-982495C63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768" y="0"/>
            <a:ext cx="8851232" cy="1143000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Způsoby aplikace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1441DE1-2FFB-47C7-B393-190B06B1C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9179" y="1295400"/>
            <a:ext cx="11261558" cy="5562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</a:rPr>
              <a:t>inzulínová injekční stříkačka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dirty="0">
                <a:latin typeface="Arial" charset="0"/>
              </a:rPr>
              <a:t>využívá se již minimálně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dirty="0" err="1">
                <a:latin typeface="Arial" charset="0"/>
              </a:rPr>
              <a:t>s.c</a:t>
            </a:r>
            <a:r>
              <a:rPr lang="cs-CZ" altLang="cs-CZ" dirty="0">
                <a:latin typeface="Arial" charset="0"/>
              </a:rPr>
              <a:t>. všechny druhy inzulínu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</a:rPr>
              <a:t>inzulínová pera </a:t>
            </a:r>
            <a:r>
              <a:rPr lang="cs-CZ" altLang="cs-CZ" dirty="0" err="1">
                <a:solidFill>
                  <a:srgbClr val="FF0000"/>
                </a:solidFill>
                <a:latin typeface="Arial" charset="0"/>
              </a:rPr>
              <a:t>s.c</a:t>
            </a:r>
            <a:r>
              <a:rPr lang="cs-CZ" altLang="cs-CZ" dirty="0">
                <a:solidFill>
                  <a:srgbClr val="FF0000"/>
                </a:solidFill>
                <a:latin typeface="Arial" charset="0"/>
              </a:rPr>
              <a:t>. </a:t>
            </a:r>
            <a:r>
              <a:rPr lang="cs-CZ" altLang="cs-CZ" dirty="0">
                <a:latin typeface="Arial" charset="0"/>
              </a:rPr>
              <a:t>(</a:t>
            </a:r>
            <a:r>
              <a:rPr lang="cs-CZ" altLang="cs-CZ" b="1" dirty="0">
                <a:solidFill>
                  <a:srgbClr val="FF0000"/>
                </a:solidFill>
                <a:latin typeface="Arial" charset="0"/>
              </a:rPr>
              <a:t>jednorázová</a:t>
            </a:r>
            <a:r>
              <a:rPr lang="cs-CZ" altLang="cs-CZ" dirty="0">
                <a:latin typeface="Arial" charset="0"/>
              </a:rPr>
              <a:t> x pro opakované použití s výměnou náplně)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dirty="0">
                <a:latin typeface="Arial" charset="0"/>
              </a:rPr>
              <a:t>Obsahují 300 – 600 j. inzulinu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dirty="0">
                <a:latin typeface="Arial" charset="0"/>
              </a:rPr>
              <a:t>Jehla 4, 6, 8 mm dlouhá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</a:rPr>
              <a:t>inzulínová pumpa - </a:t>
            </a:r>
            <a:r>
              <a:rPr lang="cs-CZ" altLang="cs-CZ" dirty="0">
                <a:latin typeface="Arial" charset="0"/>
              </a:rPr>
              <a:t>kontinuální dávkování </a:t>
            </a:r>
            <a:r>
              <a:rPr lang="cs-CZ" altLang="cs-CZ" dirty="0" err="1">
                <a:latin typeface="Arial" charset="0"/>
              </a:rPr>
              <a:t>s.c</a:t>
            </a:r>
            <a:r>
              <a:rPr lang="cs-CZ" altLang="cs-CZ" dirty="0">
                <a:latin typeface="Arial" charset="0"/>
              </a:rPr>
              <a:t>. do břicha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</a:rPr>
              <a:t>lineární dávkovač </a:t>
            </a:r>
            <a:r>
              <a:rPr lang="cs-CZ" altLang="cs-CZ" dirty="0">
                <a:latin typeface="Arial" charset="0"/>
              </a:rPr>
              <a:t>– </a:t>
            </a:r>
            <a:r>
              <a:rPr lang="cs-CZ" altLang="cs-CZ" dirty="0" err="1">
                <a:latin typeface="Arial" charset="0"/>
              </a:rPr>
              <a:t>i.v</a:t>
            </a:r>
            <a:r>
              <a:rPr lang="cs-CZ" altLang="cs-CZ" dirty="0">
                <a:latin typeface="Arial" charset="0"/>
              </a:rPr>
              <a:t>. (akutní stavy)</a:t>
            </a:r>
          </a:p>
          <a:p>
            <a:pPr marL="0" indent="0">
              <a:buNone/>
              <a:defRPr/>
            </a:pPr>
            <a:endParaRPr lang="cs-CZ" altLang="cs-CZ" dirty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D4EAE3B-740D-482A-90A6-EF70B4302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48"/>
    </mc:Choice>
    <mc:Fallback xmlns="">
      <p:transition spd="slow" advTm="7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5E2D0C5A-162C-43C9-A2C0-422C75139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Nové možnosti aplikace inzulínu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67322596-FC99-48E9-9496-5B92415E09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761422"/>
            <a:ext cx="9067800" cy="5096577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Per os (</a:t>
            </a:r>
            <a:r>
              <a:rPr lang="cs-CZ" altLang="cs-CZ" dirty="0" err="1">
                <a:latin typeface="Arial" panose="020B0604020202020204" pitchFamily="34" charset="0"/>
              </a:rPr>
              <a:t>Oralin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spray</a:t>
            </a:r>
            <a:r>
              <a:rPr lang="cs-CZ" altLang="cs-CZ" dirty="0">
                <a:latin typeface="Arial" panose="020B0604020202020204" pitchFamily="34" charset="0"/>
              </a:rPr>
              <a:t>)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Inhalace 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(</a:t>
            </a:r>
            <a:r>
              <a:rPr lang="cs-CZ" altLang="cs-CZ" dirty="0" err="1">
                <a:latin typeface="Arial" panose="020B0604020202020204" pitchFamily="34" charset="0"/>
              </a:rPr>
              <a:t>Exubera</a:t>
            </a:r>
            <a:r>
              <a:rPr lang="cs-CZ" altLang="cs-CZ" dirty="0">
                <a:latin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</a:rPr>
              <a:t>Afrezza</a:t>
            </a:r>
            <a:r>
              <a:rPr lang="cs-CZ" altLang="cs-CZ" dirty="0">
                <a:latin typeface="Arial" panose="020B0604020202020204" pitchFamily="34" charset="0"/>
              </a:rPr>
              <a:t> – využití ČR – zatím ne, výzkumy)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Podkožní inzulínové kapsle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Nasální použití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Náplasti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D7FEB22-118B-4589-A354-45E22440E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1"/>
    </mc:Choice>
    <mc:Fallback xmlns="">
      <p:transition spd="slow" advTm="2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0A815DC-0AF4-4BA0-8D02-BB9E0B24C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7772400" cy="1066800"/>
          </a:xfrm>
        </p:spPr>
        <p:txBody>
          <a:bodyPr/>
          <a:lstStyle/>
          <a:p>
            <a:r>
              <a:rPr lang="cs-CZ" altLang="cs-CZ" sz="4000">
                <a:solidFill>
                  <a:srgbClr val="FF0000"/>
                </a:solidFill>
              </a:rPr>
              <a:t>Aplikace „inzulínkou“ 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7011E30-677F-416B-B9F7-1AF4E32E6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5537" y="1295400"/>
            <a:ext cx="11365831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stejná jako u </a:t>
            </a:r>
            <a:r>
              <a:rPr lang="cs-CZ" altLang="cs-CZ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s.c</a:t>
            </a: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. aplikace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střídat místa vpichu </a:t>
            </a: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(řady, kolo)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 řasou (bez řasy), kolmo – úhel 90</a:t>
            </a:r>
            <a:r>
              <a:rPr lang="en-US" alt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aspirovat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děti možný sklon 45</a:t>
            </a:r>
            <a:r>
              <a:rPr lang="en-US" alt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°</a:t>
            </a:r>
            <a:endParaRPr lang="cs-CZ" altLang="cs-CZ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</a:rPr>
              <a:t>neaplikovat do oteklého, barevně změněného, zduřelého, bolestivého místa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</a:rPr>
              <a:t>nepoužívat předloktí, paži jen výjimečně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</a:rPr>
              <a:t>dezinfekce v domácím prostředí není nutná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</a:rPr>
              <a:t>stříkačky se zatavenou jehlou nebo s oranžovou jehlou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</a:rPr>
              <a:t>mohou být podávané v kombinaci s PAD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31748" name="Picture 6" descr="http://www.zdravyzivotscukrovkou.cz/web/_images/page/cukrovka/2.jpg">
            <a:extLst>
              <a:ext uri="{FF2B5EF4-FFF2-40B4-BE49-F238E27FC236}">
                <a16:creationId xmlns:a16="http://schemas.microsoft.com/office/drawing/2014/main" id="{F6B9EA94-7AEC-4C5E-9143-7935FF99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1" t="14159" r="15401" b="7619"/>
          <a:stretch>
            <a:fillRect/>
          </a:stretch>
        </p:blipFill>
        <p:spPr bwMode="auto">
          <a:xfrm>
            <a:off x="9320463" y="4545012"/>
            <a:ext cx="2286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FEDCB7D-04B9-48A0-B639-333B880BF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90"/>
    </mc:Choice>
    <mc:Fallback xmlns="">
      <p:transition spd="slow" advTm="9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5D4EF33-E522-44FA-A8C2-93CF2D4C41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Aplikace inzulínovou stříkačkou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B0900F9-6432-42B0-87B6-970C2E222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2772" name="Picture 5" descr="Aplikace injekce inzulínu">
            <a:extLst>
              <a:ext uri="{FF2B5EF4-FFF2-40B4-BE49-F238E27FC236}">
                <a16:creationId xmlns:a16="http://schemas.microsoft.com/office/drawing/2014/main" id="{AF850387-ACD0-459D-A70C-705FA7DC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3627438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Aplikace injekce inzulínu">
            <a:extLst>
              <a:ext uri="{FF2B5EF4-FFF2-40B4-BE49-F238E27FC236}">
                <a16:creationId xmlns:a16="http://schemas.microsoft.com/office/drawing/2014/main" id="{28F1587E-571B-4FF2-AFFE-795A2B7F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600201"/>
            <a:ext cx="3579813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D745405-3AF4-4B1C-90C2-105307949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18"/>
    </mc:Choice>
    <mc:Fallback xmlns="">
      <p:transition spd="slow" advTm="2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F7FBD5A-405A-45F4-8D08-C43A5CFD70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7772400" cy="11430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Místa aplikace inzulínu</a:t>
            </a:r>
          </a:p>
        </p:txBody>
      </p:sp>
      <p:pic>
        <p:nvPicPr>
          <p:cNvPr id="33795" name="Picture 5">
            <a:extLst>
              <a:ext uri="{FF2B5EF4-FFF2-40B4-BE49-F238E27FC236}">
                <a16:creationId xmlns:a16="http://schemas.microsoft.com/office/drawing/2014/main" id="{34B905FD-BBEB-40EE-8C9B-F02E82C8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158876"/>
            <a:ext cx="7877175" cy="55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96ADF8C-B1C3-4E75-AAEE-C5591D6C8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3"/>
    </mc:Choice>
    <mc:Fallback xmlns="">
      <p:transition spd="slow" advTm="2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7411DF9-E0C4-4370-91E4-D1E15E579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Inzul</a:t>
            </a:r>
            <a:r>
              <a:rPr lang="cs-CZ" altLang="cs-CZ">
                <a:solidFill>
                  <a:srgbClr val="FF0000"/>
                </a:solidFill>
              </a:rPr>
              <a:t>í</a:t>
            </a: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</a:rPr>
              <a:t>n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99A149B-D532-4E5D-B8E6-ED7090BE25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07" y="1295400"/>
            <a:ext cx="11636944" cy="55626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hormon - substituční léčba - DM</a:t>
            </a:r>
          </a:p>
          <a:p>
            <a:pPr>
              <a:lnSpc>
                <a:spcPct val="80000"/>
              </a:lnSpc>
              <a:defRPr/>
            </a:pPr>
            <a:r>
              <a:rPr lang="cs-CZ" b="1" dirty="0">
                <a:latin typeface="Arial" pitchFamily="34" charset="0"/>
                <a:cs typeface="Arial" pitchFamily="34" charset="0"/>
              </a:rPr>
              <a:t>Typy dle složení: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animální (40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m.j</a:t>
            </a:r>
            <a:r>
              <a:rPr lang="cs-CZ" dirty="0">
                <a:latin typeface="Arial" pitchFamily="34" charset="0"/>
                <a:cs typeface="Arial" pitchFamily="34" charset="0"/>
              </a:rPr>
              <a:t>.) - MC -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nahrazen HM</a:t>
            </a:r>
          </a:p>
          <a:p>
            <a:pPr lvl="1">
              <a:lnSpc>
                <a:spcPct val="80000"/>
              </a:lnSpc>
              <a:defRPr/>
            </a:pPr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humánní – HM</a:t>
            </a:r>
          </a:p>
          <a:p>
            <a:pPr lvl="2">
              <a:lnSpc>
                <a:spcPct val="80000"/>
              </a:lnSpc>
              <a:defRPr/>
            </a:pPr>
            <a:r>
              <a:rPr lang="cs-CZ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uspořádání AMK jako u lidského inzulínu</a:t>
            </a:r>
          </a:p>
          <a:p>
            <a:pPr lvl="2">
              <a:lnSpc>
                <a:spcPct val="80000"/>
              </a:lnSpc>
              <a:defRPr/>
            </a:pPr>
            <a:r>
              <a:rPr lang="cs-CZ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koncentrace 100 U (</a:t>
            </a:r>
            <a:r>
              <a:rPr lang="cs-CZ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m.j</a:t>
            </a:r>
            <a:r>
              <a:rPr lang="cs-CZ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.) v 1 ml</a:t>
            </a:r>
          </a:p>
          <a:p>
            <a:pPr lvl="2">
              <a:lnSpc>
                <a:spcPct val="80000"/>
              </a:lnSpc>
              <a:defRPr/>
            </a:pPr>
            <a:endParaRPr lang="cs-CZ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analoga inzulínu </a:t>
            </a:r>
          </a:p>
          <a:p>
            <a:pPr lvl="2">
              <a:lnSpc>
                <a:spcPct val="80000"/>
              </a:lnSpc>
              <a:defRPr/>
            </a:pPr>
            <a:r>
              <a:rPr lang="cs-CZ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molekuly se liší od HM inzulínu v pozicích AMK</a:t>
            </a:r>
            <a:endParaRPr lang="cs-CZ" dirty="0">
              <a:solidFill>
                <a:srgbClr val="FF0000"/>
              </a:solidFill>
              <a:latin typeface="Arial" charset="0"/>
              <a:cs typeface="Arial" pitchFamily="34" charset="0"/>
            </a:endParaRPr>
          </a:p>
          <a:p>
            <a:pPr lvl="2">
              <a:lnSpc>
                <a:spcPct val="80000"/>
              </a:lnSpc>
              <a:defRPr/>
            </a:pPr>
            <a:r>
              <a:rPr lang="cs-CZ" sz="2800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lepší </a:t>
            </a:r>
            <a:r>
              <a:rPr lang="cs-CZ" sz="2800" dirty="0" err="1">
                <a:solidFill>
                  <a:srgbClr val="FF0000"/>
                </a:solidFill>
                <a:latin typeface="Arial" charset="0"/>
                <a:cs typeface="Arial" pitchFamily="34" charset="0"/>
              </a:rPr>
              <a:t>farmakodinamické</a:t>
            </a:r>
            <a:r>
              <a:rPr lang="cs-CZ" sz="2800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 a farmakokinetické vlastnosti – méně komplikací (obezita, hypoglykémie)</a:t>
            </a:r>
            <a:endParaRPr lang="cs-CZ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A8BA12-BA6D-43AD-967F-B576A7332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94"/>
    </mc:Choice>
    <mc:Fallback xmlns="">
      <p:transition spd="slow" advTm="11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BD859390-E07F-4A7E-A8E0-0845D6066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Postup při aplikaci inzulínu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F02DDDEA-FE89-40E2-B9B7-52F340296F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9138" y="2062163"/>
            <a:ext cx="3632200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4D68C32A-F777-4646-A57F-03CD0AFD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62163"/>
            <a:ext cx="35814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DE5F870-C6A2-4770-9E22-D8D3C0183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13"/>
    </mc:Choice>
    <mc:Fallback xmlns="">
      <p:transition spd="slow" advTm="5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F305A59-0622-4662-93C6-77ABFF7502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279768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Aplikace inzulínovým perem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5DC226F-C9A9-4EA8-B258-EC763B8609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5011" y="1078029"/>
            <a:ext cx="11617692" cy="5779971"/>
          </a:xfrm>
        </p:spPr>
        <p:txBody>
          <a:bodyPr/>
          <a:lstStyle/>
          <a:p>
            <a:pPr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Před aplikací</a:t>
            </a:r>
            <a:r>
              <a:rPr lang="cs-CZ" altLang="cs-CZ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– 1x denně ráno natáhnout 1j. a odstříknout (zjištění funkčnosti)</a:t>
            </a:r>
          </a:p>
          <a:p>
            <a:pPr>
              <a:buFontTx/>
              <a:buChar char="-"/>
              <a:defRPr/>
            </a:pPr>
            <a:r>
              <a:rPr lang="cs-CZ" altLang="cs-CZ" sz="2400" dirty="0">
                <a:solidFill>
                  <a:srgbClr val="FF0000"/>
                </a:solidFill>
                <a:latin typeface="Arial" charset="0"/>
                <a:cs typeface="Arial" charset="0"/>
              </a:rPr>
              <a:t>Doplňovací x na jedno použití </a:t>
            </a:r>
            <a:r>
              <a:rPr lang="cs-CZ" altLang="cs-CZ" sz="2400" dirty="0">
                <a:latin typeface="Arial" charset="0"/>
                <a:cs typeface="Arial" charset="0"/>
              </a:rPr>
              <a:t>(</a:t>
            </a:r>
            <a:r>
              <a:rPr lang="cs-CZ" altLang="cs-CZ" sz="2400" dirty="0" err="1">
                <a:latin typeface="Arial" charset="0"/>
                <a:cs typeface="Arial" charset="0"/>
              </a:rPr>
              <a:t>Apidra</a:t>
            </a:r>
            <a:r>
              <a:rPr lang="cs-CZ" altLang="cs-CZ" sz="2400" dirty="0">
                <a:latin typeface="Arial" charset="0"/>
                <a:cs typeface="Arial" charset="0"/>
              </a:rPr>
              <a:t>, </a:t>
            </a:r>
            <a:r>
              <a:rPr lang="cs-CZ" altLang="cs-CZ" sz="2400" dirty="0" err="1">
                <a:latin typeface="Arial" charset="0"/>
                <a:cs typeface="Arial" charset="0"/>
              </a:rPr>
              <a:t>Lantus</a:t>
            </a:r>
            <a:r>
              <a:rPr lang="cs-CZ" altLang="cs-CZ" sz="2400" dirty="0">
                <a:latin typeface="Arial" charset="0"/>
                <a:cs typeface="Arial" charset="0"/>
              </a:rPr>
              <a:t>, </a:t>
            </a:r>
            <a:r>
              <a:rPr lang="cs-CZ" altLang="cs-CZ" sz="2400" dirty="0" err="1">
                <a:latin typeface="Arial" charset="0"/>
                <a:cs typeface="Arial" charset="0"/>
              </a:rPr>
              <a:t>Fiasp</a:t>
            </a:r>
            <a:r>
              <a:rPr lang="cs-CZ" altLang="cs-CZ" sz="2400" dirty="0">
                <a:latin typeface="Arial" charset="0"/>
                <a:cs typeface="Arial" charset="0"/>
              </a:rPr>
              <a:t>)</a:t>
            </a:r>
          </a:p>
          <a:p>
            <a:pPr>
              <a:buFontTx/>
              <a:buChar char="-"/>
              <a:defRPr/>
            </a:pPr>
            <a:endParaRPr lang="cs-CZ" altLang="cs-CZ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charset="0"/>
                <a:cs typeface="Arial" charset="0"/>
              </a:rPr>
              <a:t>Aplikace:</a:t>
            </a:r>
          </a:p>
          <a:p>
            <a:pPr lvl="1"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 dezinfekcí místa vpichu (jeden tah) v nemocnici </a:t>
            </a:r>
          </a:p>
          <a:p>
            <a:pPr lvl="1"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S řasou (bez řasy) – dle zvyklostí a konstituce P., </a:t>
            </a:r>
            <a:r>
              <a:rPr lang="cs-CZ" altLang="cs-CZ" b="1" dirty="0">
                <a:solidFill>
                  <a:srgbClr val="FF0000"/>
                </a:solidFill>
                <a:latin typeface="Arial" charset="0"/>
                <a:cs typeface="Arial" charset="0"/>
              </a:rPr>
              <a:t>kolmo, úhel 90</a:t>
            </a:r>
            <a:r>
              <a:rPr lang="en-US" altLang="cs-CZ" b="1" dirty="0">
                <a:solidFill>
                  <a:srgbClr val="FF0000"/>
                </a:solidFill>
                <a:latin typeface="Arial" charset="0"/>
                <a:cs typeface="Arial" charset="0"/>
              </a:rPr>
              <a:t>°</a:t>
            </a:r>
            <a:r>
              <a:rPr lang="cs-CZ" alt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, </a:t>
            </a:r>
            <a:r>
              <a:rPr lang="cs-CZ" altLang="cs-CZ" b="1" dirty="0">
                <a:solidFill>
                  <a:srgbClr val="FF0000"/>
                </a:solidFill>
                <a:latin typeface="Arial" charset="0"/>
                <a:cs typeface="Arial" charset="0"/>
              </a:rPr>
              <a:t>neaspiruje se </a:t>
            </a:r>
          </a:p>
          <a:p>
            <a:pPr lvl="1"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Po vstříknutí 10 s. ponechat, pak vytáhnout</a:t>
            </a:r>
          </a:p>
          <a:p>
            <a:pPr lvl="1"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Krytku zpět nasazuje pacient nebo zdravotník pomocí peánu – prevence poranění</a:t>
            </a:r>
          </a:p>
          <a:p>
            <a:pPr lvl="1"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  <a:cs typeface="Arial" charset="0"/>
              </a:rPr>
              <a:t>+ časovač v krytu</a:t>
            </a:r>
          </a:p>
          <a:p>
            <a:pPr lvl="1">
              <a:defRPr/>
            </a:pPr>
            <a:endParaRPr lang="cs-CZ" altLang="cs-CZ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inzulínová pera neuchovávat v chladničce (vhodná je pokojová teplota), ale náhradní zásobníky ano</a:t>
            </a:r>
            <a:endParaRPr lang="en-US" altLang="cs-CZ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ACFFEE-E27A-4B59-9E1C-D96B838E8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48"/>
    </mc:Choice>
    <mc:Fallback xmlns="">
      <p:transition spd="slow" advTm="11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E79EAB6-7B17-4925-B13D-20259C168C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7050" y="0"/>
            <a:ext cx="7772400" cy="1143000"/>
          </a:xfrm>
        </p:spPr>
        <p:txBody>
          <a:bodyPr/>
          <a:lstStyle/>
          <a:p>
            <a:r>
              <a:rPr lang="cs-CZ" altLang="cs-CZ"/>
              <a:t>Inzulínová pera</a:t>
            </a:r>
          </a:p>
        </p:txBody>
      </p:sp>
      <p:pic>
        <p:nvPicPr>
          <p:cNvPr id="36867" name="Obrázek 1">
            <a:extLst>
              <a:ext uri="{FF2B5EF4-FFF2-40B4-BE49-F238E27FC236}">
                <a16:creationId xmlns:a16="http://schemas.microsoft.com/office/drawing/2014/main" id="{ED3AF0FC-02A4-40A4-AA44-2B0561D0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1"/>
            <a:ext cx="812800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AutoShape 8" descr="data:image/jpeg;base64,/9j/4AAQSkZJRgABAQAAAQABAAD/2wCEAAkGBhMSEBQUExQWFRQVFRQXFRgXGBQVFBcXFBQXFhQUFRYYHCYfFxkjGRUVHy8gIycpLCwsFR4xNTAqNSYrLCkBCQoKDgwOGg8PGi0lHyUsNTAsLCwvLy0sLC81LiksKi0tKiwqMjQsLSopLCwsLCktLC4sLywsLCwpLCwsLCksLP/AABEIAHcBqQMBIgACEQEDEQH/xAAcAAABBAMBAAAAAAAAAAAAAAAABAUGBwECAwj/xABLEAACAAMDBQoJCgUEAwEBAAABAgADEQQSIQUGMUFRBxMiU2FxgZGS0RQVFzJSVKGx0hYjQmJygpOio8EzQ2Oy4USDwvA04vFzJP/EABsBAAEFAQEAAAAAAAAAAAAAAAABAgMEBQYH/8QAPBEAAQMCAwQIBQMDAgcAAAAAAQACAwQREiExBRNBURRhcYGRodHwIlKxweEyQvEGFSNi4jNDU3KSstL/2gAMAwEAAhEDEQA/ALxgjlaLQqKWY0A0wg+Usj0j2W7ohknijNnuA7ShOkENfykkekey3dGflJI9I9lu6I+mU/zt8QhOcENnykkekey3dB8o5HpHst3QdMp/+o3xCWyc4IbPlHI9I9lu6E07OuWK0Vm6gTyAGGurqcfvHjf6JE+QRA5267ZkYq0uYCNRBB6QRDjk/P8AScl9JT3a0BYha81RiItSOETMb8hzKjbKxxsCpXBEcbO8AVMogbS6gddI5Sc+Fc8GUxHpBhc5gxHC6KxXFZARcPCfcaKUQRHHzxVRUyyB9perlPJHRM7lpVpbKKayvt2QnTae18YSp/giNHPqVsrzMrHqWsIspbpsmQ12ZJmiug3pNDSlaVcHCo0jXEsc8cjsLXZpLhTKCIIu69Zjokz2pibu8uepZhMPFhz/ALJOFZb3uSqhhzqTUQ6WRsQu82CVSOCIplfdKslnALlmYmgRbhc8tL2A54bhuwWald4tVNu9rTrvQ+NwlbjZmE0uANlPIIhVh3W7DMreLyiDomLSvMQSOjTCeZuz2IMQFnEAkAhVoQNYqwNDyiJAxxJaAcupIXtAuSFPYIgz7r9jChrk8qRpCoQDrUm/gw2H3YxyG7TYNk7sp8cKInu0CTes5qfQRDLBup2ae12VKtDnXREoBtJv0A5zHS3bp9kkvcmiYjAAkUlsRXRUK5NYjJAfu/3cuPgn3GHHw5qXwRBvLHYP63YHxQDdisH9Xsf+0S7mT5Smb1nMKcwRBjuxWD+r+H/7Q6ZMz+s89byLNC6mZAAebHHoiKX/AAtxSZDrSiRrsgVJYIZlzqkk04fZ/wAxu+dFnAJLEAYkkEAAaSTqEVRWQH948U9O0EQ991jJwNN+Y8olzSOjgxjytZN41vwpvwxe3Tz+0+Cj3rPmCmMEQ07reTeNf8KZ3QeVvJvGt+FN+GF3MnylJvo/mCmUEQ7ytZN45vwpvwxkbrOTeOb8Kb8MG5k+Upd6z5gphBEQ8q+TePP4c34Yz5Vsm8efw5vwwm6fyKN4zmFLoIiQ3Vcm+sfpzfhjbyp5N9Y/Tm/DBun8il3jOYUrgiKjdRyb6yOxN+CDyoZN9ZHYm/DBun8j4JN4zmPFSqCIt5Tsm+sr2ZvwxkbpuTfWl7M34YTdv5FLvGcwpRBEYG6Xk31pOzM+GM+UnJvrSdT/AAwbt/Io3jOYUmghjsOe1inNdl2iWzAVoK1oCBXEcohb4+kcYPb3RA+VkZs9wB6zZOBB0S+CG8ZfkcYOpu6FUu2IzFQwLLpGyEbNG79Lge9Ku0EEESoUczvtVFRNpLHowHvPVEGylPnCYGlglZa3mUAfOEtduD6wUFh0bYnuc+SXm3XTEqCCNZGmo264hTW1Bpde0I5auD21ReW3HC+lre+xRSHKxNkis9qtAKIVqRvQYlWIYMoM198BCrdJYAUJ4PKI3TKE+6paXdqQrG4zkEBizhFNSpIVV5yThSFPjGX6adpe+MeMpfpr2l74pkk/8se/fX4KO4+ZJK2mYy471RFLHVeLmvBIN43FFVvChfSYJGUrSwJ3sLUqACsyqlplCW0BgEqSQdIGows8Zy/SXtL3xjxpL9Je0vfC4ict2Or31++KS7R+9cza3VTNmtdSWZgICEXwGuq9KkjUYbLVlXGZaFYBbySJLkEoqtQzZ1NeOH3QIdJmW5QGLqBystPaY5fKGz0pviU+0nurEkJLTcx3+lr3tpr18jayRxB0d/KbrVlmZMVCl0b405gWRWKyZKj5yhGkkE9NIzaMolgs0y1M2TZlmjzqK80gDgg0oFDN/wDIXTMuWZgQXlkEEGpQ4HSNOiOUzK8tiaTUAoAAjKGagwDOMVX7Iry6osNkAtaK1r+BOYvbO7cvPmmH/uv79UkTKjXDTeps0zwkt7tbyab90YgYFajTq0Vh5l2yYqqJjIr0xLUvMfqykOjV50N9ntUm7QzFC+jLoiV5WBvMeUnohXIyrZ080ovNdHXtiOoIfk1nHl7t2WtfuTmG2rlmUxdix316FglKSlwwY4lTUkEa6DphUtnPFywdrEzG67v7whTKyKjhXQmrlKnDhEtRqagxOjVSIzaMjz5r741pQtWoNXw2XQBReiHQU4lJxvDANLgm/cMu1BksPhFyp7JV7wq60qKhUOjWKljqiEZ1TC84C5eABapa6BealNIr5o1xKTlhF+kK02gY0xit8rWpZtsahqtUl1FDooGoftFoubDge+ovpYfjhb6pKiUNHP313SqTZWLqFlSrxIu/PYg6iKT6xJbBm/KffbVPSVvAZyiqR84LxAa/vl1QTgBUYnUNMVyhJEgVSvCqtTTgAjhAU0lhUV1Co14SzJz+FZIMqX/EQXbv1pb31H3lp0mNrazZocJxWBcGlwvcA5k/qPZ49Sn2fLHUNOEXNr2y15aJnfKc0ErJkyJSHQssyy9PrTVe+x6eiEEyRNY1az3+Wk9vaHhpkMGdVY0BYAnZUxI1yfJA8wc9TXrrGxDQWzZYdxue/Esuo2i2OweD5eiS5Ms8lpypaFWSmN5iZqnAVA4RNKmmJEPWV7fYElGVIkq5YEXwBwfrCY4JZvZywy5Q3yULyTJlzWC7YV6cRDeMrMfOCNzole0oDe2Ks+z3vlD3uNh+0ONieen3U0VVG9l2fQe/JKJKywarMmIdt0e9XB9kdeGfNnqedmQ9cwL7465AylZvCJe/SgFrQ8ImWCQQC6vXAGn0sNOqHvPTN+XLuzZNyXeJUoWCKTSqlK4CoBqKgYCkQy1bGVLYZARiGRIaR2ZZ+atsp8cRkbY21te/vuTXIyzbJEpkVmVGNS9LxrQDgzTUDADQYZmWpJJqTiSTUknSSdJPLGxmzJJ+nLJ0aVvcxGDDmrGwysD56K/LS4/aWlT9oNF6KMRkvY1pvqW5E++1VnnEA1xItwPv7KZzpuTZ1mPBlymCGgChZqsBgBQVfHnrriC71EmzTyJKtLliz72lLyHAktWgvrpGBrgp0bawgzvSXKtbJKS4oC4Y0Jui8VrpFfaDGds58UFQ+lY57jr8Wjerz/KlqIHmITOAtplxWubWRBaJ4DD5tBeflAoAvSSOgGLKVQAAAAAKADAADQANQiH5gTAVnHXVB0cP/vREs32Oc27O+WrLDo3IeF0+mAay/Ndpa+0/4iA52ZbM9zLQ/NIeh2H0jtGzr14SzLtv3uyTHBoQlAeViFH90VmLQIu/09RNe51Q4XsbDt4lMqpMgwLU2eMeDxv4SIPCRHbYlm4QuRkRg2aO3hAg8IELiTcIXHwaMeDx3FoEHhIhcSMK4eDQeDQoFoEZ8IEJdGFJfB4x4PCrfxGRaBBdNsuEjJ7uwRFLMxooGJJ5Ic/kTbOIf8vfDrmNNBtqbQsw9SEfv7YsmdlRE864uoXiFrzVjltr7cmo6gQxNboDnc6k8iOS0qajZKzE4nVVAcyrZ6u/s74TW3NyfJF6ZKZATSpFBXUK9Bi5Vy1KOgy+2kJcuZes6SA06Uk1C6ihCOtaMa0IoSKRUpf6hqZpmxua3Pqd6qZ1BEBcOPkqWNnOyMrZCdAi1ZWXcnFC4sMu4NJ3iVQUIB1YgFlx0C8K6Y42nL2T2lTBJkSpc26brCWisK0BKkDTSsdH0x3IKsaRvMqPbnNnIa0Ndr/CXTT0mP8AxibCvojr/wAQx5l3RJmEaDOan3VRf2iQb4I4Dax3lZI7rt4ZK9TjDGBdNWXncSaLwWd5aAgmovNiR0AxJchzLk2Xykg9II98R/K8wEyANc73KTDxYn+dlfbT+4Qym+Astzv5j0QDd7u71+6nUEEEdipkQw5czaWbV5YAfWNTdx5YfoDEUsLJW4XhIRdVbaZJVirLQjSCMYStTYIsXLmRZc9ceC4HBb9jtEQW0Zu2lSRvdeUMhB5dNY56ahljdZouFA9hCQMBsHUI5NLU/RXqEKmyNaOKPWvfHNskWjim6174YKeX5T4KAsPJNGUM2Jc2WygUvDDkOr2xWs/JV1irChBIPODSLkk5OtAwMpqafo4dFYhueeSiRv8ALGI/iDWQMA45RoPQdsa2zp3RP3c2h0vzUWHBpkodZsjF2uqMfcNZNP8A6agCpwhU1hlpwVAYnA4gAk+kw1fVU02s0AyoVlb2gpeNZjazqVAdSgYnaSdUJRPMbu7xkk5DgPuVZEgjAAzPE/YJfljNadJpvoAU+aVoUrsAAwPRCCRka+aCnLpw9kSA54u1mMmam+VWgatCCPNLYYkYGuEMsm3MpwwhKTHa07QCDw0I5pavDfFA69xx4HkVpNyVvbClDUbMNlCNkWFIzSVFCgYDD/u3GICbaT52Pvh1bPC073ve+cGlLwAD0A0XtNadPLFbaFLJOW7kgDjdWtm1jKcO3wueC0zjskozboY0l1U3VDcKvCxJA2DoMJZU7exSULmHnVrM5aNQXfugHlMYkLheY0X2mNjb0HmyweVqn2RegpmxsDXG/b6eqoVFW6Z5c0eHqfstp9ud0CNQgY11mgoKnphTkLLUyyzL6Yg4Op0MNh2EY0OrHaRCQZRJ0InQlYwbcNaL0Aj3GLMwZMwskzB5qtDihdiYLEclLbdkuRb6zbMwSecZktsLx1nkP1hgddDUwztbZ0g3JyGo24HoOhhyjrhpW1LUEXlI0EGtObQR1w7yM75wW49y0S/RmLePX53SaxQhFRSZROxN5HUdh49/irszaasH+ZuF3MafjuPcuVtyzfQqqkXsCTTRyQhsdlLtStBpJ5OSF7ZQsUzFpM2Sf6bh17L6OiNBJs+lLSy/alOD1qTFnp9zeRrh3X/9bqAbOwNIhc3x9bLnlOyIgW6TeOkE1w28mMI3tLkKpZiF80EkgV2A4DohY9jl6fCpR51nV/sjQyJI0z6/YlOT+e6IHVcbjex/8T6J8dHLG2xcD3j1XCRbHQEKxCnSuBQ86GqnpEb79Lbzl3s7UxXpQmo+6fuxpNtMsCiIT9ZyCfuqMF6b0b5Mse/zBLDBSQTU1pgK0whjpGAGQ/D1/wAa9/gntieSGNz6vf2Syx5UtFmR95cXHpedQGAIrQ1IrLbE6QDCKVlB1F3zkrUq3CWu3ap5VIPLG1rs0yzzKHgmmBU4Ech1jaD0xyM1W84XTtUcHpQaPu9RhrN2bvABxcQMzyv2ewErw9pwEkEcD7981IMy8qKtpKAFVmrQAm9Rl4QFaDTw6c406Ynm+RT5dkIYGhBBVhiKqaih/bTFk5Kyys6UswYV84eiw85eg+ykc7timBkEzdDke0fj6KMEsyK6Zzi9YpoGpFbssrH2AxWe+RaEueGShxBBUjbpVh74rPKdkMma0s6jgdqnzW6v3i5sGUMa+E87/Y/ZRSfHYrnvkY3yOW+Ri/HSY1FgXXfIxv0ci8al4XGkwLvv0G/RwvxgvBvEmBd9+g36E1+C/BvEYEp3+DfoTX4xfg3iN2plubza24f/AJTfcIm2cmb8q2KqzWcBCxFwqPOAGNQdkVVm1nB4JaVnFSwAZSAaGjClRXCoNDSJgN1KQdMuaPuyz/zjits0tU+tE8AOgzHetOnLRFhdzXQ7l1n1TZv6Z/4wlzssosNikSpZDjfph+cVG0rXQRQQpG6hZvRndhPjhmzqzssttlKlZiFGLAlBSpAFOCx1V6ohphtB87N/ctBvn2H1Un+MA4dU1pl1N6FbwmLLmylUAb2RNZ2vVrwaCY4u0xomIxpxsuWD5t1NDY3Re8064S2reXe8Z7eagJMtyarLVT7Vgs6yEJO/FuC4A3txUlCFxOjEg15I6W3UonHJT/Me2P4LgoI3yZjeprB0U5YkPhj+h+Yd0RnMK2EWMAHRMme8H94kXhzbTHIVrL1DzYfqPPmoWusLYj5LhbLSTNs9RThvrrolmJLk7GZK+2v90RLKVpJnWap+nMHXKPdE0yXLrNk/aQ+wGI2tzZ74lSQm7ne+Cm8EEEdcraI1ZY2ggQkk6zkw1WvJ7HWwiQRikCFCp+RHP03hHMyFN4x4sG6IxcGyBCraZkSfqmN0iEUzIk6pvXWrtqp6cDWLW3sbBHKbYkbSoiOSNsgs4Jrmh2RVD2/c6mM5MsIoOq9UDmw0ckI23OLTsln73+Iv/wAVS/REHiqX6MTNcWiwKbu28l58bc+tY+gh+8I5NmHa+JHaWPRHiqX6Ig8VS/RELvHI3bV50OY9r4j8yd8Y+RlrH8hutPij0Z4ql+jB4pl+jC7xyXdtXnc5p2ordNnfDRinfjHL5HWniH/L3x6M8TyvRjHiaV6MG9cU0RNGi88Jm5a1FBIenMD7jHCbm7PJq0mbXklsfdHo7xNK9GDxNL9GF3rkblt7heaXyLMH8mb+HM+GORyc/FTR/tzO6PTfieX6MHiaXshN4U7dheZWycfRbsTfhjl4J9Vuyw/aPTxyLK2RjxHK2QbwoDAvNchEUYgg6+CT1YRs86Wdp5Lp/ePSPiKVsjHyfk+iOoQ4TOCjMDSbrzAZS7aCMoQCCrUIxBBocOWPTpzckegOoRoc2LPxa9kd0NxlSYV5vt2UjNQK5Q0NQ2AbRTUaezUIRpZAdBHaA/ePTJzTs3FJ2V7o0OZll4mX2F7oawiMWaLBOkvIbuNyvNi2an0hjpxU15xXHphyyDa95mEEgS3NG2K2gOK6tR5OaL+OY9jP8iX2F7o0OYNi9Xldhe6EltK0tcNVGYgRYqsJQAYrUYm8MRQ184c4NT96EWXMgCeoIIDrW6do9E8nui2TueWH1eV2FjU7m9g9Xl9kRnMo3RuD2vz7PyohTgcV51nZNZSQwII0gxz8Dj0WdzOwcQnUe+OZ3Lsn8Qv5u+NYTHin7kLzsbHGPA49EncrsHE/mfvjmdybJ/FdTP3w7fJNyF558DjHgZj0KdyPJ/Ft23740bcgsHov22g3yNyvPngZjHgZj0Cdxuw7JnbMaNuMWHbN7f8AiDfI3KoHwQxjwSL8O4tYvSm9od0aHcTsfGTu0vwwb5LulQxssY8Fi9zuH2TjZ3Wnwxodw6zcfO/J3Qb0JN0VRfgsY8Fi8m3DJGq0TepO6NDuFydVpmdlYN6Em5KpDwWMeCxdh3CZfrT9gd8aHcJX1puwO+F3oSbkqB5lWorLmy7jtdcNVRXz1AxH3DEjFq2pNH3D+0STJe46ZDlktR4ShSDLqCAajQwxGPWYd03P31zwf9un/KMGqpXvlLmDI9aidTuJuq8t86u8sAwCT0reUqKOGTXysIsrNtLzyjsSvUt33xo+54rCjzLwwPmjSDUHTtEP2R8iiQCAxbn1DT74jjo5MTS4ZA8+9TQxOYTdOcEEEbKsojFYCYg+UcoGZMZq4Vw2BRo9mMZm0doNomgkXJ4aKzT05mJF7WU4rBWKosmdkt1U1ZQVdjeoCoS4QWoT5wmyytK1vCFPyglY1mEUDkhg6sLgUsCpFa0mIaUqbwpWM1225WmxgPj/ALVZFC0/v9+Ks6sFYrCdnDKUPwzwFmMcGAO9CsxVYgKzDQQDh1wmlZ3SbpZ2MuhIxIcG6qszK0uoKqGAJ1HCAbblIuID4/7UGiaP3+X5Vr3oT2nKSS9Jx2DExXU3LssErVmYFhQK5BZU3woGpdLXcaVjnlXLLS7OHRfnZhRJSNxkw0UNyDEnkWIXbcqH2ayKxOhJ/A8dE7oTG5l1wOSlVv3QZEt7gSbMfRdRa9bHgjrjX5dH1WZzb5Ir1X4gGVpNjtTUmBi6mZL3xKKX3iXenMBoKqeDUjSaDCGzIUmyJLmzrPvizZaqZbz1vD50lEZETTVry7a8hi3FtGTcYjfFle7crk2GYIsL9RPUoHQDHbK3bn4W+9lYk3dTVSVNjtII08EftC2Rn9eW8bLORaVq5lrhtILVHSIh1lziJnLZi5vgMhm73828yUAZoTh4EV1ikaZLyvInG+2+NShRpw84kn+DKGmlBwlXXSumIZNr1IbfdgdeZ1va2mtjzPVkVI2ljJtiUpfdRQEgWO1NTWsuoPKDsgTdOBFfArUByqK9kVb2Qz2rKMw8GWhUsCb8whFVRSrUxauIAqBieQxxk2gAXROG0iShmMTrLNwyTykCIv77MW33Y8SfoMk40Iv+pPx3Ta+bYLY3+3Qe2Etq3X5cqm+2S0S66L+9pWmy8wrCC7X+XPf7bXB2S6j8sR7P+dSVvYQkXpa3E2irkigOsHVE9JtmSaZsZaMzn7v9QEySiwsc4O0ClPlvs2qTMPM8ivVfh1yduo2acOCrhvpISodTsKk1iiBYX1WV/vCd+xEP+Tc3DOmAzpSy5ctEDkiZeJC1KLV/ojgk40uilY3auVkTL47eB8r5rMjbLIbNH19FbGVt1Gz2eWXdG1UWqBmx0KCcdvRDP5cJNK+CWim3g069EVparVNRmFmshlSzgDvUxppFdLTMWWuwEU5YZ7TMatZkgV2uJ1esvElK2Rzfjse8X8AcvEpj3YOPkbeNvsrks27pZC1HlTZYppN1hzG7Uxrad3eyKxCyZrj0hdUHbQNjFRZLNnmTQs0JLTGrBptcBgBVmpU4YiHTKttsCoZcmTfJFDMxBXlVnBJPQBjEz/hlDAx5v2YR13+11FvzbUeaseZu62cBT4PNowqDVKcortGsRz8vlm9Xm9pIqOWJY8ybMSu1MOko5J7MdfB5jeZMR+RWVW7LhWPQDE+Bg187j7W80m8kOmfZn91cuTN2JLQxEqyTmppN6WFFdFWJoObTGMobtEiS5RpTFh5110ah9E8vfFO+N7TJlmSXeWCSSCLr4gA8Ii9TDUYRWRkWYhdbyBlLLoqoOI6oY2mkLnPNsPADMnvOXdbvTn1LQ0AA4uN9B3K5Tu82b1ed1y++N/LvZKfwJ9f9v4orzOFrA8i9JurNqt0KpQnEXg60porjyCIrdhaZrahmItc3O1ionTvabZK6vLzZvV5vWnfD9kXdD8JAdbLMSWdDuyC99hRUsOXAcpio8ws11tMwzJorKlkYHQ7nEKfqgYka6qNBMWsBSOX23tltJJuKcXcNSeHUOtbNFTOlbvJNOAT78p1r5jcuIhLlXP6y2ZL04soOgUBZjsVQan9oYsp25bPIea+hFqdpOgKOUsQOmKXyrlOZaJrTJhqx6lGpVGoD/OmE2HLXbQcXPcAwamwuTyH3KK4w04sB8R61cbbuVi1S55+7LH/ONfLnY+Kn9Uv44pK7Bcjs+isWL0l6us7ulk4md+n8UZ8ulk4md+n8UUnvcFyF6KxJ0l6u3y52Pip36fxRqd3SycTO/T+KKUuQGXB0ViOkvV1+XSycTO/J8UY8utl4md+n8UUrvcG9wdFYjpL1dXl1svEzv0/ig8utk4md+n8UUoJcG9wdFYk6U9XV5drLxE79P4oPLvZeInfp/FELzazJkTbMs2aXLOWoFIUBVYqNRqSQYczuf2P+r2x3Rzs+2aCGR0TsVwbGwyuO9aUdNVPaHC2akPl3svETv0++MeXey8RO/T74jw3P7H/V7a90QG22G5MdVVSFZgDfpUBiAaXcMKRZo9oUdWSIw7LmPymSw1EVsVlb3l4svETutO+Mjd4svETv0z+8U0LOfQX8Q/DDlkzJqm1WMEGjzJZcYsMJhNBhoIT2xdldCxjnZ5AnwF1E3elwGWq9Ayc67ygmSykipVmWo5DSorGTnP8A0/zf4hkM8bG7JjAncjdkx5m7blc45Ot3D0XSCji5fVPEnO9WLqExSlaNorXA4ckPOT7cs5A64aQRsI1RXGby/MNM1zZjseat0ewRLM0Z38ReZh7j+0b+ztoTPn3crrjMaDUccuu4UFXTMYCWDRSSCCCOmWUuNsrvb003Wpz0MV09GUg6CCDjqIocRoiy4Zcr5ryp4qPm303loKn6w1xibV2c+rwuYcwr9HUtiuHDIqAvkaQSTcxKJLJBYG7LIKUocCCq8IY8EbI3XJUngErUo5mAszFi5AF5iTwjgunRdXYI7ZUzfmyDwy93UwIKnpphzGG0y/rN1jujmJIZmHC95B7+z6LZZu3C7bJX4mk8IXSQwYULOVAdrzhBWihjppSO1ryfLmsrODeWoBDMuBIJBunEVAwOyGyn1m6x3Rin1m6x3RFgfe+M+akwN5J3l2KWGDAYh5jjE+dMqHOnXU82qE3iVTaN+aZMajX1llgZSvc3u8opXza4VpiYa7RLmfQmHlrTuiFZw5Tt0icV39gpFV4KaNnm7YuUlDNO8tjkFyLZ304jRVql0cLMbhcX4Keyc0Za77SZN4aTZa3iCJSzmLTN7FNJJ0msZm5ClS7xJahmWa4iLU0swG9ygNdSGYnDTqpWKs+VNu49uzL+GFNmy/bmFd/a7zSxWmnErQAYVJwxGk4RrO2PXDN8o92PLmL+ys1tZTOya0++9WAuSxv7uBMvEu29KwuyzOA3wmaRdls+sLVhXA0MOeTclGVLVAyy1CqtJYF8hRThzWHCPMoiqZudFs1TmOqt1bo5FBWp5z1RyOcdv45+ynwwP2JWSttiFu/0/PWjp9NGePl6q3ksMsT+Et+stbrPWYaqzXhV60PDTZo5Ij+ceedoVzLssl7qmhmGU7VI03FpS7ymtdW0wJ84LeoqZz05k9vBh9yPbLXMl3zPchiaA3cKYHQMcdfJDRsd9K4S1Aa/gASbfTl3J7aplUMEJI6xb1ViZByi82zS3mrcmEcMUK4gkVunEVpWnLEC3S7ZWZLUHznmNhyUVf7jCbLNttiILk2ZeLagMAAa1ww1RH5kxne/aZhmuBQKGBwGNGYYKK7Knm0xLsvZmCp6TcWubNHkOwc0lbUYYjFxsMyuz2LeTfe61PNG19Va6lpXloBrNJRkX5zJM5Exf569tLVD47SVoIi1qykJkoqVo1Ro83A6q4jCFGbOXTZZhrUy3pfA0gjQ6jaPaDzR0+1aV0seKLNwIcB2cFhbOnwOwzZAggnt4pqkreYAaSQB0w/SrA6jgz5inkLAexo7Zezb/wBRZeFLbhUTG6dNU2rXVpXm0JLNlZWHC4J9nQYv0dRBVsxHwOo6iqNdFUU7rN8uPWuFrtU9DR2DjUWVJgPbBI5o4eMEPnSU50Lyz7yv5YW5TtKGWRUE4Uoa4104aMKwzybOzmgGP/dMPfTxh1mi3Zl9EkNQ9zLv8/ypFmvZLLOtAV75BVqI9KEgV89CCaC8aXRWnRBnVm4ZEy9KVjJYV0FghrQqzbNFCdtNUMs2zPJKsGoa1BUmoIoawpyhnHPnGWWahlg0KVQ1alSSDpwGig5IzX09UyrEjH3ZaxaT4W9de1aDJqeSnLXNzvkQuEjKkxBdDG76Jo8vsMCvsjr4XJfz03s+lKxXplMf7WHNHLw4P/FQMfTWkuZzkgXW+8pPLGDk+9/Ca/8AVpdmj7mN77pboiyS0G7hhPMaeP8A9BRAOI+E4hyPv6KTZr5qpOJmTGDygaLcJF8671QGUCowwNTs0xi2lVmOENVDuFO1QxCnqpDrYM63kWUyUWj1aj1828ang084Y+yGzfkmfxBcb00HBP25Y96U+yYp03SmzSSTXLdGgchxsOfj1WViYQOjY2P9Wp7eV/Y61a+58ALAhH0nmE89677lESS/h/3bEC3MspgyJkknhS3vDlV9Y5LyntCJk87Dq94jzTa0Lm10od8xPjmPJdNSWdAwjkFGN1K2EWeUg0PNJP3ENB1tXoitN9iyN0uyl7Irj+VMBP2XFw+0rFXVjvv6XLegADUE37f4suc2q0ifPklO+wb9CasFY6W6y7JVv0G/CEl6C9BdJZLN+g36Ed6MXoLoslu+wb8IR3oL0LiRZLROgE4QivwX4S6LK5M38LHZx/SU9ZLfvEYfOrKNf/B/LO74f8gTwbFZsf5KewUPtBHRCozBtEeT71sc8hfGHXcdb5ZnkV2QYXRtwutlwTFkXOG2TZwSdZd6SjEvdmClFqMWNMTSI8ry3nsQwmFjNa4A4vEK7qtSBWpAGGOyJ4z/ALxUCCizCTRkCMLrKRi6qcRr4QOBwpHQ7Gex7pHNYG6ZC/8Aq5qjVtLQ0E31+yf7W0sTADSVWWjMKOQrMASoGLCoo1DovQ85Amy3yjZ7tLqhmFKjRKYjqJivmthJJJqSakk1JJ0kmJRmdaAmUZN4gAyjpIAq0ioFY1K+/RpQPkd9FVg/4re0K5N9jlaLRRGOxWPUCYQ+MU9Je0O+OVqtimW4vDFW1jYY8xbCbjJdQGLvkn/xZQ+rD9msfnjyofesRvIkytmlEalX21iS5tL8+fsN7xGzREirYP8AUfqVVqh8L1K4III75c+iCCCBC1dAQQQCDpBxB6IiuWsylerSCEb0T5h5j9H3c0SeYphDaFaIJqeOYWeLqWOV8Ru0qBtmla+LHbl/FGhzVtfFfnl/FEqtMubqYe2G+bLtGpl6jFD+0Qcz5eiuf3GXkPfemZM2rUD/AAvzy/ihlzrzcM2WZbi7NXhITtI0Ej6J/wA6olbi1ekvthDbZFpbzgrU0aj1xE/ZQjIkp3EPGl9Pol6dvPglAwnkqVl2M77vb8ChN+v0QuLE8wB58IzbLZeNFF1BSg5tBbrPNU6ySbFy/mm08V3lxMA85ShBpoDVIqIjD5iWwfyGPSnfG5BOZQHytsRw4X5hZMsOC7YzcHj9knyBleWJbSZwFwkkE1oK6a0xGOhhorDXbJSypxCMHUEFSCDUHEAkaxWnRDwcy7YP9M/WnfHJs0rWP9NN/Kf3iSNrI5DI066jhfmmSY3xhjhpx425JqtFtvilKDk0w95DzjSTKuOrEAm6VAOk1oQSKGteuEhzZtXq03sjvgGblp9Xm9mHVAjqW4ZEynD6c3jXHKmUGtM2tKACirsG0nae7ZHA2dV85sdgFTDnIyLaFr//ADTsdiH2RxOb1o9XndgxNG6KJga3goZGSyvLnJCTK+v+WNTvZ9Mdk90OcrIc9TjZpp50bujS0ZKmn/TzV/23/YRJvmpm4dfiueTcpzJBrKmAA6VYEKecHCvLWsL5+UbNPxnymlOdMyXipO0jX1E8sNb2BxplzB/tzPhjnvJH0XH3H7oqSRRPdj0dzBsfz3q0x0rG4dRyIv8Ax3Jc2Qlb+DPlTOQm4/Uf8RrLyTaZRqJTGuGFGH5TCLea6j2WH7RslV0FhzXh7oVrpW6PB7R6EfRDo4nixYR2H1H3XS0yJzHhS3w0C42HsjWXkqa2iU/ZYDpJFIVWe14cKbM5r0ynsjac8pvOcnnLn3xJjlOpb5qPBGzINckkyxBP4jCvoKQzfeYVVR0k8kJ5NnLGiqWOmgBJw14R0KLXBsOXZzR2slrEpwyEVG3QQdIIhMbg02Nz5J4Y0uGVh5rmbXewmi/qvaJgpqvfS5mB6I1NlrihvDZSjjnXXzgkc0OeUspSZy3qFJuGIKlWHKcDzGkNi09IdaxHE8lt7YTy4e+xPkZZ1tRz4pTkLK5s09JoxAqrgaWRvOA5RgRyrFqeGB5d5SCGWqkaCCKqRz4RVBIbzqE7aivSca9NYe82c4FkHenb5ongk0rLJ0ggHzCeo46CaYO2qDpFpmD4hr1j1HvRaWz6jdfA45fRTu03ZstkbFJikHmYf9MVJlLJzSZrS20qdOojUw5CIsuz2uWBd3xDTzTfXzdWvSNHQDDfnBkeXaUqHQTF803lofqnHR7ozdj1JopC136HeXI+v4VyvpxOy7dQq6pGKQrnWEoxVhQjSI08GjuRKCLhc2YyNUnpGKQo8Gg8Ghd4k3aT0jFIU+DRjwaDeJMCTERiFHg0Hg0LvEYEmjEKPBox4PBjSYFiTlCagok2Yg00V2UVOnAGOnju0cfO/EfvjmbNGPBogMUTjctHgpA6QZAldPHdo4+d+I/fGpytP1zphrgasThy1jXwaMeDQrY4m/paPBBc86ko8ZzuMbrhdm5bC1vkNNYvemAMTix4DKoqegQg8GgRTLZZg0oyuPuEH9ojqI2vic0akEJ8Ti17SeBVygyPQPWvdGQ0iuCH8vdDHKylLdQyuLrAEYMMCKjVG62xPTX2x50aV3X5rtGuvonzMydes4B0qKdlisTPNpPnWOxPeR3RX2aU65Oda8EsSuykzH+4Hrizs3LPRWb0iAOZf8n2RcpIMVc0jQEn7/UqlXHC13WniCCCOyWCiCCCBCIwVrBBAhaGQuyMGzLsEEECFjwNPREaPk9D9GCCBCTnIkvlg8SS4IIEI8SS4z4klwQQIR4llxnxLLgggQseJZcHiWXBBAhHiSXB4llwQQIWfEsuMeJJeyCCBCwchS9ka+IJWz2CCCBCPk9J9EdQjHyck+gvUIIIELHyakegvZXujBzYs/Fp2V7ozBAhaHNSzcUnZXujU5n2XiZfYXugggQtTmXZOIl9hO6NfkRY+Ildhe6MwQIWpzEsXq8rsL3RocwLD6tK7C90EECFqdzywerSuwI1O5xk/wBWldkQQQIWDubZP9Wl9Uanczyd6snUe+MwQIWp3MMnerJ+bvjQ7luTvV16374IIELU7lOTuIHafvjXyT5O4n8798EECFg7kuTuJPbmd8a+SLJ3FN2374IIW6LLB3IMncW/4j98aHcdyd6Ez8RoIILlJYLU7jWT/RmfiGNTuMZP/q9v/EYgguUWCx5FrB/W7f8AiMeRWwbZ3bHdBBBcosErsu5VZZahUmWhVGhRMwGNcBTCFUvc7s4+nNPO47oIIhMMZzLR4BSCR40J8UrlZk2ZSDRiRtY/tD5JkhVCqKAaIxBDmxsZ+kAdgSOe52pXSCCCHpq//9k=">
            <a:extLst>
              <a:ext uri="{FF2B5EF4-FFF2-40B4-BE49-F238E27FC236}">
                <a16:creationId xmlns:a16="http://schemas.microsoft.com/office/drawing/2014/main" id="{528F1159-ABF5-46FB-96FC-FC8BC0A0C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41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6869" name="AutoShape 10" descr="data:image/jpeg;base64,/9j/4AAQSkZJRgABAQAAAQABAAD/2wCEAAkGBhMSEBQUExQWFRQVFRQXFRgXGBQVFBcXFBQXFhQUFRYYHCYfFxkjGRUVHy8gIycpLCwsFR4xNTAqNSYrLCkBCQoKDgwOGg8PGi0lHyUsNTAsLCwvLy0sLC81LiksKi0tKiwqMjQsLSopLCwsLCktLC4sLywsLCwpLCwsLCksLP/AABEIAHcBqQMBIgACEQEDEQH/xAAcAAABBAMBAAAAAAAAAAAAAAAABAUGBwECAwj/xABLEAACAAMDBQoJCgUEAwEBAAABAgADEQQSIQUGMUFRBxMiU2FxgZGS0RQVFzJSVKGx0hYjQmJygpOio8EzQ2Oy4USDwvA04vFzJP/EABsBAAEFAQEAAAAAAAAAAAAAAAABAgMEBQYH/8QAPBEAAQMCAwQIBQMDAgcAAAAAAQACAwQREiExBRNBURRhcYGRodHwIlKxweEyQvEGFSNi4jNDU3KSstL/2gAMAwEAAhEDEQA/ALxgjlaLQqKWY0A0wg+Usj0j2W7ohknijNnuA7ShOkENfykkekey3dGflJI9I9lu6I+mU/zt8QhOcENnykkekey3dB8o5HpHst3QdMp/+o3xCWyc4IbPlHI9I9lu6E07OuWK0Vm6gTyAGGurqcfvHjf6JE+QRA5267ZkYq0uYCNRBB6QRDjk/P8AScl9JT3a0BYha81RiItSOETMb8hzKjbKxxsCpXBEcbO8AVMogbS6gddI5Sc+Fc8GUxHpBhc5gxHC6KxXFZARcPCfcaKUQRHHzxVRUyyB9perlPJHRM7lpVpbKKayvt2QnTae18YSp/giNHPqVsrzMrHqWsIspbpsmQ12ZJmiug3pNDSlaVcHCo0jXEsc8cjsLXZpLhTKCIIu69Zjokz2pibu8uepZhMPFhz/ALJOFZb3uSqhhzqTUQ6WRsQu82CVSOCIplfdKslnALlmYmgRbhc8tL2A54bhuwWald4tVNu9rTrvQ+NwlbjZmE0uANlPIIhVh3W7DMreLyiDomLSvMQSOjTCeZuz2IMQFnEAkAhVoQNYqwNDyiJAxxJaAcupIXtAuSFPYIgz7r9jChrk8qRpCoQDrUm/gw2H3YxyG7TYNk7sp8cKInu0CTes5qfQRDLBup2ae12VKtDnXREoBtJv0A5zHS3bp9kkvcmiYjAAkUlsRXRUK5NYjJAfu/3cuPgn3GHHw5qXwRBvLHYP63YHxQDdisH9Xsf+0S7mT5Smb1nMKcwRBjuxWD+r+H/7Q6ZMz+s89byLNC6mZAAebHHoiKX/AAtxSZDrSiRrsgVJYIZlzqkk04fZ/wAxu+dFnAJLEAYkkEAAaSTqEVRWQH948U9O0EQ991jJwNN+Y8olzSOjgxjytZN41vwpvwxe3Tz+0+Cj3rPmCmMEQ07reTeNf8KZ3QeVvJvGt+FN+GF3MnylJvo/mCmUEQ7ytZN45vwpvwxkbrOTeOb8Kb8MG5k+Upd6z5gphBEQ8q+TePP4c34Yz5Vsm8efw5vwwm6fyKN4zmFLoIiQ3Vcm+sfpzfhjbyp5N9Y/Tm/DBun8il3jOYUrgiKjdRyb6yOxN+CDyoZN9ZHYm/DBun8j4JN4zmPFSqCIt5Tsm+sr2ZvwxkbpuTfWl7M34YTdv5FLvGcwpRBEYG6Xk31pOzM+GM+UnJvrSdT/AAwbt/Io3jOYUmghjsOe1inNdl2iWzAVoK1oCBXEcohb4+kcYPb3RA+VkZs9wB6zZOBB0S+CG8ZfkcYOpu6FUu2IzFQwLLpGyEbNG79Lge9Ku0EEESoUczvtVFRNpLHowHvPVEGylPnCYGlglZa3mUAfOEtduD6wUFh0bYnuc+SXm3XTEqCCNZGmo264hTW1Bpde0I5auD21ReW3HC+lre+xRSHKxNkis9qtAKIVqRvQYlWIYMoM198BCrdJYAUJ4PKI3TKE+6paXdqQrG4zkEBizhFNSpIVV5yThSFPjGX6adpe+MeMpfpr2l74pkk/8se/fX4KO4+ZJK2mYy471RFLHVeLmvBIN43FFVvChfSYJGUrSwJ3sLUqACsyqlplCW0BgEqSQdIGows8Zy/SXtL3xjxpL9Je0vfC4ict2Or31++KS7R+9cza3VTNmtdSWZgICEXwGuq9KkjUYbLVlXGZaFYBbySJLkEoqtQzZ1NeOH3QIdJmW5QGLqBystPaY5fKGz0pviU+0nurEkJLTcx3+lr3tpr18jayRxB0d/KbrVlmZMVCl0b405gWRWKyZKj5yhGkkE9NIzaMolgs0y1M2TZlmjzqK80gDgg0oFDN/wDIXTMuWZgQXlkEEGpQ4HSNOiOUzK8tiaTUAoAAjKGagwDOMVX7Iry6osNkAtaK1r+BOYvbO7cvPmmH/uv79UkTKjXDTeps0zwkt7tbyab90YgYFajTq0Vh5l2yYqqJjIr0xLUvMfqykOjV50N9ntUm7QzFC+jLoiV5WBvMeUnohXIyrZ080ovNdHXtiOoIfk1nHl7t2WtfuTmG2rlmUxdix316FglKSlwwY4lTUkEa6DphUtnPFywdrEzG67v7whTKyKjhXQmrlKnDhEtRqagxOjVSIzaMjz5r741pQtWoNXw2XQBReiHQU4lJxvDANLgm/cMu1BksPhFyp7JV7wq60qKhUOjWKljqiEZ1TC84C5eABapa6BealNIr5o1xKTlhF+kK02gY0xit8rWpZtsahqtUl1FDooGoftFoubDge+ovpYfjhb6pKiUNHP313SqTZWLqFlSrxIu/PYg6iKT6xJbBm/KffbVPSVvAZyiqR84LxAa/vl1QTgBUYnUNMVyhJEgVSvCqtTTgAjhAU0lhUV1Co14SzJz+FZIMqX/EQXbv1pb31H3lp0mNrazZocJxWBcGlwvcA5k/qPZ49Sn2fLHUNOEXNr2y15aJnfKc0ErJkyJSHQssyy9PrTVe+x6eiEEyRNY1az3+Wk9vaHhpkMGdVY0BYAnZUxI1yfJA8wc9TXrrGxDQWzZYdxue/Esuo2i2OweD5eiS5Ms8lpypaFWSmN5iZqnAVA4RNKmmJEPWV7fYElGVIkq5YEXwBwfrCY4JZvZywy5Q3yULyTJlzWC7YV6cRDeMrMfOCNzole0oDe2Ks+z3vlD3uNh+0ONieen3U0VVG9l2fQe/JKJKywarMmIdt0e9XB9kdeGfNnqedmQ9cwL7465AylZvCJe/SgFrQ8ImWCQQC6vXAGn0sNOqHvPTN+XLuzZNyXeJUoWCKTSqlK4CoBqKgYCkQy1bGVLYZARiGRIaR2ZZ+atsp8cRkbY21te/vuTXIyzbJEpkVmVGNS9LxrQDgzTUDADQYZmWpJJqTiSTUknSSdJPLGxmzJJ+nLJ0aVvcxGDDmrGwysD56K/LS4/aWlT9oNF6KMRkvY1pvqW5E++1VnnEA1xItwPv7KZzpuTZ1mPBlymCGgChZqsBgBQVfHnrriC71EmzTyJKtLliz72lLyHAktWgvrpGBrgp0bawgzvSXKtbJKS4oC4Y0Jui8VrpFfaDGds58UFQ+lY57jr8Wjerz/KlqIHmITOAtplxWubWRBaJ4DD5tBeflAoAvSSOgGLKVQAAAAAKADAADQANQiH5gTAVnHXVB0cP/vREs32Oc27O+WrLDo3IeF0+mAay/Ndpa+0/4iA52ZbM9zLQ/NIeh2H0jtGzr14SzLtv3uyTHBoQlAeViFH90VmLQIu/09RNe51Q4XsbDt4lMqpMgwLU2eMeDxv4SIPCRHbYlm4QuRkRg2aO3hAg8IELiTcIXHwaMeDx3FoEHhIhcSMK4eDQeDQoFoEZ8IEJdGFJfB4x4PCrfxGRaBBdNsuEjJ7uwRFLMxooGJJ5Ic/kTbOIf8vfDrmNNBtqbQsw9SEfv7YsmdlRE864uoXiFrzVjltr7cmo6gQxNboDnc6k8iOS0qajZKzE4nVVAcyrZ6u/s74TW3NyfJF6ZKZATSpFBXUK9Bi5Vy1KOgy+2kJcuZes6SA06Uk1C6ihCOtaMa0IoSKRUpf6hqZpmxua3Pqd6qZ1BEBcOPkqWNnOyMrZCdAi1ZWXcnFC4sMu4NJ3iVQUIB1YgFlx0C8K6Y42nL2T2lTBJkSpc26brCWisK0BKkDTSsdH0x3IKsaRvMqPbnNnIa0Ndr/CXTT0mP8AxibCvojr/wAQx5l3RJmEaDOan3VRf2iQb4I4Dax3lZI7rt4ZK9TjDGBdNWXncSaLwWd5aAgmovNiR0AxJchzLk2Xykg9II98R/K8wEyANc73KTDxYn+dlfbT+4Qym+Astzv5j0QDd7u71+6nUEEEdipkQw5czaWbV5YAfWNTdx5YfoDEUsLJW4XhIRdVbaZJVirLQjSCMYStTYIsXLmRZc9ceC4HBb9jtEQW0Zu2lSRvdeUMhB5dNY56ahljdZouFA9hCQMBsHUI5NLU/RXqEKmyNaOKPWvfHNskWjim6174YKeX5T4KAsPJNGUM2Jc2WygUvDDkOr2xWs/JV1irChBIPODSLkk5OtAwMpqafo4dFYhueeSiRv8ALGI/iDWQMA45RoPQdsa2zp3RP3c2h0vzUWHBpkodZsjF2uqMfcNZNP8A6agCpwhU1hlpwVAYnA4gAk+kw1fVU02s0AyoVlb2gpeNZjazqVAdSgYnaSdUJRPMbu7xkk5DgPuVZEgjAAzPE/YJfljNadJpvoAU+aVoUrsAAwPRCCRka+aCnLpw9kSA54u1mMmam+VWgatCCPNLYYkYGuEMsm3MpwwhKTHa07QCDw0I5pavDfFA69xx4HkVpNyVvbClDUbMNlCNkWFIzSVFCgYDD/u3GICbaT52Pvh1bPC073ve+cGlLwAD0A0XtNadPLFbaFLJOW7kgDjdWtm1jKcO3wueC0zjskozboY0l1U3VDcKvCxJA2DoMJZU7exSULmHnVrM5aNQXfugHlMYkLheY0X2mNjb0HmyweVqn2RegpmxsDXG/b6eqoVFW6Z5c0eHqfstp9ud0CNQgY11mgoKnphTkLLUyyzL6Yg4Op0MNh2EY0OrHaRCQZRJ0InQlYwbcNaL0Aj3GLMwZMwskzB5qtDihdiYLEclLbdkuRb6zbMwSecZktsLx1nkP1hgddDUwztbZ0g3JyGo24HoOhhyjrhpW1LUEXlI0EGtObQR1w7yM75wW49y0S/RmLePX53SaxQhFRSZROxN5HUdh49/irszaasH+ZuF3MafjuPcuVtyzfQqqkXsCTTRyQhsdlLtStBpJ5OSF7ZQsUzFpM2Sf6bh17L6OiNBJs+lLSy/alOD1qTFnp9zeRrh3X/9bqAbOwNIhc3x9bLnlOyIgW6TeOkE1w28mMI3tLkKpZiF80EkgV2A4DohY9jl6fCpR51nV/sjQyJI0z6/YlOT+e6IHVcbjex/8T6J8dHLG2xcD3j1XCRbHQEKxCnSuBQ86GqnpEb79Lbzl3s7UxXpQmo+6fuxpNtMsCiIT9ZyCfuqMF6b0b5Mse/zBLDBSQTU1pgK0whjpGAGQ/D1/wAa9/gntieSGNz6vf2Syx5UtFmR95cXHpedQGAIrQ1IrLbE6QDCKVlB1F3zkrUq3CWu3ap5VIPLG1rs0yzzKHgmmBU4Ech1jaD0xyM1W84XTtUcHpQaPu9RhrN2bvABxcQMzyv2ewErw9pwEkEcD7981IMy8qKtpKAFVmrQAm9Rl4QFaDTw6c406Ynm+RT5dkIYGhBBVhiKqaih/bTFk5Kyys6UswYV84eiw85eg+ykc7timBkEzdDke0fj6KMEsyK6Zzi9YpoGpFbssrH2AxWe+RaEueGShxBBUjbpVh74rPKdkMma0s6jgdqnzW6v3i5sGUMa+E87/Y/ZRSfHYrnvkY3yOW+Ri/HSY1FgXXfIxv0ci8al4XGkwLvv0G/RwvxgvBvEmBd9+g36E1+C/BvEYEp3+DfoTX4xfg3iN2plubza24f/AJTfcIm2cmb8q2KqzWcBCxFwqPOAGNQdkVVm1nB4JaVnFSwAZSAaGjClRXCoNDSJgN1KQdMuaPuyz/zjits0tU+tE8AOgzHetOnLRFhdzXQ7l1n1TZv6Z/4wlzssosNikSpZDjfph+cVG0rXQRQQpG6hZvRndhPjhmzqzssttlKlZiFGLAlBSpAFOCx1V6ohphtB87N/ctBvn2H1Un+MA4dU1pl1N6FbwmLLmylUAb2RNZ2vVrwaCY4u0xomIxpxsuWD5t1NDY3Re8064S2reXe8Z7eagJMtyarLVT7Vgs6yEJO/FuC4A3txUlCFxOjEg15I6W3UonHJT/Me2P4LgoI3yZjeprB0U5YkPhj+h+Yd0RnMK2EWMAHRMme8H94kXhzbTHIVrL1DzYfqPPmoWusLYj5LhbLSTNs9RThvrrolmJLk7GZK+2v90RLKVpJnWap+nMHXKPdE0yXLrNk/aQ+wGI2tzZ74lSQm7ne+Cm8EEEdcraI1ZY2ggQkk6zkw1WvJ7HWwiQRikCFCp+RHP03hHMyFN4x4sG6IxcGyBCraZkSfqmN0iEUzIk6pvXWrtqp6cDWLW3sbBHKbYkbSoiOSNsgs4Jrmh2RVD2/c6mM5MsIoOq9UDmw0ckI23OLTsln73+Iv/wAVS/REHiqX6MTNcWiwKbu28l58bc+tY+gh+8I5NmHa+JHaWPRHiqX6Ig8VS/RELvHI3bV50OY9r4j8yd8Y+RlrH8hutPij0Z4ql+jB4pl+jC7xyXdtXnc5p2ordNnfDRinfjHL5HWniH/L3x6M8TyvRjHiaV6MG9cU0RNGi88Jm5a1FBIenMD7jHCbm7PJq0mbXklsfdHo7xNK9GDxNL9GF3rkblt7heaXyLMH8mb+HM+GORyc/FTR/tzO6PTfieX6MHiaXshN4U7dheZWycfRbsTfhjl4J9Vuyw/aPTxyLK2RjxHK2QbwoDAvNchEUYgg6+CT1YRs86Wdp5Lp/ePSPiKVsjHyfk+iOoQ4TOCjMDSbrzAZS7aCMoQCCrUIxBBocOWPTpzckegOoRoc2LPxa9kd0NxlSYV5vt2UjNQK5Q0NQ2AbRTUaezUIRpZAdBHaA/ePTJzTs3FJ2V7o0OZll4mX2F7oawiMWaLBOkvIbuNyvNi2an0hjpxU15xXHphyyDa95mEEgS3NG2K2gOK6tR5OaL+OY9jP8iX2F7o0OYNi9Xldhe6EltK0tcNVGYgRYqsJQAYrUYm8MRQ184c4NT96EWXMgCeoIIDrW6do9E8nui2TueWH1eV2FjU7m9g9Xl9kRnMo3RuD2vz7PyohTgcV51nZNZSQwII0gxz8Dj0WdzOwcQnUe+OZ3Lsn8Qv5u+NYTHin7kLzsbHGPA49EncrsHE/mfvjmdybJ/FdTP3w7fJNyF558DjHgZj0KdyPJ/Ft23740bcgsHov22g3yNyvPngZjHgZj0Cdxuw7JnbMaNuMWHbN7f8AiDfI3KoHwQxjwSL8O4tYvSm9od0aHcTsfGTu0vwwb5LulQxssY8Fi9zuH2TjZ3Wnwxodw6zcfO/J3Qb0JN0VRfgsY8Fi8m3DJGq0TepO6NDuFydVpmdlYN6Em5KpDwWMeCxdh3CZfrT9gd8aHcJX1puwO+F3oSbkqB5lWorLmy7jtdcNVRXz1AxH3DEjFq2pNH3D+0STJe46ZDlktR4ShSDLqCAajQwxGPWYd03P31zwf9un/KMGqpXvlLmDI9aidTuJuq8t86u8sAwCT0reUqKOGTXysIsrNtLzyjsSvUt33xo+54rCjzLwwPmjSDUHTtEP2R8iiQCAxbn1DT74jjo5MTS4ZA8+9TQxOYTdOcEEEbKsojFYCYg+UcoGZMZq4Vw2BRo9mMZm0doNomgkXJ4aKzT05mJF7WU4rBWKosmdkt1U1ZQVdjeoCoS4QWoT5wmyytK1vCFPyglY1mEUDkhg6sLgUsCpFa0mIaUqbwpWM1225WmxgPj/ALVZFC0/v9+Ks6sFYrCdnDKUPwzwFmMcGAO9CsxVYgKzDQQDh1wmlZ3SbpZ2MuhIxIcG6qszK0uoKqGAJ1HCAbblIuID4/7UGiaP3+X5Vr3oT2nKSS9Jx2DExXU3LssErVmYFhQK5BZU3woGpdLXcaVjnlXLLS7OHRfnZhRJSNxkw0UNyDEnkWIXbcqH2ayKxOhJ/A8dE7oTG5l1wOSlVv3QZEt7gSbMfRdRa9bHgjrjX5dH1WZzb5Ir1X4gGVpNjtTUmBi6mZL3xKKX3iXenMBoKqeDUjSaDCGzIUmyJLmzrPvizZaqZbz1vD50lEZETTVry7a8hi3FtGTcYjfFle7crk2GYIsL9RPUoHQDHbK3bn4W+9lYk3dTVSVNjtII08EftC2Rn9eW8bLORaVq5lrhtILVHSIh1lziJnLZi5vgMhm73828yUAZoTh4EV1ikaZLyvInG+2+NShRpw84kn+DKGmlBwlXXSumIZNr1IbfdgdeZ1va2mtjzPVkVI2ljJtiUpfdRQEgWO1NTWsuoPKDsgTdOBFfArUByqK9kVb2Qz2rKMw8GWhUsCb8whFVRSrUxauIAqBieQxxk2gAXROG0iShmMTrLNwyTykCIv77MW33Y8SfoMk40Iv+pPx3Ta+bYLY3+3Qe2Etq3X5cqm+2S0S66L+9pWmy8wrCC7X+XPf7bXB2S6j8sR7P+dSVvYQkXpa3E2irkigOsHVE9JtmSaZsZaMzn7v9QEySiwsc4O0ClPlvs2qTMPM8ivVfh1yduo2acOCrhvpISodTsKk1iiBYX1WV/vCd+xEP+Tc3DOmAzpSy5ctEDkiZeJC1KLV/ojgk40uilY3auVkTL47eB8r5rMjbLIbNH19FbGVt1Gz2eWXdG1UWqBmx0KCcdvRDP5cJNK+CWim3g069EVparVNRmFmshlSzgDvUxppFdLTMWWuwEU5YZ7TMatZkgV2uJ1esvElK2Rzfjse8X8AcvEpj3YOPkbeNvsrks27pZC1HlTZYppN1hzG7Uxrad3eyKxCyZrj0hdUHbQNjFRZLNnmTQs0JLTGrBptcBgBVmpU4YiHTKttsCoZcmTfJFDMxBXlVnBJPQBjEz/hlDAx5v2YR13+11FvzbUeaseZu62cBT4PNowqDVKcortGsRz8vlm9Xm9pIqOWJY8ybMSu1MOko5J7MdfB5jeZMR+RWVW7LhWPQDE+Bg187j7W80m8kOmfZn91cuTN2JLQxEqyTmppN6WFFdFWJoObTGMobtEiS5RpTFh5110ah9E8vfFO+N7TJlmSXeWCSSCLr4gA8Ii9TDUYRWRkWYhdbyBlLLoqoOI6oY2mkLnPNsPADMnvOXdbvTn1LQ0AA4uN9B3K5Tu82b1ed1y++N/LvZKfwJ9f9v4orzOFrA8i9JurNqt0KpQnEXg60porjyCIrdhaZrahmItc3O1ionTvabZK6vLzZvV5vWnfD9kXdD8JAdbLMSWdDuyC99hRUsOXAcpio8ws11tMwzJorKlkYHQ7nEKfqgYka6qNBMWsBSOX23tltJJuKcXcNSeHUOtbNFTOlbvJNOAT78p1r5jcuIhLlXP6y2ZL04soOgUBZjsVQan9oYsp25bPIea+hFqdpOgKOUsQOmKXyrlOZaJrTJhqx6lGpVGoD/OmE2HLXbQcXPcAwamwuTyH3KK4w04sB8R61cbbuVi1S55+7LH/ONfLnY+Kn9Uv44pK7Bcjs+isWL0l6us7ulk4md+n8UZ8ulk4md+n8UUnvcFyF6KxJ0l6u3y52Pip36fxRqd3SycTO/T+KKUuQGXB0ViOkvV1+XSycTO/J8UY8utl4md+n8UUrvcG9wdFYjpL1dXl1svEzv0/ig8utk4md+n8UUoJcG9wdFYk6U9XV5drLxE79P4oPLvZeInfp/FELzazJkTbMs2aXLOWoFIUBVYqNRqSQYczuf2P+r2x3Rzs+2aCGR0TsVwbGwyuO9aUdNVPaHC2akPl3svETv0++MeXey8RO/T74jw3P7H/V7a90QG22G5MdVVSFZgDfpUBiAaXcMKRZo9oUdWSIw7LmPymSw1EVsVlb3l4svETutO+Mjd4svETv0z+8U0LOfQX8Q/DDlkzJqm1WMEGjzJZcYsMJhNBhoIT2xdldCxjnZ5AnwF1E3elwGWq9Ayc67ygmSykipVmWo5DSorGTnP8A0/zf4hkM8bG7JjAncjdkx5m7blc45Ot3D0XSCji5fVPEnO9WLqExSlaNorXA4ckPOT7cs5A64aQRsI1RXGby/MNM1zZjseat0ewRLM0Z38ReZh7j+0b+ztoTPn3crrjMaDUccuu4UFXTMYCWDRSSCCCOmWUuNsrvb003Wpz0MV09GUg6CCDjqIocRoiy4Zcr5ryp4qPm303loKn6w1xibV2c+rwuYcwr9HUtiuHDIqAvkaQSTcxKJLJBYG7LIKUocCCq8IY8EbI3XJUngErUo5mAszFi5AF5iTwjgunRdXYI7ZUzfmyDwy93UwIKnpphzGG0y/rN1jujmJIZmHC95B7+z6LZZu3C7bJX4mk8IXSQwYULOVAdrzhBWihjppSO1ryfLmsrODeWoBDMuBIJBunEVAwOyGyn1m6x3Rin1m6x3RFgfe+M+akwN5J3l2KWGDAYh5jjE+dMqHOnXU82qE3iVTaN+aZMajX1llgZSvc3u8opXza4VpiYa7RLmfQmHlrTuiFZw5Tt0icV39gpFV4KaNnm7YuUlDNO8tjkFyLZ304jRVql0cLMbhcX4Keyc0Za77SZN4aTZa3iCJSzmLTN7FNJJ0msZm5ClS7xJahmWa4iLU0swG9ygNdSGYnDTqpWKs+VNu49uzL+GFNmy/bmFd/a7zSxWmnErQAYVJwxGk4RrO2PXDN8o92PLmL+ys1tZTOya0++9WAuSxv7uBMvEu29KwuyzOA3wmaRdls+sLVhXA0MOeTclGVLVAyy1CqtJYF8hRThzWHCPMoiqZudFs1TmOqt1bo5FBWp5z1RyOcdv45+ynwwP2JWSttiFu/0/PWjp9NGePl6q3ksMsT+Et+stbrPWYaqzXhV60PDTZo5Ij+ceedoVzLssl7qmhmGU7VI03FpS7ymtdW0wJ84LeoqZz05k9vBh9yPbLXMl3zPchiaA3cKYHQMcdfJDRsd9K4S1Aa/gASbfTl3J7aplUMEJI6xb1ViZByi82zS3mrcmEcMUK4gkVunEVpWnLEC3S7ZWZLUHznmNhyUVf7jCbLNttiILk2ZeLagMAAa1ww1RH5kxne/aZhmuBQKGBwGNGYYKK7Knm0xLsvZmCp6TcWubNHkOwc0lbUYYjFxsMyuz2LeTfe61PNG19Va6lpXloBrNJRkX5zJM5Exf569tLVD47SVoIi1qykJkoqVo1Ro83A6q4jCFGbOXTZZhrUy3pfA0gjQ6jaPaDzR0+1aV0seKLNwIcB2cFhbOnwOwzZAggnt4pqkreYAaSQB0w/SrA6jgz5inkLAexo7Zezb/wBRZeFLbhUTG6dNU2rXVpXm0JLNlZWHC4J9nQYv0dRBVsxHwOo6iqNdFUU7rN8uPWuFrtU9DR2DjUWVJgPbBI5o4eMEPnSU50Lyz7yv5YW5TtKGWRUE4Uoa4104aMKwzybOzmgGP/dMPfTxh1mi3Zl9EkNQ9zLv8/ypFmvZLLOtAV75BVqI9KEgV89CCaC8aXRWnRBnVm4ZEy9KVjJYV0FghrQqzbNFCdtNUMs2zPJKsGoa1BUmoIoawpyhnHPnGWWahlg0KVQ1alSSDpwGig5IzX09UyrEjH3ZaxaT4W9de1aDJqeSnLXNzvkQuEjKkxBdDG76Jo8vsMCvsjr4XJfz03s+lKxXplMf7WHNHLw4P/FQMfTWkuZzkgXW+8pPLGDk+9/Ca/8AVpdmj7mN77pboiyS0G7hhPMaeP8A9BRAOI+E4hyPv6KTZr5qpOJmTGDygaLcJF8671QGUCowwNTs0xi2lVmOENVDuFO1QxCnqpDrYM63kWUyUWj1aj1828ang084Y+yGzfkmfxBcb00HBP25Y96U+yYp03SmzSSTXLdGgchxsOfj1WViYQOjY2P9Wp7eV/Y61a+58ALAhH0nmE89677lESS/h/3bEC3MspgyJkknhS3vDlV9Y5LyntCJk87Dq94jzTa0Lm10od8xPjmPJdNSWdAwjkFGN1K2EWeUg0PNJP3ENB1tXoitN9iyN0uyl7Irj+VMBP2XFw+0rFXVjvv6XLegADUE37f4suc2q0ifPklO+wb9CasFY6W6y7JVv0G/CEl6C9BdJZLN+g36Ed6MXoLoslu+wb8IR3oL0LiRZLROgE4QivwX4S6LK5M38LHZx/SU9ZLfvEYfOrKNf/B/LO74f8gTwbFZsf5KewUPtBHRCozBtEeT71sc8hfGHXcdb5ZnkV2QYXRtwutlwTFkXOG2TZwSdZd6SjEvdmClFqMWNMTSI8ry3nsQwmFjNa4A4vEK7qtSBWpAGGOyJ4z/ALxUCCizCTRkCMLrKRi6qcRr4QOBwpHQ7Gex7pHNYG6ZC/8Aq5qjVtLQ0E31+yf7W0sTADSVWWjMKOQrMASoGLCoo1DovQ85Amy3yjZ7tLqhmFKjRKYjqJivmthJJJqSakk1JJ0kmJRmdaAmUZN4gAyjpIAq0ioFY1K+/RpQPkd9FVg/4re0K5N9jlaLRRGOxWPUCYQ+MU9Je0O+OVqtimW4vDFW1jYY8xbCbjJdQGLvkn/xZQ+rD9msfnjyofesRvIkytmlEalX21iS5tL8+fsN7xGzREirYP8AUfqVVqh8L1K4III75c+iCCCBC1dAQQQCDpBxB6IiuWsylerSCEb0T5h5j9H3c0SeYphDaFaIJqeOYWeLqWOV8Ru0qBtmla+LHbl/FGhzVtfFfnl/FEqtMubqYe2G+bLtGpl6jFD+0Qcz5eiuf3GXkPfemZM2rUD/AAvzy/ihlzrzcM2WZbi7NXhITtI0Ej6J/wA6olbi1ekvthDbZFpbzgrU0aj1xE/ZQjIkp3EPGl9Pol6dvPglAwnkqVl2M77vb8ChN+v0QuLE8wB58IzbLZeNFF1BSg5tBbrPNU6ySbFy/mm08V3lxMA85ShBpoDVIqIjD5iWwfyGPSnfG5BOZQHytsRw4X5hZMsOC7YzcHj9knyBleWJbSZwFwkkE1oK6a0xGOhhorDXbJSypxCMHUEFSCDUHEAkaxWnRDwcy7YP9M/WnfHJs0rWP9NN/Kf3iSNrI5DI066jhfmmSY3xhjhpx425JqtFtvilKDk0w95DzjSTKuOrEAm6VAOk1oQSKGteuEhzZtXq03sjvgGblp9Xm9mHVAjqW4ZEynD6c3jXHKmUGtM2tKACirsG0nae7ZHA2dV85sdgFTDnIyLaFr//ADTsdiH2RxOb1o9XndgxNG6KJga3goZGSyvLnJCTK+v+WNTvZ9Mdk90OcrIc9TjZpp50bujS0ZKmn/TzV/23/YRJvmpm4dfiueTcpzJBrKmAA6VYEKecHCvLWsL5+UbNPxnymlOdMyXipO0jX1E8sNb2BxplzB/tzPhjnvJH0XH3H7oqSRRPdj0dzBsfz3q0x0rG4dRyIv8Ax3Jc2Qlb+DPlTOQm4/Uf8RrLyTaZRqJTGuGFGH5TCLea6j2WH7RslV0FhzXh7oVrpW6PB7R6EfRDo4nixYR2H1H3XS0yJzHhS3w0C42HsjWXkqa2iU/ZYDpJFIVWe14cKbM5r0ynsjac8pvOcnnLn3xJjlOpb5qPBGzINckkyxBP4jCvoKQzfeYVVR0k8kJ5NnLGiqWOmgBJw14R0KLXBsOXZzR2slrEpwyEVG3QQdIIhMbg02Nz5J4Y0uGVh5rmbXewmi/qvaJgpqvfS5mB6I1NlrihvDZSjjnXXzgkc0OeUspSZy3qFJuGIKlWHKcDzGkNi09IdaxHE8lt7YTy4e+xPkZZ1tRz4pTkLK5s09JoxAqrgaWRvOA5RgRyrFqeGB5d5SCGWqkaCCKqRz4RVBIbzqE7aivSca9NYe82c4FkHenb5ongk0rLJ0ggHzCeo46CaYO2qDpFpmD4hr1j1HvRaWz6jdfA45fRTu03ZstkbFJikHmYf9MVJlLJzSZrS20qdOojUw5CIsuz2uWBd3xDTzTfXzdWvSNHQDDfnBkeXaUqHQTF803lofqnHR7ozdj1JopC136HeXI+v4VyvpxOy7dQq6pGKQrnWEoxVhQjSI08GjuRKCLhc2YyNUnpGKQo8Gg8Ghd4k3aT0jFIU+DRjwaDeJMCTERiFHg0Hg0LvEYEmjEKPBox4PBjSYFiTlCagok2Yg00V2UVOnAGOnju0cfO/EfvjmbNGPBogMUTjctHgpA6QZAldPHdo4+d+I/fGpytP1zphrgasThy1jXwaMeDQrY4m/paPBBc86ko8ZzuMbrhdm5bC1vkNNYvemAMTix4DKoqegQg8GgRTLZZg0oyuPuEH9ojqI2vic0akEJ8Ti17SeBVygyPQPWvdGQ0iuCH8vdDHKylLdQyuLrAEYMMCKjVG62xPTX2x50aV3X5rtGuvonzMydes4B0qKdlisTPNpPnWOxPeR3RX2aU65Oda8EsSuykzH+4Hrizs3LPRWb0iAOZf8n2RcpIMVc0jQEn7/UqlXHC13WniCCCOyWCiCCCBCIwVrBBAhaGQuyMGzLsEEECFjwNPREaPk9D9GCCBCTnIkvlg8SS4IIEI8SS4z4klwQQIR4llxnxLLgggQseJZcHiWXBBAhHiSXB4llwQQIWfEsuMeJJeyCCBCwchS9ka+IJWz2CCCBCPk9J9EdQjHyck+gvUIIIELHyakegvZXujBzYs/Fp2V7ozBAhaHNSzcUnZXujU5n2XiZfYXugggQtTmXZOIl9hO6NfkRY+Ildhe6MwQIWpzEsXq8rsL3RocwLD6tK7C90EECFqdzywerSuwI1O5xk/wBWldkQQQIWDubZP9Wl9Uanczyd6snUe+MwQIWp3MMnerJ+bvjQ7luTvV16374IIELU7lOTuIHafvjXyT5O4n8798EECFg7kuTuJPbmd8a+SLJ3FN2374IIW6LLB3IMncW/4j98aHcdyd6Ez8RoIILlJYLU7jWT/RmfiGNTuMZP/q9v/EYgguUWCx5FrB/W7f8AiMeRWwbZ3bHdBBBcosErsu5VZZahUmWhVGhRMwGNcBTCFUvc7s4+nNPO47oIIhMMZzLR4BSCR40J8UrlZk2ZSDRiRtY/tD5JkhVCqKAaIxBDmxsZ+kAdgSOe52pXSCCCHpq//9k=">
            <a:extLst>
              <a:ext uri="{FF2B5EF4-FFF2-40B4-BE49-F238E27FC236}">
                <a16:creationId xmlns:a16="http://schemas.microsoft.com/office/drawing/2014/main" id="{6ED5713A-819A-4E9E-9781-6F93314FB9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065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6870" name="Picture 16" descr="inzulínová pera">
            <a:extLst>
              <a:ext uri="{FF2B5EF4-FFF2-40B4-BE49-F238E27FC236}">
                <a16:creationId xmlns:a16="http://schemas.microsoft.com/office/drawing/2014/main" id="{F71F74C8-66D6-4152-832F-1776EC04A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5105400"/>
            <a:ext cx="3001962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Obrázek 2">
            <a:extLst>
              <a:ext uri="{FF2B5EF4-FFF2-40B4-BE49-F238E27FC236}">
                <a16:creationId xmlns:a16="http://schemas.microsoft.com/office/drawing/2014/main" id="{22E806CD-B813-4EBE-8D2D-81245B5BA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3352800"/>
            <a:ext cx="65928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08496D9-2CD7-4FFD-9F32-D939B0E0E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26"/>
    </mc:Choice>
    <mc:Fallback xmlns="">
      <p:transition spd="slow" advTm="5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Zástupný symbol pro obsah 3">
            <a:extLst>
              <a:ext uri="{FF2B5EF4-FFF2-40B4-BE49-F238E27FC236}">
                <a16:creationId xmlns:a16="http://schemas.microsoft.com/office/drawing/2014/main" id="{B5FBD1C3-8509-4C64-9FF7-420D6E97B8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0513" y="0"/>
            <a:ext cx="8850312" cy="68580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DA077B-72F9-4CA5-B81D-85DCA6128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46"/>
    </mc:Choice>
    <mc:Fallback xmlns="">
      <p:transition spd="slow" advTm="60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Zástupný symbol pro obsah 3">
            <a:extLst>
              <a:ext uri="{FF2B5EF4-FFF2-40B4-BE49-F238E27FC236}">
                <a16:creationId xmlns:a16="http://schemas.microsoft.com/office/drawing/2014/main" id="{16F9F42E-31BA-4EB6-B361-0A01FB58A4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1" y="22226"/>
            <a:ext cx="8678863" cy="683577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D09CFC2-FDE2-4968-AB33-F194A61ED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7"/>
    </mc:Choice>
    <mc:Fallback xmlns="">
      <p:transition spd="slow" advTm="20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8D9ECF3D-B70D-4BA3-AF40-EEEA2F1EA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Inzulinová pera na jedno použití + časovač</a:t>
            </a:r>
          </a:p>
        </p:txBody>
      </p:sp>
      <p:pic>
        <p:nvPicPr>
          <p:cNvPr id="39939" name="Picture 11" descr="timesulin_solostar_prehled">
            <a:extLst>
              <a:ext uri="{FF2B5EF4-FFF2-40B4-BE49-F238E27FC236}">
                <a16:creationId xmlns:a16="http://schemas.microsoft.com/office/drawing/2014/main" id="{94ACF93C-7EE3-4599-BF91-301DF84DAE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4" y="2057400"/>
            <a:ext cx="8747125" cy="2514600"/>
          </a:xfrm>
          <a:noFill/>
        </p:spPr>
      </p:pic>
      <p:pic>
        <p:nvPicPr>
          <p:cNvPr id="39940" name="Picture 2" descr="timesulin_vicko_modre_1">
            <a:extLst>
              <a:ext uri="{FF2B5EF4-FFF2-40B4-BE49-F238E27FC236}">
                <a16:creationId xmlns:a16="http://schemas.microsoft.com/office/drawing/2014/main" id="{6927BBFB-8F8F-453E-ACD8-3F4265BC5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724401"/>
            <a:ext cx="32893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760A06-F19F-4C8F-BCE4-CE56A4B30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4"/>
    </mc:Choice>
    <mc:Fallback xmlns="">
      <p:transition spd="slow" advTm="1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52429B9-5FFF-4459-B0D2-7202DB005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5486400" cy="1143000"/>
          </a:xfrm>
        </p:spPr>
        <p:txBody>
          <a:bodyPr/>
          <a:lstStyle/>
          <a:p>
            <a:r>
              <a:rPr lang="cs-CZ" altLang="cs-CZ"/>
              <a:t>Inzulínová pumpa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3AAC2C4-310E-41EF-88CB-AFFB43E38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pic>
        <p:nvPicPr>
          <p:cNvPr id="41988" name="Picture 5">
            <a:extLst>
              <a:ext uri="{FF2B5EF4-FFF2-40B4-BE49-F238E27FC236}">
                <a16:creationId xmlns:a16="http://schemas.microsoft.com/office/drawing/2014/main" id="{85CCBE7C-33BA-4CCE-A920-A19BE4B5F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4137025"/>
            <a:ext cx="314166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7" descr="Externí programovatelná inzulínová pumpa">
            <a:extLst>
              <a:ext uri="{FF2B5EF4-FFF2-40B4-BE49-F238E27FC236}">
                <a16:creationId xmlns:a16="http://schemas.microsoft.com/office/drawing/2014/main" id="{F3FECDC6-56B3-4321-B14A-137AE7A3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3149600"/>
            <a:ext cx="391636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9" descr="https://www.accu-chek.cz/images/-208.jpg">
            <a:hlinkClick r:id="rId6"/>
            <a:extLst>
              <a:ext uri="{FF2B5EF4-FFF2-40B4-BE49-F238E27FC236}">
                <a16:creationId xmlns:a16="http://schemas.microsoft.com/office/drawing/2014/main" id="{60C70C88-D34E-4C08-A18E-CAA2201F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1143000"/>
            <a:ext cx="45831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>
            <a:extLst>
              <a:ext uri="{FF2B5EF4-FFF2-40B4-BE49-F238E27FC236}">
                <a16:creationId xmlns:a16="http://schemas.microsoft.com/office/drawing/2014/main" id="{8B57231D-F625-4CEC-AF43-67DB9EE3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30163"/>
            <a:ext cx="30765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8BBB98-AC60-41D6-8503-655CBE23A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EE4E653-CFCE-44DB-8AE9-6F5F5B35C9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Inzulínová pumpa</a:t>
            </a:r>
          </a:p>
        </p:txBody>
      </p:sp>
      <p:pic>
        <p:nvPicPr>
          <p:cNvPr id="43011" name="Picture 7" descr="schema">
            <a:extLst>
              <a:ext uri="{FF2B5EF4-FFF2-40B4-BE49-F238E27FC236}">
                <a16:creationId xmlns:a16="http://schemas.microsoft.com/office/drawing/2014/main" id="{DC5E0E8B-DD64-4D3B-8950-99E054700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1"/>
            <a:ext cx="82296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E6C0E0-A73A-479B-B6D4-B3A89135C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0"/>
    </mc:Choice>
    <mc:Fallback xmlns="">
      <p:transition spd="slow" advTm="1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6" descr="http://www.mte.cz/images/dana-r-obrazek.jpg">
            <a:hlinkClick r:id="rId4"/>
            <a:extLst>
              <a:ext uri="{FF2B5EF4-FFF2-40B4-BE49-F238E27FC236}">
                <a16:creationId xmlns:a16="http://schemas.microsoft.com/office/drawing/2014/main" id="{BD9672FB-C085-41E1-B4E8-8BF4D5DED7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17125"/>
          <a:stretch/>
        </p:blipFill>
        <p:spPr>
          <a:xfrm rot="10800000">
            <a:off x="978737" y="1371600"/>
            <a:ext cx="3216274" cy="4824411"/>
          </a:xfrm>
        </p:spPr>
      </p:pic>
      <p:pic>
        <p:nvPicPr>
          <p:cNvPr id="44036" name="Picture 2" descr="https://www.accu-chek.cz/images/-195.jpg">
            <a:extLst>
              <a:ext uri="{FF2B5EF4-FFF2-40B4-BE49-F238E27FC236}">
                <a16:creationId xmlns:a16="http://schemas.microsoft.com/office/drawing/2014/main" id="{6FF8A2B5-C92B-4DC1-A0A0-643F1860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371600"/>
            <a:ext cx="58451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7A2DB37-1423-45A0-93E6-17D2860FB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0"/>
    </mc:Choice>
    <mc:Fallback xmlns="">
      <p:transition spd="slow" advTm="3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3ACED4C-ED80-4E3E-A425-65171A63A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7724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Aplikace inzulínu –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4E8B567-C577-48D3-AE85-1721123B0C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4261" y="1295400"/>
            <a:ext cx="11559941" cy="5562600"/>
          </a:xfrm>
        </p:spPr>
        <p:txBody>
          <a:bodyPr/>
          <a:lstStyle/>
          <a:p>
            <a:r>
              <a:rPr lang="cs-CZ" altLang="cs-CZ" dirty="0" err="1">
                <a:latin typeface="Arial" panose="020B0604020202020204" pitchFamily="34" charset="0"/>
              </a:rPr>
              <a:t>i.v</a:t>
            </a:r>
            <a:r>
              <a:rPr lang="cs-CZ" altLang="cs-CZ" dirty="0">
                <a:latin typeface="Arial" panose="020B0604020202020204" pitchFamily="34" charset="0"/>
              </a:rPr>
              <a:t>. – infuze</a:t>
            </a:r>
          </a:p>
          <a:p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pouze určené inzulíny – neutrální, krátkodobé (žluté, oranžové) - čiré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Diabetická příprava (před operací), léčba hyperglykémie nového diabetika…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Pomalé podání –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přes infuzní pumpu</a:t>
            </a:r>
            <a:r>
              <a:rPr lang="cs-CZ" altLang="cs-CZ" dirty="0">
                <a:latin typeface="Arial" panose="020B0604020202020204" pitchFamily="34" charset="0"/>
              </a:rPr>
              <a:t> x </a:t>
            </a:r>
            <a:r>
              <a:rPr lang="cs-CZ" altLang="cs-CZ" dirty="0" err="1">
                <a:latin typeface="Arial" panose="020B0604020202020204" pitchFamily="34" charset="0"/>
              </a:rPr>
              <a:t>lineomat</a:t>
            </a:r>
            <a:endParaRPr lang="cs-CZ" altLang="cs-CZ" dirty="0">
              <a:latin typeface="Arial" panose="020B0604020202020204" pitchFamily="34" charset="0"/>
            </a:endParaRPr>
          </a:p>
          <a:p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</a:rPr>
              <a:t>P. na PAD a inzulinu 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Dle dávek 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Dle glykémie – je nutné počkat s aplikací po výsledku z laboratoře x glukometr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D31C3D5-C045-4EF2-894F-140B6468F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76"/>
    </mc:Choice>
    <mc:Fallback xmlns="">
      <p:transition spd="slow" advTm="8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9E7C2E28-2B0C-41BB-9D9C-068EC2860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4084" y="0"/>
            <a:ext cx="8730916" cy="1143000"/>
          </a:xfrm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Inzulíny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E1FF3291-0F43-4844-8927-5210C106AE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3557" y="990600"/>
            <a:ext cx="10491537" cy="5867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uložení zásob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2 - 8 °C (lednice), temno</a:t>
            </a:r>
          </a:p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Značení RL</a:t>
            </a:r>
          </a:p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uložení rozdělané ampulky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pokojová teplota, max. 6 - 8 týdnů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expirace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(datum na lahvičku)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zabránit zmrznutí, přímému slunečnímu záření</a:t>
            </a:r>
          </a:p>
          <a:p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Antidotum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inz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Glukagon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lék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GlucaGen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 1 mg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HypoKit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, ampulka s práškem – ředí se, aplikace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s.c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.,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i.m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.)</a:t>
            </a:r>
            <a:endParaRPr lang="cs-CZ" alt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Bazální potřeba inzulínu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je 0,8 – 1 j./hod. (v průběhu dne se mění), 20 – 40 j/24 hod (polovina v závislosti na jídle)</a:t>
            </a:r>
          </a:p>
          <a:p>
            <a:pPr>
              <a:buFontTx/>
              <a:buNone/>
            </a:pP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22C4822A-B85F-4AA8-B362-DC091DF0E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042" y="3826043"/>
            <a:ext cx="30099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4D4F1D-F44E-4F70-8748-DC6E2D634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10"/>
    </mc:Choice>
    <mc:Fallback xmlns="">
      <p:transition spd="slow" advTm="10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780606D-4A37-4541-AA3A-6FEF849F3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Zásady při aplikaci inzulínu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57C9927-82EC-4373-A157-E977521F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0887" y="1752600"/>
            <a:ext cx="11309685" cy="5105400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předem zajistit stravu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 - vždy po aplikaci se najíst!!!</a:t>
            </a:r>
          </a:p>
          <a:p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kontrola hladiny glykémie -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selfmonitoring</a:t>
            </a:r>
            <a:endParaRPr lang="cs-CZ" altLang="cs-CZ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</a:rPr>
              <a:t>zásada 30 min před jídlem - neplatí pro krátkodobá analoga</a:t>
            </a:r>
          </a:p>
          <a:p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střídat místa vpichu</a:t>
            </a:r>
          </a:p>
          <a:p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ponechat po aplikaci 10 s. jehlu ve vpichu (aplikace perem)</a:t>
            </a:r>
          </a:p>
          <a:p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kontrola požití stravy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59F462-75E5-4EA5-8492-C2AB30B14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19"/>
    </mc:Choice>
    <mc:Fallback xmlns="">
      <p:transition spd="slow" advTm="8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76DCD63-2D98-476A-9131-4E3124FE4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8001000" cy="1143000"/>
          </a:xfrm>
        </p:spPr>
        <p:txBody>
          <a:bodyPr/>
          <a:lstStyle/>
          <a:p>
            <a:r>
              <a:rPr lang="cs-CZ" altLang="cs-CZ" sz="4000" b="1">
                <a:solidFill>
                  <a:srgbClr val="FF0000"/>
                </a:solidFill>
              </a:rPr>
              <a:t>Nežádoucí účinky a komplikace: 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80CD65B-0A96-450E-9A8A-B1768B674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5760" y="1295400"/>
            <a:ext cx="11656194" cy="55626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rgbClr val="FF0000"/>
                </a:solidFill>
                <a:latin typeface="Arial" charset="0"/>
              </a:rPr>
              <a:t>Hypoglykémie </a:t>
            </a:r>
            <a:r>
              <a:rPr lang="cs-CZ" altLang="cs-CZ" b="1" dirty="0">
                <a:latin typeface="Arial" charset="0"/>
              </a:rPr>
              <a:t>- </a:t>
            </a:r>
            <a:r>
              <a:rPr lang="cs-CZ" altLang="cs-CZ" dirty="0">
                <a:latin typeface="Arial" charset="0"/>
              </a:rPr>
              <a:t>rychlý nástup</a:t>
            </a:r>
            <a:r>
              <a:rPr lang="cs-CZ" altLang="cs-CZ" b="1" dirty="0">
                <a:latin typeface="Arial" charset="0"/>
              </a:rPr>
              <a:t> 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charset="0"/>
              </a:rPr>
              <a:t>příznaky: pocení, bledost, neklid, dezorientace, hlad, až bezvědomí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b="1" dirty="0">
                <a:solidFill>
                  <a:srgbClr val="FF0000"/>
                </a:solidFill>
                <a:latin typeface="Arial" charset="0"/>
              </a:rPr>
              <a:t>léčba: cukr, jídlo, glukóza </a:t>
            </a:r>
            <a:r>
              <a:rPr lang="cs-CZ" altLang="cs-CZ" b="1" dirty="0" err="1">
                <a:solidFill>
                  <a:srgbClr val="FF0000"/>
                </a:solidFill>
                <a:latin typeface="Arial" charset="0"/>
              </a:rPr>
              <a:t>i.v</a:t>
            </a:r>
            <a:r>
              <a:rPr lang="cs-CZ" altLang="cs-CZ" b="1" dirty="0">
                <a:solidFill>
                  <a:srgbClr val="FF0000"/>
                </a:solidFill>
                <a:latin typeface="Arial" charset="0"/>
              </a:rPr>
              <a:t>.</a:t>
            </a:r>
          </a:p>
          <a:p>
            <a:pPr lvl="1">
              <a:lnSpc>
                <a:spcPct val="80000"/>
              </a:lnSpc>
              <a:defRPr/>
            </a:pPr>
            <a:endParaRPr lang="cs-CZ" altLang="cs-CZ" b="1" dirty="0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rgbClr val="FF0000"/>
                </a:solidFill>
                <a:latin typeface="Arial" charset="0"/>
              </a:rPr>
              <a:t>Hyperglykémie</a:t>
            </a:r>
            <a:r>
              <a:rPr lang="cs-CZ" altLang="cs-CZ" b="1" dirty="0">
                <a:latin typeface="Arial" charset="0"/>
              </a:rPr>
              <a:t> </a:t>
            </a:r>
            <a:r>
              <a:rPr lang="cs-CZ" altLang="cs-CZ" dirty="0">
                <a:latin typeface="Arial" charset="0"/>
              </a:rPr>
              <a:t>- pozvolný nástup 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</a:rPr>
              <a:t>brunátný, suchá kůže, aceton z dechu, až bezvědomí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>
                <a:solidFill>
                  <a:srgbClr val="FF0000"/>
                </a:solidFill>
                <a:latin typeface="Arial" charset="0"/>
              </a:rPr>
              <a:t>zavodnění, INZ</a:t>
            </a:r>
          </a:p>
          <a:p>
            <a:pPr lvl="1">
              <a:lnSpc>
                <a:spcPct val="80000"/>
              </a:lnSpc>
              <a:defRPr/>
            </a:pPr>
            <a:endParaRPr lang="cs-CZ" altLang="cs-CZ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dirty="0">
                <a:latin typeface="Arial" charset="0"/>
              </a:rPr>
              <a:t>Anabolický účinek (špatné hojení defektů)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 err="1">
                <a:latin typeface="Arial" charset="0"/>
              </a:rPr>
              <a:t>Lipodystrofie</a:t>
            </a:r>
            <a:r>
              <a:rPr lang="cs-CZ" altLang="cs-CZ" dirty="0">
                <a:latin typeface="Arial" charset="0"/>
              </a:rPr>
              <a:t> – vymizení podkožního tuku v okolí opakovaných vpichů – nutno střídat místa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>
                <a:latin typeface="Arial" charset="0"/>
              </a:rPr>
              <a:t>Alergické reakce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>
                <a:latin typeface="Arial" charset="0"/>
              </a:rPr>
              <a:t>Vzestup hmotnosti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endParaRPr lang="cs-CZ" altLang="cs-CZ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altLang="cs-CZ" dirty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24FF54-65C9-4ECC-9154-993D26D86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82"/>
    </mc:Choice>
    <mc:Fallback xmlns="">
      <p:transition spd="slow" advTm="10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ACE4EE-1EF1-471F-9989-B5340A9D2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Péče o diabetika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7308649-2D0B-4DA3-94E3-CB5F5C4D4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Edukace </a:t>
            </a:r>
          </a:p>
          <a:p>
            <a:pPr lvl="1"/>
            <a:r>
              <a:rPr lang="cs-CZ" altLang="cs-CZ">
                <a:latin typeface="Arial" panose="020B0604020202020204" pitchFamily="34" charset="0"/>
              </a:rPr>
              <a:t>Dieta (chlebové jednotky - děti), inzulín, PAD</a:t>
            </a:r>
          </a:p>
          <a:p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Selfmonitoring</a:t>
            </a:r>
          </a:p>
          <a:p>
            <a:pPr lvl="1"/>
            <a:r>
              <a:rPr lang="cs-CZ" altLang="cs-CZ">
                <a:latin typeface="Arial" panose="020B0604020202020204" pitchFamily="34" charset="0"/>
              </a:rPr>
              <a:t>Glukometr – doma</a:t>
            </a:r>
          </a:p>
          <a:p>
            <a:pPr lvl="1"/>
            <a:r>
              <a:rPr lang="cs-CZ" altLang="cs-CZ" u="sng">
                <a:latin typeface="Arial" panose="020B0604020202020204" pitchFamily="34" charset="0"/>
              </a:rPr>
              <a:t>Glykémie 3,5 – 5,5 mmol/l</a:t>
            </a:r>
          </a:p>
          <a:p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Pravidelné sledování diabetologem</a:t>
            </a:r>
          </a:p>
          <a:p>
            <a:pPr lvl="1"/>
            <a:r>
              <a:rPr lang="cs-CZ" altLang="cs-CZ">
                <a:latin typeface="Arial" panose="020B0604020202020204" pitchFamily="34" charset="0"/>
              </a:rPr>
              <a:t>Sledování, prevence komplikací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9774B7B-FA55-44D2-9119-89E6D1A6F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50"/>
    </mc:Choice>
    <mc:Fallback xmlns="">
      <p:transition spd="slow" advTm="5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773FE199-8D50-4A5E-A836-88E3F708B7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Odběry glykémie</a:t>
            </a:r>
          </a:p>
        </p:txBody>
      </p:sp>
      <p:sp>
        <p:nvSpPr>
          <p:cNvPr id="25603" name="Podnadpis 2">
            <a:extLst>
              <a:ext uri="{FF2B5EF4-FFF2-40B4-BE49-F238E27FC236}">
                <a16:creationId xmlns:a16="http://schemas.microsoft.com/office/drawing/2014/main" id="{23FDA87E-F7B0-47E7-9565-A372CDCCF33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EEE5CB-EC4A-4321-A377-E8B37CC71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1"/>
    </mc:Choice>
    <mc:Fallback xmlns="">
      <p:transition spd="slow" advTm="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7F86DB2-8503-421A-B060-1510FCF78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239000" cy="1143000"/>
          </a:xfrm>
        </p:spPr>
        <p:txBody>
          <a:bodyPr/>
          <a:lstStyle/>
          <a:p>
            <a:r>
              <a:rPr lang="cs-CZ" altLang="cs-CZ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Glukóza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3056982-6D73-4176-A90B-D758D973E0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Glykémie – glukóza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– 5,6 </a:t>
            </a:r>
            <a:r>
              <a:rPr lang="cs-CZ" altLang="cs-CZ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kapilární odběr do špičky (3 kapky)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kapilární odběr do pipety, vkládá se do špičky s činidlem, menší traumatizace pacienta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venózní do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šedé zkumavky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biochemická (žlutá)</a:t>
            </a:r>
          </a:p>
          <a:p>
            <a:pPr lvl="1">
              <a:lnSpc>
                <a:spcPct val="90000"/>
              </a:lnSpc>
            </a:pPr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Malý glykemický profil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3 – 4 odběry denně (R, P, V, 21:00)</a:t>
            </a:r>
          </a:p>
          <a:p>
            <a:pPr lvl="1">
              <a:lnSpc>
                <a:spcPct val="90000"/>
              </a:lnSpc>
            </a:pPr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Velký glykemický profil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7 – 9 odběrů denně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Glykemický profil 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Odběr několikrát za den 5 x – 9 x denně – kapilární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dirty="0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5B6349D3-F8E7-4505-999B-016163BD4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t="35555" r="70474" b="19333"/>
          <a:stretch>
            <a:fillRect/>
          </a:stretch>
        </p:blipFill>
        <p:spPr bwMode="auto">
          <a:xfrm>
            <a:off x="9702800" y="52389"/>
            <a:ext cx="9715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9" name="Obrázek 1">
            <a:extLst>
              <a:ext uri="{FF2B5EF4-FFF2-40B4-BE49-F238E27FC236}">
                <a16:creationId xmlns:a16="http://schemas.microsoft.com/office/drawing/2014/main" id="{F95B8DED-13F5-4500-A25C-8322606E4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9" b="12085"/>
          <a:stretch>
            <a:fillRect/>
          </a:stretch>
        </p:blipFill>
        <p:spPr bwMode="auto">
          <a:xfrm>
            <a:off x="8991600" y="4581236"/>
            <a:ext cx="3195637" cy="22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618BCB-0299-4F91-A8CC-339B39C0A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06"/>
    </mc:Choice>
    <mc:Fallback xmlns="">
      <p:transition spd="slow" advTm="7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>
            <a:extLst>
              <a:ext uri="{FF2B5EF4-FFF2-40B4-BE49-F238E27FC236}">
                <a16:creationId xmlns:a16="http://schemas.microsoft.com/office/drawing/2014/main" id="{B69D85D1-C0E7-4883-89FC-8E96B517C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1" y="338139"/>
            <a:ext cx="5567363" cy="77152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b="1" dirty="0" err="1">
                <a:solidFill>
                  <a:srgbClr val="FF0000"/>
                </a:solidFill>
              </a:rPr>
              <a:t>Odběr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kapilární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krve</a:t>
            </a:r>
            <a:endParaRPr lang="en-GB" altLang="cs-CZ" b="1" dirty="0">
              <a:solidFill>
                <a:srgbClr val="FF0000"/>
              </a:solidFill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DA68CE01-A02F-4683-AC2D-06CFC7EA0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07" y="1268413"/>
            <a:ext cx="10017493" cy="5293757"/>
          </a:xfrm>
        </p:spPr>
        <p:txBody>
          <a:bodyPr wrap="square">
            <a:spAutoFit/>
          </a:bodyPr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b="1" dirty="0" err="1">
                <a:solidFill>
                  <a:srgbClr val="FF0000"/>
                </a:solidFill>
              </a:rPr>
              <a:t>Postup</a:t>
            </a:r>
            <a:endParaRPr lang="en-GB" altLang="cs-CZ" b="1" dirty="0">
              <a:solidFill>
                <a:srgbClr val="FF0000"/>
              </a:solidFill>
            </a:endParaRP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dirty="0" err="1"/>
              <a:t>prokrvení</a:t>
            </a:r>
            <a:r>
              <a:rPr lang="en-GB" altLang="cs-CZ" dirty="0"/>
              <a:t> </a:t>
            </a:r>
            <a:r>
              <a:rPr lang="en-GB" altLang="cs-CZ" dirty="0" err="1"/>
              <a:t>místa</a:t>
            </a:r>
            <a:r>
              <a:rPr lang="en-GB" altLang="cs-CZ" dirty="0"/>
              <a:t> </a:t>
            </a:r>
            <a:r>
              <a:rPr lang="en-GB" altLang="cs-CZ" dirty="0" err="1"/>
              <a:t>odběru</a:t>
            </a:r>
            <a:r>
              <a:rPr lang="cs-CZ" altLang="cs-CZ" dirty="0"/>
              <a:t>, zahřát 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dirty="0" err="1"/>
              <a:t>přidané</a:t>
            </a:r>
            <a:r>
              <a:rPr lang="en-GB" altLang="cs-CZ" dirty="0"/>
              <a:t> </a:t>
            </a:r>
            <a:r>
              <a:rPr lang="en-GB" altLang="cs-CZ" dirty="0" err="1"/>
              <a:t>látky</a:t>
            </a:r>
            <a:r>
              <a:rPr lang="en-GB" altLang="cs-CZ" dirty="0"/>
              <a:t> </a:t>
            </a:r>
            <a:r>
              <a:rPr lang="en-GB" altLang="cs-CZ" dirty="0" err="1"/>
              <a:t>sklepat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dno</a:t>
            </a:r>
            <a:r>
              <a:rPr lang="en-GB" altLang="cs-CZ" dirty="0"/>
              <a:t> </a:t>
            </a:r>
            <a:r>
              <a:rPr lang="en-GB" altLang="cs-CZ" dirty="0" err="1"/>
              <a:t>nádobky</a:t>
            </a:r>
            <a:r>
              <a:rPr lang="en-GB" altLang="cs-CZ" dirty="0"/>
              <a:t> 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dirty="0" err="1"/>
              <a:t>desinfekce</a:t>
            </a:r>
            <a:r>
              <a:rPr lang="en-GB" altLang="cs-CZ" dirty="0"/>
              <a:t> - po </a:t>
            </a:r>
            <a:r>
              <a:rPr lang="en-GB" altLang="cs-CZ" dirty="0" err="1"/>
              <a:t>zaschnutí</a:t>
            </a:r>
            <a:r>
              <a:rPr lang="en-GB" altLang="cs-CZ" dirty="0"/>
              <a:t> </a:t>
            </a:r>
            <a:r>
              <a:rPr lang="en-GB" altLang="cs-CZ" dirty="0" err="1"/>
              <a:t>vpich</a:t>
            </a:r>
            <a:r>
              <a:rPr lang="en-GB" altLang="cs-CZ" dirty="0"/>
              <a:t> (2 mm)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b="1" dirty="0" err="1">
                <a:solidFill>
                  <a:srgbClr val="FF0000"/>
                </a:solidFill>
              </a:rPr>
              <a:t>první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kapku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krve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setřít</a:t>
            </a:r>
            <a:r>
              <a:rPr lang="en-GB" altLang="cs-CZ" b="1" dirty="0">
                <a:solidFill>
                  <a:srgbClr val="FF0000"/>
                </a:solidFill>
              </a:rPr>
              <a:t>  </a:t>
            </a:r>
            <a:endParaRPr lang="cs-CZ" altLang="cs-CZ" b="1" dirty="0">
              <a:solidFill>
                <a:srgbClr val="FF0000"/>
              </a:solidFill>
            </a:endParaRP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končetinu dolů - gravitace</a:t>
            </a:r>
            <a:endParaRPr lang="en-GB" altLang="cs-CZ" dirty="0"/>
          </a:p>
          <a:p>
            <a:pPr marL="457200" lvl="1" indent="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b="1" dirty="0">
              <a:solidFill>
                <a:srgbClr val="FF0000"/>
              </a:solidFill>
            </a:endParaRP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b="1" dirty="0">
                <a:solidFill>
                  <a:srgbClr val="FF0000"/>
                </a:solidFill>
              </a:rPr>
              <a:t>Způsoby odběru</a:t>
            </a:r>
            <a:endParaRPr lang="en-GB" altLang="cs-CZ" b="1" dirty="0">
              <a:solidFill>
                <a:srgbClr val="FF0000"/>
              </a:solidFill>
            </a:endParaRP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b="1" dirty="0">
                <a:solidFill>
                  <a:srgbClr val="FF0000"/>
                </a:solidFill>
              </a:rPr>
              <a:t>O</a:t>
            </a:r>
            <a:r>
              <a:rPr lang="en-GB" altLang="cs-CZ" b="1" dirty="0" err="1">
                <a:solidFill>
                  <a:srgbClr val="FF0000"/>
                </a:solidFill>
              </a:rPr>
              <a:t>dběr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volně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vytékající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krve</a:t>
            </a:r>
            <a:r>
              <a:rPr lang="en-GB" altLang="cs-CZ" b="1" dirty="0">
                <a:solidFill>
                  <a:srgbClr val="FF0000"/>
                </a:solidFill>
              </a:rPr>
              <a:t> – 3-5 </a:t>
            </a:r>
            <a:r>
              <a:rPr lang="en-GB" altLang="cs-CZ" b="1" dirty="0" err="1">
                <a:solidFill>
                  <a:srgbClr val="FF0000"/>
                </a:solidFill>
              </a:rPr>
              <a:t>kapek</a:t>
            </a:r>
            <a:endParaRPr lang="cs-CZ" altLang="cs-CZ" b="1" dirty="0">
              <a:solidFill>
                <a:srgbClr val="FF0000"/>
              </a:solidFill>
            </a:endParaRP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b="1" dirty="0">
                <a:solidFill>
                  <a:srgbClr val="FF0000"/>
                </a:solidFill>
              </a:rPr>
              <a:t>Odběr do speciální zkumavky s pipetou (bez vzduchových bublin), vložení do roztoku s protisrážlivým prostředkem</a:t>
            </a:r>
            <a:endParaRPr lang="en-GB" altLang="cs-CZ" b="1" dirty="0">
              <a:solidFill>
                <a:srgbClr val="FF0000"/>
              </a:solidFill>
            </a:endParaRP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dirty="0" err="1"/>
              <a:t>sterilní</a:t>
            </a:r>
            <a:r>
              <a:rPr lang="en-GB" altLang="cs-CZ" dirty="0"/>
              <a:t> </a:t>
            </a:r>
            <a:r>
              <a:rPr lang="en-GB" altLang="cs-CZ" dirty="0" err="1"/>
              <a:t>krytí</a:t>
            </a:r>
            <a:r>
              <a:rPr lang="en-GB" altLang="cs-CZ" dirty="0"/>
              <a:t> </a:t>
            </a:r>
            <a:r>
              <a:rPr lang="en-GB" altLang="cs-CZ" dirty="0" err="1"/>
              <a:t>místa</a:t>
            </a:r>
            <a:r>
              <a:rPr lang="en-GB" altLang="cs-CZ" dirty="0"/>
              <a:t> </a:t>
            </a:r>
            <a:r>
              <a:rPr lang="en-GB" altLang="cs-CZ" dirty="0" err="1"/>
              <a:t>vpichu</a:t>
            </a:r>
            <a:endParaRPr lang="en-GB" altLang="cs-CZ" dirty="0"/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dirty="0" err="1"/>
              <a:t>kontrola</a:t>
            </a:r>
            <a:r>
              <a:rPr lang="en-GB" altLang="cs-CZ" dirty="0"/>
              <a:t> </a:t>
            </a:r>
            <a:r>
              <a:rPr lang="en-GB" altLang="cs-CZ" dirty="0" err="1"/>
              <a:t>krvácení</a:t>
            </a:r>
            <a:endParaRPr lang="en-GB" altLang="cs-CZ" dirty="0"/>
          </a:p>
        </p:txBody>
      </p:sp>
      <p:pic>
        <p:nvPicPr>
          <p:cNvPr id="93188" name="Obrázek 1">
            <a:extLst>
              <a:ext uri="{FF2B5EF4-FFF2-40B4-BE49-F238E27FC236}">
                <a16:creationId xmlns:a16="http://schemas.microsoft.com/office/drawing/2014/main" id="{01E2E724-CE14-4047-BFA8-9D35E7178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13419"/>
          <a:stretch>
            <a:fillRect/>
          </a:stretch>
        </p:blipFill>
        <p:spPr bwMode="auto">
          <a:xfrm>
            <a:off x="8872539" y="2420939"/>
            <a:ext cx="180022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Obrázek 1">
            <a:extLst>
              <a:ext uri="{FF2B5EF4-FFF2-40B4-BE49-F238E27FC236}">
                <a16:creationId xmlns:a16="http://schemas.microsoft.com/office/drawing/2014/main" id="{08CDE03B-A6C0-459D-AB80-F61C6AD53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r="18761" b="29115"/>
          <a:stretch>
            <a:fillRect/>
          </a:stretch>
        </p:blipFill>
        <p:spPr bwMode="auto">
          <a:xfrm>
            <a:off x="7550150" y="0"/>
            <a:ext cx="31178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F947D04-2FEA-484B-BDCD-AD08C6806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0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>
            <a:extLst>
              <a:ext uri="{FF2B5EF4-FFF2-40B4-BE49-F238E27FC236}">
                <a16:creationId xmlns:a16="http://schemas.microsoft.com/office/drawing/2014/main" id="{F361CD15-1BB5-4A5A-8F31-553278A23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8139"/>
            <a:ext cx="7239000" cy="77152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/>
              <a:t>Lancet</a:t>
            </a:r>
            <a:r>
              <a:rPr lang="cs-CZ" altLang="cs-CZ"/>
              <a:t>y</a:t>
            </a:r>
            <a:endParaRPr lang="en-GB" altLang="cs-CZ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28428FD2-20E4-435A-9EC4-5D67ACC61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8763000" cy="903837"/>
          </a:xfrm>
        </p:spPr>
        <p:txBody>
          <a:bodyPr vert="horz" lIns="0" tIns="0" rIns="0" bIns="0" rtlCol="0">
            <a:spAutoFit/>
          </a:bodyPr>
          <a:lstStyle/>
          <a:p>
            <a:endParaRPr lang="cs-CZ" altLang="cs-CZ"/>
          </a:p>
          <a:p>
            <a:endParaRPr lang="cs-CZ" altLang="cs-CZ"/>
          </a:p>
        </p:txBody>
      </p:sp>
      <p:pic>
        <p:nvPicPr>
          <p:cNvPr id="84996" name="Picture 3">
            <a:extLst>
              <a:ext uri="{FF2B5EF4-FFF2-40B4-BE49-F238E27FC236}">
                <a16:creationId xmlns:a16="http://schemas.microsoft.com/office/drawing/2014/main" id="{2C75A43D-E075-4748-821B-FFAFCCF1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268414"/>
            <a:ext cx="37338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4997" name="Picture 7" descr="https://encrypted-tbn0.gstatic.com/images?q=tbn:ANd9GcRyt5eVNi9hSr7VKqLL4ieWmwDc3OTK4P3H-_jsqdzFqmLq3AlY">
            <a:hlinkClick r:id="rId6"/>
            <a:extLst>
              <a:ext uri="{FF2B5EF4-FFF2-40B4-BE49-F238E27FC236}">
                <a16:creationId xmlns:a16="http://schemas.microsoft.com/office/drawing/2014/main" id="{318596B9-2008-443E-B323-4F7DA65E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392238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9" descr="https://encrypted-tbn2.gstatic.com/images?q=tbn:ANd9GcRDb7LH98MHsPnYKsAOPmuX5xRcb6kSgZRCBePejJ2gYVm_NREsVQ">
            <a:extLst>
              <a:ext uri="{FF2B5EF4-FFF2-40B4-BE49-F238E27FC236}">
                <a16:creationId xmlns:a16="http://schemas.microsoft.com/office/drawing/2014/main" id="{EFC78E33-851D-46EE-8FC3-5859EB45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3551238"/>
            <a:ext cx="34559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1" descr="https://encrypted-tbn0.gstatic.com/images?q=tbn:ANd9GcSxhhWtAjfkwXr77wgh9GI5GUz-GHmnrG7-NgMZrFMeKsexVleoMw">
            <a:extLst>
              <a:ext uri="{FF2B5EF4-FFF2-40B4-BE49-F238E27FC236}">
                <a16:creationId xmlns:a16="http://schemas.microsoft.com/office/drawing/2014/main" id="{4634567F-E865-4BFF-9235-2D61323D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690938"/>
            <a:ext cx="2646362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3" descr="https://encrypted-tbn2.gstatic.com/images?q=tbn:ANd9GcSfqWRIE4QOC-zR-OOmBZEm9ThYt9dylrn_HsWfF7Joni0YGxVx7A">
            <a:extLst>
              <a:ext uri="{FF2B5EF4-FFF2-40B4-BE49-F238E27FC236}">
                <a16:creationId xmlns:a16="http://schemas.microsoft.com/office/drawing/2014/main" id="{855BE844-7E73-46E3-B8B9-BCACEEA1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3722688"/>
            <a:ext cx="2138362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5871EB-85F6-4EEE-8E6C-41F4079FB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00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>
            <a:extLst>
              <a:ext uri="{FF2B5EF4-FFF2-40B4-BE49-F238E27FC236}">
                <a16:creationId xmlns:a16="http://schemas.microsoft.com/office/drawing/2014/main" id="{E78BF623-B51F-4634-80BA-CD4F8BB09A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5235" name="Obrázek 4">
            <a:extLst>
              <a:ext uri="{FF2B5EF4-FFF2-40B4-BE49-F238E27FC236}">
                <a16:creationId xmlns:a16="http://schemas.microsoft.com/office/drawing/2014/main" id="{0CA80FBA-4E73-4049-B6A8-47D43DACE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2" b="30840"/>
          <a:stretch>
            <a:fillRect/>
          </a:stretch>
        </p:blipFill>
        <p:spPr bwMode="auto">
          <a:xfrm>
            <a:off x="1524001" y="9525"/>
            <a:ext cx="51149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Obrázek 5">
            <a:extLst>
              <a:ext uri="{FF2B5EF4-FFF2-40B4-BE49-F238E27FC236}">
                <a16:creationId xmlns:a16="http://schemas.microsoft.com/office/drawing/2014/main" id="{EAAD4B6A-F07A-4374-9A81-67DB99C14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005263"/>
            <a:ext cx="40560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Obrázek 6">
            <a:extLst>
              <a:ext uri="{FF2B5EF4-FFF2-40B4-BE49-F238E27FC236}">
                <a16:creationId xmlns:a16="http://schemas.microsoft.com/office/drawing/2014/main" id="{CD3AA961-148D-4DBD-A963-21BF06CBD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r="3780" b="12073"/>
          <a:stretch>
            <a:fillRect/>
          </a:stretch>
        </p:blipFill>
        <p:spPr bwMode="auto">
          <a:xfrm>
            <a:off x="6623051" y="180975"/>
            <a:ext cx="410527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Zástupný symbol pro obsah 8">
            <a:extLst>
              <a:ext uri="{FF2B5EF4-FFF2-40B4-BE49-F238E27FC236}">
                <a16:creationId xmlns:a16="http://schemas.microsoft.com/office/drawing/2014/main" id="{733DFE73-DB0D-4478-9AE8-5ABD3FD2A8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3" y="3103563"/>
            <a:ext cx="3759200" cy="3759200"/>
          </a:xfrm>
        </p:spPr>
      </p:pic>
      <p:pic>
        <p:nvPicPr>
          <p:cNvPr id="95239" name="Obrázek 9">
            <a:extLst>
              <a:ext uri="{FF2B5EF4-FFF2-40B4-BE49-F238E27FC236}">
                <a16:creationId xmlns:a16="http://schemas.microsoft.com/office/drawing/2014/main" id="{7DF2378C-9AF0-449F-84B0-F2E913A498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7" t="23407"/>
          <a:stretch>
            <a:fillRect/>
          </a:stretch>
        </p:blipFill>
        <p:spPr bwMode="auto">
          <a:xfrm>
            <a:off x="4400551" y="2876550"/>
            <a:ext cx="33178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D94C85E-5676-4E9B-AA04-B85E56BBE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1"/>
    </mc:Choice>
    <mc:Fallback xmlns="">
      <p:transition spd="slow" advTm="35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>
            <a:extLst>
              <a:ext uri="{FF2B5EF4-FFF2-40B4-BE49-F238E27FC236}">
                <a16:creationId xmlns:a16="http://schemas.microsoft.com/office/drawing/2014/main" id="{2A2BC29F-99A0-4746-B839-4EB841FED6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7283" name="Zástupný symbol pro obsah 3">
            <a:extLst>
              <a:ext uri="{FF2B5EF4-FFF2-40B4-BE49-F238E27FC236}">
                <a16:creationId xmlns:a16="http://schemas.microsoft.com/office/drawing/2014/main" id="{C319AAAA-B115-4239-822D-C3D8848F53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39864"/>
            <a:ext cx="9067800" cy="5100637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BEC562-A154-48EA-A793-DF10F75CE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6"/>
    </mc:Choice>
    <mc:Fallback xmlns="">
      <p:transition spd="slow" advTm="3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84345A8B-9D54-4670-8E5A-107DB7315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-100013"/>
            <a:ext cx="7237412" cy="1074738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</a:rPr>
              <a:t>Glukometr - klasický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A6560BFE-26A2-4166-BCF1-A6937C2AA3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484" name="Picture 2" descr="http://www.medatron.cz/produkty/glukometry/performa/images/navod.jpg">
            <a:extLst>
              <a:ext uri="{FF2B5EF4-FFF2-40B4-BE49-F238E27FC236}">
                <a16:creationId xmlns:a16="http://schemas.microsoft.com/office/drawing/2014/main" id="{0884546F-14FE-4837-841C-C0CB1E4A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692150"/>
            <a:ext cx="582771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9A11626-2D78-4DA0-AD64-30E0ADDCF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53"/>
    </mc:Choice>
    <mc:Fallback xmlns="">
      <p:transition spd="slow" advTm="36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92DFF5EE-047D-4A75-8DAD-CB8EDCE87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Typy inzulínů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A783F90E-BB47-455B-8867-DCABB2054B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520" y="1825625"/>
            <a:ext cx="11078678" cy="4895850"/>
          </a:xfrm>
        </p:spPr>
        <p:txBody>
          <a:bodyPr/>
          <a:lstStyle/>
          <a:p>
            <a:r>
              <a:rPr lang="cs-CZ" altLang="cs-CZ" dirty="0"/>
              <a:t>Humánní (HM inzuliny)</a:t>
            </a:r>
          </a:p>
          <a:p>
            <a:pPr lvl="1"/>
            <a:r>
              <a:rPr lang="cs-CZ" altLang="cs-CZ" dirty="0"/>
              <a:t>Krátkodobě působící (neutrální)</a:t>
            </a:r>
          </a:p>
          <a:p>
            <a:pPr lvl="1"/>
            <a:r>
              <a:rPr lang="cs-CZ" altLang="cs-CZ" dirty="0"/>
              <a:t>Střednědobě působící</a:t>
            </a:r>
          </a:p>
          <a:p>
            <a:r>
              <a:rPr lang="cs-CZ" altLang="cs-CZ" dirty="0"/>
              <a:t>Inzulínová analoga</a:t>
            </a:r>
          </a:p>
          <a:p>
            <a:pPr lvl="1"/>
            <a:r>
              <a:rPr lang="cs-CZ" altLang="cs-CZ" dirty="0" err="1"/>
              <a:t>Ultrarychle</a:t>
            </a:r>
            <a:r>
              <a:rPr lang="cs-CZ" altLang="cs-CZ" dirty="0"/>
              <a:t> působící</a:t>
            </a:r>
          </a:p>
          <a:p>
            <a:pPr lvl="1"/>
            <a:r>
              <a:rPr lang="cs-CZ" altLang="cs-CZ" dirty="0"/>
              <a:t>Krátce působící</a:t>
            </a:r>
          </a:p>
          <a:p>
            <a:pPr lvl="1"/>
            <a:r>
              <a:rPr lang="cs-CZ" altLang="cs-CZ" dirty="0"/>
              <a:t>Dlouze působící</a:t>
            </a:r>
          </a:p>
          <a:p>
            <a:r>
              <a:rPr lang="cs-CZ" altLang="cs-CZ" dirty="0"/>
              <a:t>Inzulínové směsi</a:t>
            </a:r>
          </a:p>
          <a:p>
            <a:pPr lvl="1"/>
            <a:r>
              <a:rPr lang="cs-CZ" altLang="cs-CZ" dirty="0"/>
              <a:t>HM inzulínové směsi</a:t>
            </a:r>
          </a:p>
          <a:p>
            <a:pPr lvl="1"/>
            <a:r>
              <a:rPr lang="cs-CZ" altLang="cs-CZ" dirty="0" err="1"/>
              <a:t>Bifazická</a:t>
            </a:r>
            <a:r>
              <a:rPr lang="cs-CZ" altLang="cs-CZ" dirty="0"/>
              <a:t> inzulínová analoga</a:t>
            </a:r>
          </a:p>
          <a:p>
            <a:pPr lvl="2"/>
            <a:endParaRPr lang="cs-CZ" altLang="cs-CZ" dirty="0"/>
          </a:p>
          <a:p>
            <a:pPr lvl="1"/>
            <a:endParaRPr lang="cs-CZ" altLang="cs-CZ" dirty="0"/>
          </a:p>
          <a:p>
            <a:pPr lvl="2"/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4D29642-312B-4495-9B4F-775C5C585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5"/>
    </mc:Choice>
    <mc:Fallback xmlns="">
      <p:transition spd="slow" advTm="23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BC60F938-06B4-4A0A-BB83-D52312251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0000"/>
                </a:solidFill>
              </a:rPr>
              <a:t>Glukometr se čtečkou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E02CE2BD-8608-4DA1-82DC-2FF08B6DE5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1295400"/>
            <a:ext cx="7156450" cy="5562600"/>
          </a:xfrm>
        </p:spPr>
        <p:txBody>
          <a:bodyPr/>
          <a:lstStyle/>
          <a:p>
            <a:r>
              <a:rPr lang="cs-CZ" altLang="cs-CZ" sz="2400"/>
              <a:t>Pacient má v oblasti paže zavedeno čidlo, snímá pomocí čtečky, okamžitě ukazuje hladinu glykémie</a:t>
            </a:r>
          </a:p>
          <a:p>
            <a:r>
              <a:rPr lang="cs-CZ" altLang="cs-CZ" sz="2400"/>
              <a:t>Velmi pohodlné ovládání, zejména pro dekompenzované diabetiky</a:t>
            </a:r>
          </a:p>
        </p:txBody>
      </p:sp>
      <p:pic>
        <p:nvPicPr>
          <p:cNvPr id="21508" name="Obrázek 4">
            <a:extLst>
              <a:ext uri="{FF2B5EF4-FFF2-40B4-BE49-F238E27FC236}">
                <a16:creationId xmlns:a16="http://schemas.microsoft.com/office/drawing/2014/main" id="{29EF7233-CFB3-4A25-A58D-485FD77CD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573463"/>
            <a:ext cx="6286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E4993C-E65E-4E70-AB38-545F7E7FB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9"/>
    </mc:Choice>
    <mc:Fallback xmlns="">
      <p:transition spd="slow" advTm="2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EBFE0DC8-11DB-47EA-BCA0-8EE292EA2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1" y="6351"/>
            <a:ext cx="7237413" cy="1046163"/>
          </a:xfrm>
        </p:spPr>
        <p:txBody>
          <a:bodyPr/>
          <a:lstStyle/>
          <a:p>
            <a:r>
              <a:rPr lang="cs-CZ" altLang="cs-CZ" sz="3200" b="1">
                <a:solidFill>
                  <a:srgbClr val="FF0000"/>
                </a:solidFill>
              </a:rPr>
              <a:t>Glukometr s přenosem dat do laboratoře a NIS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7A577D4E-4495-4217-916C-CD44D12F16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1" y="981076"/>
            <a:ext cx="8761413" cy="5876925"/>
          </a:xfrm>
        </p:spPr>
        <p:txBody>
          <a:bodyPr/>
          <a:lstStyle/>
          <a:p>
            <a:r>
              <a:rPr lang="cs-CZ" altLang="cs-CZ" sz="2400"/>
              <a:t>Profesionální – nemocniční glukometr</a:t>
            </a:r>
          </a:p>
          <a:p>
            <a:r>
              <a:rPr lang="cs-CZ" altLang="cs-CZ" sz="2400"/>
              <a:t>Po odběru kapilární krve odesílá výsledem do NIS – laboratorní odběry pacienta</a:t>
            </a:r>
          </a:p>
          <a:p>
            <a:r>
              <a:rPr lang="cs-CZ" altLang="cs-CZ" sz="2400"/>
              <a:t>Je nutné načíst zaměstnance, pacienta (čárové kódy) a odběrový proužek</a:t>
            </a:r>
          </a:p>
          <a:p>
            <a:r>
              <a:rPr lang="cs-CZ" altLang="cs-CZ" sz="2400"/>
              <a:t>Musí být stále zapojen v nabíjecí stanici</a:t>
            </a:r>
          </a:p>
        </p:txBody>
      </p:sp>
      <p:pic>
        <p:nvPicPr>
          <p:cNvPr id="22532" name="Obrázek 3">
            <a:extLst>
              <a:ext uri="{FF2B5EF4-FFF2-40B4-BE49-F238E27FC236}">
                <a16:creationId xmlns:a16="http://schemas.microsoft.com/office/drawing/2014/main" id="{044758E0-A1F1-408F-9070-C2DC520A1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6010" r="20203"/>
          <a:stretch>
            <a:fillRect/>
          </a:stretch>
        </p:blipFill>
        <p:spPr bwMode="auto">
          <a:xfrm>
            <a:off x="2782888" y="3644901"/>
            <a:ext cx="20891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5">
            <a:extLst>
              <a:ext uri="{FF2B5EF4-FFF2-40B4-BE49-F238E27FC236}">
                <a16:creationId xmlns:a16="http://schemas.microsoft.com/office/drawing/2014/main" id="{3ED36433-F6CD-4EE1-87E9-0618E8EB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2781301"/>
            <a:ext cx="3046412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C8E70C-33AE-4859-9091-8AB1CB20B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7"/>
    </mc:Choice>
    <mc:Fallback xmlns="">
      <p:transition spd="slow" advTm="4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:a16="http://schemas.microsoft.com/office/drawing/2014/main" id="{435FE897-801C-4B48-8606-B21802157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8139"/>
            <a:ext cx="7239000" cy="77152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b="1">
                <a:solidFill>
                  <a:srgbClr val="FF0000"/>
                </a:solidFill>
              </a:rPr>
              <a:t>Chyby při kapilárním odběru</a:t>
            </a: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BB32C1CE-6675-4C80-9183-E5E97F8E3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8763000" cy="4437112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cs-CZ" dirty="0"/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dirty="0" err="1"/>
              <a:t>Nedostatečné</a:t>
            </a:r>
            <a:r>
              <a:rPr lang="en-GB" altLang="cs-CZ" dirty="0"/>
              <a:t> </a:t>
            </a:r>
            <a:r>
              <a:rPr lang="en-GB" altLang="cs-CZ" dirty="0" err="1"/>
              <a:t>prokrvení</a:t>
            </a:r>
            <a:r>
              <a:rPr lang="en-GB" altLang="cs-CZ" dirty="0"/>
              <a:t> </a:t>
            </a:r>
            <a:r>
              <a:rPr lang="en-GB" altLang="cs-CZ" dirty="0" err="1"/>
              <a:t>místa</a:t>
            </a:r>
            <a:r>
              <a:rPr lang="en-GB" altLang="cs-CZ" dirty="0"/>
              <a:t> </a:t>
            </a:r>
            <a:r>
              <a:rPr lang="en-GB" altLang="cs-CZ" dirty="0" err="1"/>
              <a:t>odběru</a:t>
            </a:r>
            <a:r>
              <a:rPr lang="en-GB" altLang="cs-CZ" dirty="0"/>
              <a:t> (</a:t>
            </a:r>
            <a:r>
              <a:rPr lang="en-GB" altLang="cs-CZ" dirty="0" err="1"/>
              <a:t>kapil</a:t>
            </a:r>
            <a:r>
              <a:rPr lang="en-GB" altLang="cs-CZ" dirty="0"/>
              <a:t>.)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/>
              <a:t>Odběr injekční jehlou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dirty="0" err="1"/>
              <a:t>Použití</a:t>
            </a:r>
            <a:r>
              <a:rPr lang="en-GB" altLang="cs-CZ" dirty="0"/>
              <a:t> </a:t>
            </a:r>
            <a:r>
              <a:rPr lang="en-GB" altLang="cs-CZ" dirty="0" err="1"/>
              <a:t>nevhodné</a:t>
            </a:r>
            <a:r>
              <a:rPr lang="en-GB" altLang="cs-CZ" dirty="0"/>
              <a:t> </a:t>
            </a:r>
            <a:r>
              <a:rPr lang="en-GB" altLang="cs-CZ" dirty="0" err="1"/>
              <a:t>lancety</a:t>
            </a:r>
            <a:r>
              <a:rPr lang="cs-CZ" altLang="cs-CZ" dirty="0"/>
              <a:t> (lze nastavit hloubka vpichu)</a:t>
            </a:r>
            <a:endParaRPr lang="en-GB" altLang="cs-CZ" dirty="0"/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dirty="0" err="1"/>
              <a:t>Vzduchové</a:t>
            </a:r>
            <a:r>
              <a:rPr lang="en-GB" altLang="cs-CZ" dirty="0"/>
              <a:t> </a:t>
            </a:r>
            <a:r>
              <a:rPr lang="en-GB" altLang="cs-CZ" dirty="0" err="1"/>
              <a:t>bubliny</a:t>
            </a:r>
            <a:r>
              <a:rPr lang="en-GB" altLang="cs-CZ" dirty="0"/>
              <a:t> v </a:t>
            </a:r>
            <a:r>
              <a:rPr lang="en-GB" altLang="cs-CZ" dirty="0" err="1"/>
              <a:t>kapiláře</a:t>
            </a:r>
            <a:endParaRPr lang="en-GB" altLang="cs-CZ" dirty="0"/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dirty="0" err="1"/>
              <a:t>Nesetřena</a:t>
            </a:r>
            <a:r>
              <a:rPr lang="en-GB" altLang="cs-CZ" dirty="0"/>
              <a:t> 1.kapka</a:t>
            </a:r>
          </a:p>
          <a:p>
            <a:pPr>
              <a:lnSpc>
                <a:spcPct val="10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cs-CZ" dirty="0"/>
          </a:p>
          <a:p>
            <a:pPr>
              <a:lnSpc>
                <a:spcPct val="10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BB1E78-15A7-4AA4-854B-C923C2E7D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0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E21B8F82-43D9-4E00-BB6D-BF6459997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Další vyšetření u diabetiků</a:t>
            </a:r>
            <a:endParaRPr lang="cs-CZ" altLang="cs-CZ" dirty="0"/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0C866CA3-5577-4E6C-B9F3-48AAC0875A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9389" y="1557338"/>
            <a:ext cx="11251933" cy="5300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– peptid (298 – 2350 </a:t>
            </a:r>
            <a:r>
              <a:rPr lang="en-US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mol/l)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Bílkovina - Informace o množství inzulínu produkovaného  pankreatem 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(intolerance buněk na inzulín, který je produkován) 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Rozlišení DM I. (nulová koncentrace) a II. typu (norma nebo zvýšená koncentrace)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speciální snídaně před odběrem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(rohlíky bez špiček nebo 100 g chleba, 1 žervé nebo 1 Lučina, zapít lze jen hořkým čajem) – některá oddělení od ní upouští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6408C3-4A1B-41F2-998C-0BB7C804D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9"/>
    </mc:Choice>
    <mc:Fallback xmlns="">
      <p:transition spd="slow" advTm="58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B4F6843-5FAF-462B-A0F6-401BFE40D7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7239000" cy="838200"/>
          </a:xfrm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Glukóza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522DDC66-EC2C-44B9-ADFA-EFE860E2A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1381" y="1066800"/>
            <a:ext cx="11848699" cy="5791200"/>
          </a:xfrm>
        </p:spPr>
        <p:txBody>
          <a:bodyPr/>
          <a:lstStyle/>
          <a:p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oGTT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orální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glukózotoleranční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vyšetření hladiny glykémie po zátěži glukózou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odběr krve nalačno - vypít 300 ml čaje se 75 g glukózy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g/kg)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odběry se za (60) a 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min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těhotenství, diagnostika DM</a:t>
            </a:r>
          </a:p>
          <a:p>
            <a:pPr lvl="1">
              <a:buFontTx/>
              <a:buNone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Hodnocení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2 hod. po podání: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Vyloučení diabetu: Glukóza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 </a:t>
            </a:r>
            <a:r>
              <a:rPr lang="cs-CZ" altLang="cs-CZ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Porušená tolerance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glu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 </a:t>
            </a:r>
            <a:r>
              <a:rPr lang="cs-CZ" altLang="cs-CZ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 a &lt; 11,1 </a:t>
            </a:r>
            <a:r>
              <a:rPr lang="cs-CZ" altLang="cs-CZ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Diabetes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mellitus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: Glukóza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11,1 </a:t>
            </a:r>
            <a:r>
              <a:rPr lang="cs-CZ" altLang="cs-CZ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pPr lvl="1">
              <a:buFontTx/>
              <a:buNone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Hodnocení OGTT pro 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hotné: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vyloučení gestačního diabetu: 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na lačno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5,5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 a za 2 hod ≤ 7,7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mmol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  <a:endParaRPr lang="cs-CZ" alt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B032AC18-7F0E-41E1-8E7F-67D015B9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118" y="2656088"/>
            <a:ext cx="2163763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163635-95E7-4BF8-B2CA-848C1AD4B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54"/>
    </mc:Choice>
    <mc:Fallback xmlns="">
      <p:transition spd="slow" advTm="9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CFBBF7B-4E74-4B76-96F0-F88210B55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Další vyšetření u diabetiků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C5A1BDD-74C8-4CAB-B821-D5B0120F3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Glykovaný protein</a:t>
            </a:r>
          </a:p>
          <a:p>
            <a:pPr lvl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Vyšetření glukózy vázané na krevní bílkoviny</a:t>
            </a:r>
          </a:p>
          <a:p>
            <a:pPr lvl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Hladiny glykémie v průběhu </a:t>
            </a: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dnů</a:t>
            </a:r>
          </a:p>
          <a:p>
            <a:pPr lvl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Glykovaný hemoglobin (20 – 42 mmol/l)</a:t>
            </a:r>
          </a:p>
          <a:p>
            <a:pPr lvl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Vyšetření glukózy vázané na Hb</a:t>
            </a:r>
          </a:p>
          <a:p>
            <a:pPr lvl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Zpětné stanovení glykémie v průběhu </a:t>
            </a: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6-8 týdnů</a:t>
            </a:r>
          </a:p>
          <a:p>
            <a:pPr lvl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Zkumavka: fialová (s protisrážlivým prostředkem)</a:t>
            </a:r>
          </a:p>
        </p:txBody>
      </p:sp>
      <p:pic>
        <p:nvPicPr>
          <p:cNvPr id="29700" name="Picture 6">
            <a:extLst>
              <a:ext uri="{FF2B5EF4-FFF2-40B4-BE49-F238E27FC236}">
                <a16:creationId xmlns:a16="http://schemas.microsoft.com/office/drawing/2014/main" id="{247E5678-8683-4A1D-B57F-28460307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4856565"/>
            <a:ext cx="2324100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8F5699-90FE-47B4-9AA1-5D68804E3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30"/>
    </mc:Choice>
    <mc:Fallback xmlns="">
      <p:transition spd="slow" advTm="40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06925E3-FEF9-4736-AF3D-EA1B2FAF3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Samostudium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61128837-6327-4292-B378-92F8E99FD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Literatura: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Veverková, E., ošetřovatelské postupy pro zdravotnické záchranáře, 2019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Dingová, Šliková M. Základy ošetřovatelství a ošetřovatelských postupů pro zdravotnické záchranáře, 2018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Vytejčková, R.: Ošetřovatelské postupy v péči o nemocné II, 2013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0AB07A-734F-4182-B70C-99CD39E6D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2"/>
    </mc:Choice>
    <mc:Fallback xmlns="">
      <p:transition spd="slow" advTm="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188" y="1507197"/>
            <a:ext cx="949362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https://creativecommons.org/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licenses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/by-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sa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/4.0/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78" y="2464870"/>
            <a:ext cx="1762094" cy="6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" y="5778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380565" y="433168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3" y="4018505"/>
            <a:ext cx="11007894" cy="26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4CFFB149-6934-27F7-2559-0B1E24A66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0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56933B4-8408-455A-BBCC-D061D0264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7772400" cy="914400"/>
          </a:xfrm>
        </p:spPr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</a:rPr>
              <a:t>HM</a:t>
            </a:r>
            <a:r>
              <a:rPr lang="cs-CZ" altLang="cs-CZ" sz="3200" b="1" dirty="0"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inzuliny</a:t>
            </a: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64F26D9-2753-4F4F-BAEB-2955D4C01F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2387" y="1219200"/>
            <a:ext cx="11251933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krátkodobě působící (neutrální)</a:t>
            </a:r>
          </a:p>
          <a:p>
            <a:pPr marL="990600" lvl="1" indent="-533400"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>
              <a:spcBef>
                <a:spcPct val="0"/>
              </a:spcBef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nástup účinku za 20 - 40 min, max. účinek za 1 - 3 h, doba působení 4 - 6 h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(dle velikosti dávky)</a:t>
            </a:r>
          </a:p>
          <a:p>
            <a:pPr marL="990600" lvl="1" indent="-533400">
              <a:spcBef>
                <a:spcPct val="0"/>
              </a:spcBef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lze podat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20 min. před jídlem)</a:t>
            </a:r>
          </a:p>
          <a:p>
            <a:pPr marL="990600" lvl="1" indent="-533400">
              <a:spcBef>
                <a:spcPct val="0"/>
              </a:spcBef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Čirý roztok</a:t>
            </a:r>
          </a:p>
          <a:p>
            <a:pPr marL="990600" lvl="1" indent="-533400">
              <a:spcBef>
                <a:spcPct val="0"/>
              </a:spcBef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označení obalu: žlutá barva</a:t>
            </a:r>
          </a:p>
          <a:p>
            <a:pPr marL="990600" lvl="1" indent="-533400">
              <a:spcBef>
                <a:spcPct val="0"/>
              </a:spcBef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>
              <a:spcBef>
                <a:spcPct val="0"/>
              </a:spcBef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zástupci: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Actrapid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HM,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Humulin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</a:p>
          <a:p>
            <a:pPr marL="990600" lvl="1" indent="-533400">
              <a:spcBef>
                <a:spcPct val="0"/>
              </a:spcBef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(v dnešní době se využívají do infuzních roztoků, jako 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diabetická příprava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když pacient nemůže jíst)</a:t>
            </a:r>
          </a:p>
          <a:p>
            <a:pPr marL="990600" lvl="1" indent="-533400">
              <a:spcBef>
                <a:spcPct val="0"/>
              </a:spcBef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dekompenazaci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diabetu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 nemocničním prostředí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847C1997-E0B1-4852-911D-A0A9CC3A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324" y="4255970"/>
            <a:ext cx="149383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29F716F-CCFA-4499-B807-71302B7C6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63"/>
    </mc:Choice>
    <mc:Fallback xmlns="">
      <p:transition spd="slow" advTm="7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891A1EE7-A9D5-48FB-9350-110207E9B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772400" cy="1143000"/>
          </a:xfrm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</a:rPr>
              <a:t>HM inzuliny</a:t>
            </a:r>
            <a:endParaRPr lang="cs-CZ" altLang="cs-CZ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6C03CE97-3F9B-448E-89F7-D31C1C899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066800"/>
            <a:ext cx="8991600" cy="5791200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b="1" dirty="0">
                <a:solidFill>
                  <a:srgbClr val="FF0000"/>
                </a:solidFill>
                <a:latin typeface="Arial" charset="0"/>
                <a:cs typeface="Arial" charset="0"/>
              </a:rPr>
              <a:t>střednědobě působící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dirty="0">
                <a:latin typeface="Arial" charset="0"/>
                <a:cs typeface="Arial" charset="0"/>
              </a:rPr>
              <a:t>suspenze, nutno promíchat! (netřepat)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b="1" dirty="0">
                <a:latin typeface="Arial" charset="0"/>
                <a:cs typeface="Arial" charset="0"/>
              </a:rPr>
              <a:t>POUZE </a:t>
            </a:r>
            <a:r>
              <a:rPr lang="cs-CZ" altLang="cs-CZ" b="1" dirty="0" err="1">
                <a:latin typeface="Arial" charset="0"/>
                <a:cs typeface="Arial" charset="0"/>
              </a:rPr>
              <a:t>s.c</a:t>
            </a:r>
            <a:r>
              <a:rPr lang="cs-CZ" altLang="cs-CZ" b="1" dirty="0">
                <a:latin typeface="Arial" charset="0"/>
                <a:cs typeface="Arial" charset="0"/>
              </a:rPr>
              <a:t>. </a:t>
            </a:r>
            <a:r>
              <a:rPr lang="cs-CZ" altLang="cs-CZ" dirty="0">
                <a:latin typeface="Arial" charset="0"/>
                <a:cs typeface="Arial" charset="0"/>
              </a:rPr>
              <a:t>x (</a:t>
            </a:r>
            <a:r>
              <a:rPr lang="cs-CZ" altLang="cs-CZ" dirty="0" err="1">
                <a:latin typeface="Arial" charset="0"/>
                <a:cs typeface="Arial" charset="0"/>
              </a:rPr>
              <a:t>i.m</a:t>
            </a:r>
            <a:r>
              <a:rPr lang="cs-CZ" altLang="cs-CZ" dirty="0">
                <a:latin typeface="Arial" charset="0"/>
                <a:cs typeface="Arial" charset="0"/>
              </a:rPr>
              <a:t>.)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dirty="0">
                <a:latin typeface="Arial" charset="0"/>
                <a:cs typeface="Arial" charset="0"/>
              </a:rPr>
              <a:t>střednědobě působící: nástup úč. za 1 - 2,5 hod, max. účinek za 4 - 12 h, doba působení 12 - 24 h, podání obvykle ve</a:t>
            </a:r>
            <a:r>
              <a:rPr lang="cs-CZ" altLang="cs-CZ" b="1" dirty="0">
                <a:latin typeface="Arial" charset="0"/>
                <a:cs typeface="Arial" charset="0"/>
              </a:rPr>
              <a:t> 21</a:t>
            </a:r>
            <a:r>
              <a:rPr lang="cs-CZ" altLang="cs-CZ" dirty="0">
                <a:latin typeface="Arial" charset="0"/>
                <a:cs typeface="Arial" charset="0"/>
              </a:rPr>
              <a:t>hod., zástupci: </a:t>
            </a:r>
            <a:r>
              <a:rPr lang="cs-CZ" altLang="cs-CZ" dirty="0" err="1">
                <a:latin typeface="Arial" charset="0"/>
                <a:cs typeface="Arial" charset="0"/>
              </a:rPr>
              <a:t>Humulin</a:t>
            </a:r>
            <a:r>
              <a:rPr lang="cs-CZ" altLang="cs-CZ" dirty="0">
                <a:latin typeface="Arial" charset="0"/>
                <a:cs typeface="Arial" charset="0"/>
              </a:rPr>
              <a:t> N, </a:t>
            </a:r>
            <a:r>
              <a:rPr lang="cs-CZ" altLang="cs-CZ" dirty="0" err="1">
                <a:latin typeface="Arial" charset="0"/>
                <a:cs typeface="Arial" charset="0"/>
              </a:rPr>
              <a:t>Insulatard</a:t>
            </a:r>
            <a:endParaRPr lang="cs-CZ" altLang="cs-CZ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b="1" dirty="0">
                <a:solidFill>
                  <a:srgbClr val="FF0000"/>
                </a:solidFill>
                <a:latin typeface="Arial" charset="0"/>
                <a:cs typeface="Arial" charset="0"/>
              </a:rPr>
              <a:t>Dnes využití minimální</a:t>
            </a:r>
          </a:p>
          <a:p>
            <a:pPr>
              <a:spcBef>
                <a:spcPct val="0"/>
              </a:spcBef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endParaRPr lang="cs-CZ" altLang="cs-CZ" dirty="0">
              <a:latin typeface="Arial" charset="0"/>
            </a:endParaRPr>
          </a:p>
        </p:txBody>
      </p:sp>
      <p:pic>
        <p:nvPicPr>
          <p:cNvPr id="14340" name="Obrázek 1">
            <a:extLst>
              <a:ext uri="{FF2B5EF4-FFF2-40B4-BE49-F238E27FC236}">
                <a16:creationId xmlns:a16="http://schemas.microsoft.com/office/drawing/2014/main" id="{95E15CEB-84C0-420F-AD07-E2DED19A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4191000"/>
            <a:ext cx="26622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80F8A7-7B4A-42E9-ABD5-2948EB6F0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06"/>
    </mc:Choice>
    <mc:Fallback xmlns="">
      <p:transition spd="slow" advTm="4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391DEAE5-3CFE-4A86-9AA5-FA5926491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2275" y="152400"/>
            <a:ext cx="66294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Inzulínová analoga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5ED91A9B-DB54-40BD-AEE4-C51AEEAC8D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Ultrarychle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působící: </a:t>
            </a:r>
          </a:p>
          <a:p>
            <a:pPr lvl="1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nástup účinku do 5 min. (rychlejší počáteční absorpce inzulinu, lepší kompenzace DM v závislosti na jídle), </a:t>
            </a:r>
          </a:p>
          <a:p>
            <a:pPr lvl="1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podání současně s jídlem</a:t>
            </a:r>
          </a:p>
          <a:p>
            <a:pPr lvl="1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max. účinku 1 – 3 h, délka účinku 3 - 5 h</a:t>
            </a:r>
          </a:p>
          <a:p>
            <a:pPr lvl="1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Pacienti s nepravidelným režimem</a:t>
            </a:r>
          </a:p>
          <a:p>
            <a:pPr lvl="1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Často užívaný v inzulinových pumpách</a:t>
            </a:r>
          </a:p>
          <a:p>
            <a:pPr lvl="1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Zástupce: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Fiasp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Lyumjev</a:t>
            </a:r>
            <a:endParaRPr lang="cs-CZ" alt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/>
          </a:p>
        </p:txBody>
      </p:sp>
      <p:pic>
        <p:nvPicPr>
          <p:cNvPr id="15364" name="Obrázek 3">
            <a:extLst>
              <a:ext uri="{FF2B5EF4-FFF2-40B4-BE49-F238E27FC236}">
                <a16:creationId xmlns:a16="http://schemas.microsoft.com/office/drawing/2014/main" id="{B9249C31-216E-47BA-9BEA-56C92748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150" y="152400"/>
            <a:ext cx="26511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F3619C2-9C35-4FEB-9470-77F913112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37"/>
    </mc:Choice>
    <mc:Fallback xmlns="">
      <p:transition spd="slow" advTm="4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1C0E7BC2-FE70-4DB0-A75A-C17830505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Inzulínová analoga</a:t>
            </a:r>
            <a:endParaRPr lang="cs-CZ" altLang="cs-CZ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79622B94-3B98-468E-B099-9CC5F74497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Krátce působící: 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nástup účinku do 10 min., možné aplikovat zároveň s jídlem, 5 min. před, max. účinku za 0,5 h, délka účinku 3 - 4 h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zástupci: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Humalog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NovoRapid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Apidra</a:t>
            </a:r>
            <a:endParaRPr lang="cs-CZ" altLang="cs-CZ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/>
          </a:p>
        </p:txBody>
      </p:sp>
      <p:pic>
        <p:nvPicPr>
          <p:cNvPr id="16388" name="Obrázek 4">
            <a:extLst>
              <a:ext uri="{FF2B5EF4-FFF2-40B4-BE49-F238E27FC236}">
                <a16:creationId xmlns:a16="http://schemas.microsoft.com/office/drawing/2014/main" id="{F3A8C708-2CF8-4273-9A97-99D446803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14777" r="18750" b="10995"/>
          <a:stretch>
            <a:fillRect/>
          </a:stretch>
        </p:blipFill>
        <p:spPr bwMode="auto">
          <a:xfrm>
            <a:off x="2743200" y="4038601"/>
            <a:ext cx="6351588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177E8F-58E7-47F6-8C3A-A1F298305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72"/>
    </mc:Choice>
    <mc:Fallback xmlns="">
      <p:transition spd="slow" advTm="29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57731C0-05FE-4F57-AFDD-D13A0C5DE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267" y="0"/>
            <a:ext cx="8889733" cy="1143000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Inzulínová analoga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9396CD9E-3598-4D1A-8DCF-979E6CEB27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8007" y="533401"/>
            <a:ext cx="11800573" cy="5883275"/>
          </a:xfrm>
        </p:spPr>
        <p:txBody>
          <a:bodyPr/>
          <a:lstStyle/>
          <a:p>
            <a:pPr marL="0" lvl="1" indent="0">
              <a:spcBef>
                <a:spcPct val="0"/>
              </a:spcBef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spcBef>
                <a:spcPct val="0"/>
              </a:spcBef>
              <a:buFontTx/>
              <a:buChar char="•"/>
              <a:defRPr/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Dlouze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půdobící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 prodlouženým účinkem) </a:t>
            </a:r>
          </a:p>
          <a:p>
            <a:pPr marL="742950" lvl="2" indent="-342900">
              <a:spcBef>
                <a:spcPct val="0"/>
              </a:spcBef>
              <a:defRPr/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podání 1 x denně, nástup úč. za 3 hodiny, nemá maximum, délka účinku 24 - 36 hodin</a:t>
            </a:r>
          </a:p>
          <a:p>
            <a:pPr marL="742950" lvl="2" indent="-342900">
              <a:spcBef>
                <a:spcPct val="0"/>
              </a:spcBef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zástupci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Lantus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Levemir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Toujeo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Abasaglar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Tresiba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2" indent="-342900">
              <a:spcBef>
                <a:spcPct val="0"/>
              </a:spcBef>
              <a:defRPr/>
            </a:pPr>
            <a:endParaRPr lang="cs-CZ" alt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342900">
              <a:spcBef>
                <a:spcPct val="0"/>
              </a:spcBef>
              <a:defRPr/>
            </a:pPr>
            <a:r>
              <a:rPr lang="cs-CZ" altLang="cs-CZ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Xultophy</a:t>
            </a:r>
            <a:r>
              <a:rPr lang="cs-CZ" alt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(kombinovaný přípravek – směs s prodlouženým účinkem, pro pacienty s vyšším BMI)</a:t>
            </a:r>
          </a:p>
          <a:p>
            <a:pPr marL="742950" lvl="2" indent="-342900">
              <a:spcBef>
                <a:spcPct val="0"/>
              </a:spcBef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přednostní aplikace do oblasti stehna – lepší                                               vstřebávání</a:t>
            </a:r>
          </a:p>
          <a:p>
            <a:pPr marL="742950" lvl="2" indent="-342900">
              <a:spcBef>
                <a:spcPct val="0"/>
              </a:spcBef>
              <a:defRPr/>
            </a:pPr>
            <a:r>
              <a:rPr lang="cs-CZ" sz="2800" dirty="0"/>
              <a:t>rovnoměrnější uvolňování inzulinu s následně menšími výkyvy glykémie ⇒ méně nočních hypoglykémií, stabilnější ranní glykémie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None/>
              <a:defRPr/>
            </a:pPr>
            <a:endParaRPr lang="cs-CZ" altLang="cs-CZ" dirty="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206813D-3406-4B60-A3BD-8AC07CB7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2" b="23544"/>
          <a:stretch>
            <a:fillRect/>
          </a:stretch>
        </p:blipFill>
        <p:spPr bwMode="auto">
          <a:xfrm>
            <a:off x="5715000" y="5202238"/>
            <a:ext cx="49530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1">
            <a:extLst>
              <a:ext uri="{FF2B5EF4-FFF2-40B4-BE49-F238E27FC236}">
                <a16:creationId xmlns:a16="http://schemas.microsoft.com/office/drawing/2014/main" id="{8023E8B3-F70E-493E-B809-3E383DAC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0" b="16621"/>
          <a:stretch>
            <a:fillRect/>
          </a:stretch>
        </p:blipFill>
        <p:spPr bwMode="auto">
          <a:xfrm>
            <a:off x="1489076" y="5194301"/>
            <a:ext cx="323532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16F20BD-8737-4D3B-9946-F67AA248C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49"/>
    </mc:Choice>
    <mc:Fallback xmlns="">
      <p:transition spd="slow" advTm="8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3D0BED2-B18E-479B-8E6F-81E7C45FE8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DD8AD0-8323-4299-9944-E5ECB1FB1B1E}"/>
</file>

<file path=customXml/itemProps3.xml><?xml version="1.0" encoding="utf-8"?>
<ds:datastoreItem xmlns:ds="http://schemas.openxmlformats.org/officeDocument/2006/customXml" ds:itemID="{5AC1DB43-A182-4971-A138-D62C2BD771E1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4.xml><?xml version="1.0" encoding="utf-8"?>
<ds:datastoreItem xmlns:ds="http://schemas.openxmlformats.org/officeDocument/2006/customXml" ds:itemID="{875B5C4D-2931-4C30-9036-622FCB7FD28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1764</Words>
  <Application>Microsoft Office PowerPoint</Application>
  <PresentationFormat>Širokoúhlá obrazovka</PresentationFormat>
  <Paragraphs>258</Paragraphs>
  <Slides>48</Slides>
  <Notes>3</Notes>
  <HiddenSlides>0</HiddenSlides>
  <MMClips>46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Inzulín </vt:lpstr>
      <vt:lpstr>Inzulíny</vt:lpstr>
      <vt:lpstr>Typy inzulínů</vt:lpstr>
      <vt:lpstr>HM inzuliny</vt:lpstr>
      <vt:lpstr>HM inzuliny</vt:lpstr>
      <vt:lpstr>Inzulínová analoga</vt:lpstr>
      <vt:lpstr>Inzulínová analoga</vt:lpstr>
      <vt:lpstr>Inzulínová analoga</vt:lpstr>
      <vt:lpstr>Prezentace aplikace PowerPoint</vt:lpstr>
      <vt:lpstr>Inzulínové směsi</vt:lpstr>
      <vt:lpstr>Působení inzulínů</vt:lpstr>
      <vt:lpstr>Prezentace aplikace PowerPoint</vt:lpstr>
      <vt:lpstr>Režimy podání inzulínu:</vt:lpstr>
      <vt:lpstr>Způsoby aplikace</vt:lpstr>
      <vt:lpstr>Nové možnosti aplikace inzulínu</vt:lpstr>
      <vt:lpstr>Aplikace „inzulínkou“ </vt:lpstr>
      <vt:lpstr>Aplikace inzulínovou stříkačkou</vt:lpstr>
      <vt:lpstr>Místa aplikace inzulínu</vt:lpstr>
      <vt:lpstr>Postup při aplikaci inzulínu</vt:lpstr>
      <vt:lpstr>Aplikace inzulínovým perem</vt:lpstr>
      <vt:lpstr>Inzulínová pera</vt:lpstr>
      <vt:lpstr>Prezentace aplikace PowerPoint</vt:lpstr>
      <vt:lpstr>Prezentace aplikace PowerPoint</vt:lpstr>
      <vt:lpstr>Inzulinová pera na jedno použití + časovač</vt:lpstr>
      <vt:lpstr>Inzulínová pumpa</vt:lpstr>
      <vt:lpstr>Inzulínová pumpa</vt:lpstr>
      <vt:lpstr>Prezentace aplikace PowerPoint</vt:lpstr>
      <vt:lpstr>Aplikace inzulínu – i.v.</vt:lpstr>
      <vt:lpstr>Zásady při aplikaci inzulínu</vt:lpstr>
      <vt:lpstr>Nežádoucí účinky a komplikace: </vt:lpstr>
      <vt:lpstr>Péče o diabetika</vt:lpstr>
      <vt:lpstr>Odběry glykémie</vt:lpstr>
      <vt:lpstr>Glukóza</vt:lpstr>
      <vt:lpstr>Odběr kapilární krve</vt:lpstr>
      <vt:lpstr>Lancety</vt:lpstr>
      <vt:lpstr>Prezentace aplikace PowerPoint</vt:lpstr>
      <vt:lpstr>Prezentace aplikace PowerPoint</vt:lpstr>
      <vt:lpstr>Glukometr - klasický</vt:lpstr>
      <vt:lpstr>Glukometr se čtečkou</vt:lpstr>
      <vt:lpstr>Glukometr s přenosem dat do laboratoře a NIS</vt:lpstr>
      <vt:lpstr>Chyby při kapilárním odběru</vt:lpstr>
      <vt:lpstr>Další vyšetření u diabetiků</vt:lpstr>
      <vt:lpstr>Glukóza</vt:lpstr>
      <vt:lpstr>Další vyšetření u diabetiků</vt:lpstr>
      <vt:lpstr>Samostudium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Inzulinoterapie Odběry glykémie</dc:title>
  <dc:creator>Holubova Marie</dc:creator>
  <cp:lastModifiedBy>Horakova Denisa</cp:lastModifiedBy>
  <cp:revision>12</cp:revision>
  <dcterms:created xsi:type="dcterms:W3CDTF">2023-08-30T11:06:07Z</dcterms:created>
  <dcterms:modified xsi:type="dcterms:W3CDTF">2024-07-16T07:15:44Z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0x010100B8D07047924192409347920721BA0C83</vt:lpwstr>
  </property>
  <property fmtid="{D5CDD505-2E9C-101B-9397-08002B2CF9AE}" pid="3" name="_dlc_DocIdItemGuid">
    <vt:lpwstr>6dde1d36-4cb9-4fb3-8464-a2b9aec923a9</vt:lpwstr>
  </property>
  <property fmtid="{D5CDD505-2E9C-101B-9397-08002B2CF9AE}" pid="4" name="MediaServiceImageTags">
    <vt:lpwstr/>
  </property>
</Properties>
</file>