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51"/>
  </p:notesMasterIdLst>
  <p:sldIdLst>
    <p:sldId id="363" r:id="rId6"/>
    <p:sldId id="322" r:id="rId7"/>
    <p:sldId id="344" r:id="rId8"/>
    <p:sldId id="360" r:id="rId9"/>
    <p:sldId id="348" r:id="rId10"/>
    <p:sldId id="342" r:id="rId11"/>
    <p:sldId id="345" r:id="rId12"/>
    <p:sldId id="349" r:id="rId13"/>
    <p:sldId id="323" r:id="rId14"/>
    <p:sldId id="328" r:id="rId15"/>
    <p:sldId id="324" r:id="rId16"/>
    <p:sldId id="325" r:id="rId17"/>
    <p:sldId id="329" r:id="rId18"/>
    <p:sldId id="326" r:id="rId19"/>
    <p:sldId id="330" r:id="rId20"/>
    <p:sldId id="327" r:id="rId21"/>
    <p:sldId id="331" r:id="rId22"/>
    <p:sldId id="332" r:id="rId23"/>
    <p:sldId id="333" r:id="rId24"/>
    <p:sldId id="334" r:id="rId25"/>
    <p:sldId id="335" r:id="rId26"/>
    <p:sldId id="336" r:id="rId27"/>
    <p:sldId id="352" r:id="rId28"/>
    <p:sldId id="347" r:id="rId29"/>
    <p:sldId id="353" r:id="rId30"/>
    <p:sldId id="354" r:id="rId31"/>
    <p:sldId id="346" r:id="rId32"/>
    <p:sldId id="362" r:id="rId33"/>
    <p:sldId id="355" r:id="rId34"/>
    <p:sldId id="358" r:id="rId35"/>
    <p:sldId id="356" r:id="rId36"/>
    <p:sldId id="359" r:id="rId37"/>
    <p:sldId id="361" r:id="rId38"/>
    <p:sldId id="337" r:id="rId39"/>
    <p:sldId id="338" r:id="rId40"/>
    <p:sldId id="350" r:id="rId41"/>
    <p:sldId id="339" r:id="rId42"/>
    <p:sldId id="340" r:id="rId43"/>
    <p:sldId id="357" r:id="rId44"/>
    <p:sldId id="341" r:id="rId45"/>
    <p:sldId id="343" r:id="rId46"/>
    <p:sldId id="351" r:id="rId47"/>
    <p:sldId id="256" r:id="rId48"/>
    <p:sldId id="364" r:id="rId49"/>
    <p:sldId id="320" r:id="rId50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6DD9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00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6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theme" Target="theme/theme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EA88504F-6455-4C2E-9A18-458E1479C6C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764D1F6-D49D-46E2-BB0F-146A410B5C4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3FBCC4E-C47A-4FDB-A020-927616E0185B}" type="datetimeFigureOut">
              <a:rPr lang="cs-CZ"/>
              <a:pPr>
                <a:defRPr/>
              </a:pPr>
              <a:t>16.07.2024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4905C8A8-7F73-4EDF-8F2B-626D4078CD4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1EAF713B-B8FD-411A-857B-897DA90AE8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C241BEE-6EDF-496C-A0A6-CFFAEE1C40E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767557A-B7BD-42F0-92D6-C27920F1B6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A198E08-50BB-47D0-B62E-50D521BCEC4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0B0B875-6E64-4A15-B2EA-396FF559B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D553F-C1B4-43E0-BD24-21B69A38637B}" type="datetimeFigureOut">
              <a:rPr lang="cs-CZ"/>
              <a:pPr>
                <a:defRPr/>
              </a:pPr>
              <a:t>16.07.2024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5BB0D72-714A-46BE-92F1-1F8E5349B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E21686C-F6ED-4155-BBD3-9D9DFFE97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C3E81-405B-4B37-994C-19CF7C2C830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86960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011E70A-8E92-4C04-982A-E793F367D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BF667-C334-47DB-9805-D50FF3789D44}" type="datetimeFigureOut">
              <a:rPr lang="cs-CZ"/>
              <a:pPr>
                <a:defRPr/>
              </a:pPr>
              <a:t>16.07.2024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5A06ADE-F347-4A07-8844-01275D6CB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E1DF5D8-101A-4E57-A5EB-025F54869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F2A18-A9B4-49BA-BADE-21B3E3BBB60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97682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6AFAA2F-96AA-426D-8A22-1E5F7F467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229B7-F7DB-4263-B298-490AFF2C2CF4}" type="datetimeFigureOut">
              <a:rPr lang="cs-CZ"/>
              <a:pPr>
                <a:defRPr/>
              </a:pPr>
              <a:t>16.07.2024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06F6C5A-D13B-41EB-BD90-A66EE64D1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7F5AE2A-2442-4487-BB71-5FFE8688E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61D40-33AB-4C17-B828-D1FF530BD03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2164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80120"/>
          </a:xfrm>
        </p:spPr>
        <p:txBody>
          <a:bodyPr/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340768"/>
            <a:ext cx="8640960" cy="5328592"/>
          </a:xfrm>
        </p:spPr>
        <p:txBody>
          <a:bodyPr/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C639B6E-C070-4197-85B5-E28A910C2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3F6B8-BB0C-4942-895A-C3B8828AD191}" type="datetimeFigureOut">
              <a:rPr lang="cs-CZ"/>
              <a:pPr>
                <a:defRPr/>
              </a:pPr>
              <a:t>16.07.2024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587390C-FCE8-4A0F-9CE6-5C691A49A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868D99A-71B8-416A-877B-7DDAFFE2B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AAB5F-0D60-4E4D-AE0E-0D8ACC52DB7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06645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1E85830-276D-41AD-85CD-A39ACF289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53E0C-035D-4353-AF8E-D365EC16DAFF}" type="datetimeFigureOut">
              <a:rPr lang="cs-CZ"/>
              <a:pPr>
                <a:defRPr/>
              </a:pPr>
              <a:t>16.07.2024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BDA59B0-BB24-4C03-A392-EC320BC28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66081CB-ACC2-4D1A-BB3D-546BECD02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C3AFA-2196-4782-98AD-7D998B4B7E8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61968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7832DD6E-7543-4033-98EC-FECACA531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4E584-C472-4B0C-8856-C7E982F48DE6}" type="datetimeFigureOut">
              <a:rPr lang="cs-CZ"/>
              <a:pPr>
                <a:defRPr/>
              </a:pPr>
              <a:t>16.07.2024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033D0A5E-7205-480E-A251-88A93EBC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262DEFDE-AACE-4F45-8AC3-A8DC4A57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31D24-9A4E-414F-B073-8D5E7EB6C04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85597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0FA46CF1-1B87-4B26-AA86-A64C7FD45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A43FF-F57B-490F-9CDB-9FD36263E771}" type="datetimeFigureOut">
              <a:rPr lang="cs-CZ"/>
              <a:pPr>
                <a:defRPr/>
              </a:pPr>
              <a:t>16.07.2024</a:t>
            </a:fld>
            <a:endParaRPr lang="cs-CZ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74DE90B3-A1FE-4794-B964-6A52C9892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1357DA62-34F7-4D01-97D7-8F16198AC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40B44-C774-4A0E-B6FB-77DDC0A7DD4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37124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7BA7ABFA-5BE0-4423-B016-41A52E7F5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89AD9-D5A7-4D67-BD18-AA6CBC62A0DB}" type="datetimeFigureOut">
              <a:rPr lang="cs-CZ"/>
              <a:pPr>
                <a:defRPr/>
              </a:pPr>
              <a:t>16.07.2024</a:t>
            </a:fld>
            <a:endParaRPr lang="cs-CZ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0120943C-01C3-4F41-91A6-52FCF7D23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7828042E-0465-4806-A2CF-D668C6E84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61C4F-C02B-4DB1-96B0-AA780CF535C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08170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3515A973-79A8-440A-A64D-C426B1EC2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AEFEF-1264-4E7C-A3FA-F527517C6CAE}" type="datetimeFigureOut">
              <a:rPr lang="cs-CZ"/>
              <a:pPr>
                <a:defRPr/>
              </a:pPr>
              <a:t>16.07.2024</a:t>
            </a:fld>
            <a:endParaRPr lang="cs-CZ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8D0C9C48-2109-47FB-B597-4A9648F5C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7E81B618-9F05-4F98-ABC8-606C0364A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87043-E7A2-44D0-B75C-25118F88756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18457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42FB4A46-DDE8-4E2F-8C7F-503953661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57089-E20B-407E-A335-21C7F05B68F4}" type="datetimeFigureOut">
              <a:rPr lang="cs-CZ"/>
              <a:pPr>
                <a:defRPr/>
              </a:pPr>
              <a:t>16.07.2024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9B028156-F620-4E10-96FB-5FDF38302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9D1DBB31-B8B0-408F-B921-19542F3D7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94CD9-1B5F-46B9-9B4E-9F901A1F4AB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15064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E2115895-B87A-4B63-85E9-035921119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4FC7F-6707-48D1-AD7E-0B52E95FF09A}" type="datetimeFigureOut">
              <a:rPr lang="cs-CZ"/>
              <a:pPr>
                <a:defRPr/>
              </a:pPr>
              <a:t>16.07.2024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0457FDA4-0646-4024-A576-B644052F1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316F941A-A23B-4964-A6E2-117C4DFD8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4541A-CC04-4A20-8EA4-EB536D35676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17971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>
            <a:extLst>
              <a:ext uri="{FF2B5EF4-FFF2-40B4-BE49-F238E27FC236}">
                <a16:creationId xmlns:a16="http://schemas.microsoft.com/office/drawing/2014/main" id="{6061F5D5-7A58-4F86-9BC0-9ECE1EB77CC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Zástupný symbol pro text 2">
            <a:extLst>
              <a:ext uri="{FF2B5EF4-FFF2-40B4-BE49-F238E27FC236}">
                <a16:creationId xmlns:a16="http://schemas.microsoft.com/office/drawing/2014/main" id="{7DF5CA35-4D54-4D93-8C5F-A5376850E6A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F93150B-BD51-4DA1-913A-97BF06C3E6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7AF85DB-4080-4D33-838C-7B67DEF5DC17}" type="datetimeFigureOut">
              <a:rPr lang="cs-CZ"/>
              <a:pPr>
                <a:defRPr/>
              </a:pPr>
              <a:t>16.07.2024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F78F72C-F455-49A3-9071-30569DFA3E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C20E8D1-FFA9-490D-8644-3512C88C27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C9C42E7-674A-4B30-85CF-5C651D70F39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3.png"/><Relationship Id="rId4" Type="http://schemas.openxmlformats.org/officeDocument/2006/relationships/image" Target="../media/image3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creativecommons.org/licenses/by-sa/4.0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Grafika, klipart, Písmo&#10;&#10;Popis byl vytvořen automaticky">
            <a:extLst>
              <a:ext uri="{FF2B5EF4-FFF2-40B4-BE49-F238E27FC236}">
                <a16:creationId xmlns:a16="http://schemas.microsoft.com/office/drawing/2014/main" id="{4E58B759-18F3-0792-F716-7E129BBBF4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6" name="Zvuk 1">
            <a:hlinkClick r:id="" action="ppaction://media"/>
            <a:extLst>
              <a:ext uri="{FF2B5EF4-FFF2-40B4-BE49-F238E27FC236}">
                <a16:creationId xmlns:a16="http://schemas.microsoft.com/office/drawing/2014/main" id="{D318DA6D-3BCA-33AA-A0BE-E1B4D4F02A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51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>
            <a:extLst>
              <a:ext uri="{FF2B5EF4-FFF2-40B4-BE49-F238E27FC236}">
                <a16:creationId xmlns:a16="http://schemas.microsoft.com/office/drawing/2014/main" id="{561EDED3-3CD9-4888-A5BE-FBC2D252E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079500"/>
          </a:xfrm>
        </p:spPr>
        <p:txBody>
          <a:bodyPr/>
          <a:lstStyle/>
          <a:p>
            <a:r>
              <a:rPr lang="cs-CZ" altLang="cs-CZ"/>
              <a:t>Cíle snoezelenu</a:t>
            </a:r>
          </a:p>
        </p:txBody>
      </p:sp>
      <p:sp>
        <p:nvSpPr>
          <p:cNvPr id="12291" name="Zástupný symbol pro obsah 2">
            <a:extLst>
              <a:ext uri="{FF2B5EF4-FFF2-40B4-BE49-F238E27FC236}">
                <a16:creationId xmlns:a16="http://schemas.microsoft.com/office/drawing/2014/main" id="{C29733D1-37A0-47F5-819A-2DD4639CF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341438"/>
            <a:ext cx="8642350" cy="5327650"/>
          </a:xfrm>
        </p:spPr>
        <p:txBody>
          <a:bodyPr/>
          <a:lstStyle/>
          <a:p>
            <a:pPr lvl="1"/>
            <a:r>
              <a:rPr lang="cs-CZ" altLang="cs-CZ"/>
              <a:t>Prostředek uvolnění</a:t>
            </a:r>
          </a:p>
          <a:p>
            <a:pPr lvl="1"/>
            <a:r>
              <a:rPr lang="cs-CZ" altLang="cs-CZ"/>
              <a:t>Podpora seberealizace</a:t>
            </a:r>
          </a:p>
          <a:p>
            <a:pPr lvl="1"/>
            <a:r>
              <a:rPr lang="cs-CZ" altLang="cs-CZ"/>
              <a:t>Snížení agresivního a autoagresivního chování</a:t>
            </a:r>
          </a:p>
          <a:p>
            <a:pPr lvl="1"/>
            <a:r>
              <a:rPr lang="cs-CZ" altLang="cs-CZ"/>
              <a:t>Podpora vnímání</a:t>
            </a:r>
          </a:p>
          <a:p>
            <a:pPr lvl="1"/>
            <a:r>
              <a:rPr lang="cs-CZ" altLang="cs-CZ"/>
              <a:t>Emocionalita</a:t>
            </a:r>
          </a:p>
          <a:p>
            <a:pPr lvl="1"/>
            <a:r>
              <a:rPr lang="cs-CZ" altLang="cs-CZ"/>
              <a:t>Rozvoj kognitivních schopností</a:t>
            </a:r>
          </a:p>
          <a:p>
            <a:pPr lvl="1"/>
            <a:r>
              <a:rPr lang="cs-CZ" altLang="cs-CZ"/>
              <a:t>Rozvoj komunikace</a:t>
            </a:r>
          </a:p>
          <a:p>
            <a:pPr lvl="1"/>
            <a:r>
              <a:rPr lang="cs-CZ" altLang="cs-CZ"/>
              <a:t>Rozvoj motoriky</a:t>
            </a:r>
          </a:p>
          <a:p>
            <a:pPr lvl="1"/>
            <a:r>
              <a:rPr lang="cs-CZ" altLang="cs-CZ"/>
              <a:t>Socializace a integrace</a:t>
            </a:r>
          </a:p>
          <a:p>
            <a:pPr lvl="1"/>
            <a:r>
              <a:rPr lang="cs-CZ" altLang="cs-CZ"/>
              <a:t>Neutrální půda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7E4C9E9-670E-474F-B08C-B906F9632A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41"/>
    </mc:Choice>
    <mc:Fallback xmlns="">
      <p:transition spd="slow" advTm="30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>
            <a:extLst>
              <a:ext uri="{FF2B5EF4-FFF2-40B4-BE49-F238E27FC236}">
                <a16:creationId xmlns:a16="http://schemas.microsoft.com/office/drawing/2014/main" id="{C29896B5-916B-46D6-90C6-EE1B423DC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079500"/>
          </a:xfrm>
        </p:spPr>
        <p:txBody>
          <a:bodyPr/>
          <a:lstStyle/>
          <a:p>
            <a:r>
              <a:rPr lang="cs-CZ" altLang="cs-CZ"/>
              <a:t>Pro koho je snoezelen určena</a:t>
            </a:r>
          </a:p>
        </p:txBody>
      </p:sp>
      <p:sp>
        <p:nvSpPr>
          <p:cNvPr id="13315" name="Zástupný symbol pro obsah 2">
            <a:extLst>
              <a:ext uri="{FF2B5EF4-FFF2-40B4-BE49-F238E27FC236}">
                <a16:creationId xmlns:a16="http://schemas.microsoft.com/office/drawing/2014/main" id="{6AF62F5B-AE41-4AB6-BB05-A9E5B9EA6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341438"/>
            <a:ext cx="8642350" cy="5327650"/>
          </a:xfrm>
        </p:spPr>
        <p:txBody>
          <a:bodyPr/>
          <a:lstStyle/>
          <a:p>
            <a:r>
              <a:rPr lang="cs-CZ" altLang="cs-CZ"/>
              <a:t>Tělesné, mentální, smyslové a kombinované vady</a:t>
            </a:r>
          </a:p>
          <a:p>
            <a:r>
              <a:rPr lang="cs-CZ" altLang="cs-CZ"/>
              <a:t>Duševní poruchy, psychózy, deprese, demence</a:t>
            </a:r>
          </a:p>
          <a:p>
            <a:r>
              <a:rPr lang="cs-CZ" altLang="cs-CZ"/>
              <a:t>Neurologické poruchy – RS, Parkins.sy</a:t>
            </a:r>
          </a:p>
          <a:p>
            <a:r>
              <a:rPr lang="cs-CZ" altLang="cs-CZ"/>
              <a:t>Poruchy chování a emocí u dětí a mládeže (agresivita, nepřizpůsobivost, …)</a:t>
            </a:r>
          </a:p>
          <a:p>
            <a:r>
              <a:rPr lang="cs-CZ" altLang="cs-CZ"/>
              <a:t>Poruchy pozornosti (hyperaktivita)</a:t>
            </a:r>
          </a:p>
          <a:p>
            <a:r>
              <a:rPr lang="cs-CZ" altLang="cs-CZ"/>
              <a:t>Poruchy učení</a:t>
            </a:r>
          </a:p>
          <a:p>
            <a:r>
              <a:rPr lang="cs-CZ" altLang="cs-CZ"/>
              <a:t>Geriatrická onemocnění</a:t>
            </a:r>
          </a:p>
          <a:p>
            <a:endParaRPr lang="cs-CZ" alt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4C86255-AC31-4EA3-9708-1C9EFAC20A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62"/>
    </mc:Choice>
    <mc:Fallback xmlns="">
      <p:transition spd="slow" advTm="31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>
            <a:extLst>
              <a:ext uri="{FF2B5EF4-FFF2-40B4-BE49-F238E27FC236}">
                <a16:creationId xmlns:a16="http://schemas.microsoft.com/office/drawing/2014/main" id="{7B6706AC-9D4E-473C-9107-7F6868E81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079500"/>
          </a:xfrm>
        </p:spPr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4339" name="Zástupný symbol pro obsah 2">
            <a:extLst>
              <a:ext uri="{FF2B5EF4-FFF2-40B4-BE49-F238E27FC236}">
                <a16:creationId xmlns:a16="http://schemas.microsoft.com/office/drawing/2014/main" id="{7D021449-298F-4D7E-923E-63A95E1677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341438"/>
            <a:ext cx="8642350" cy="5327650"/>
          </a:xfrm>
        </p:spPr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4340" name="Picture 2" descr="http://www.thechildrensgarden.net/images/snoezelen1.jpg">
            <a:extLst>
              <a:ext uri="{FF2B5EF4-FFF2-40B4-BE49-F238E27FC236}">
                <a16:creationId xmlns:a16="http://schemas.microsoft.com/office/drawing/2014/main" id="{D78E79C5-9527-4811-ABED-AA82C74B7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620713"/>
            <a:ext cx="8389937" cy="568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B953242-2DCE-47E8-9027-D2664EB525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19"/>
    </mc:Choice>
    <mc:Fallback xmlns="">
      <p:transition spd="slow" advTm="14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>
            <a:extLst>
              <a:ext uri="{FF2B5EF4-FFF2-40B4-BE49-F238E27FC236}">
                <a16:creationId xmlns:a16="http://schemas.microsoft.com/office/drawing/2014/main" id="{75034FD7-86E0-4674-8B08-DB0D80DC1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079500"/>
          </a:xfrm>
        </p:spPr>
        <p:txBody>
          <a:bodyPr/>
          <a:lstStyle/>
          <a:p>
            <a:r>
              <a:rPr lang="cs-CZ" altLang="cs-CZ"/>
              <a:t>Snouzelen zajišťuje</a:t>
            </a:r>
          </a:p>
        </p:txBody>
      </p:sp>
      <p:sp>
        <p:nvSpPr>
          <p:cNvPr id="15363" name="Zástupný symbol pro obsah 2">
            <a:extLst>
              <a:ext uri="{FF2B5EF4-FFF2-40B4-BE49-F238E27FC236}">
                <a16:creationId xmlns:a16="http://schemas.microsoft.com/office/drawing/2014/main" id="{BB6F04B5-A57D-4733-9057-6409917DB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341438"/>
            <a:ext cx="8642350" cy="5327650"/>
          </a:xfrm>
        </p:spPr>
        <p:txBody>
          <a:bodyPr/>
          <a:lstStyle/>
          <a:p>
            <a:r>
              <a:rPr lang="cs-CZ" altLang="cs-CZ"/>
              <a:t>Je světem kouzel a představ</a:t>
            </a:r>
          </a:p>
          <a:p>
            <a:pPr lvl="1"/>
            <a:r>
              <a:rPr lang="cs-CZ" altLang="cs-CZ"/>
              <a:t>Děti – svět pohádek</a:t>
            </a:r>
          </a:p>
          <a:p>
            <a:r>
              <a:rPr lang="cs-CZ" altLang="cs-CZ"/>
              <a:t>Vizuální percepce – stimulace zrakového pole</a:t>
            </a:r>
          </a:p>
          <a:p>
            <a:r>
              <a:rPr lang="cs-CZ" altLang="cs-CZ"/>
              <a:t>Sluchová percepce – stimulace sluchového vnímání</a:t>
            </a:r>
          </a:p>
          <a:p>
            <a:r>
              <a:rPr lang="cs-CZ" altLang="cs-CZ"/>
              <a:t>Taktilně-haptická stimulace</a:t>
            </a:r>
          </a:p>
          <a:p>
            <a:r>
              <a:rPr lang="cs-CZ" altLang="cs-CZ" u="sng"/>
              <a:t>Čichové vjemy</a:t>
            </a:r>
          </a:p>
          <a:p>
            <a:r>
              <a:rPr lang="cs-CZ" altLang="cs-CZ"/>
              <a:t>Chuť, stimulace chuťových vjemů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649EC6E-6C46-402F-90A8-D47F6FFFEF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52"/>
    </mc:Choice>
    <mc:Fallback xmlns="">
      <p:transition spd="slow" advTm="43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48046805-CAA8-4E1B-85AD-1AA43C399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079500"/>
          </a:xfrm>
        </p:spPr>
        <p:txBody>
          <a:bodyPr/>
          <a:lstStyle/>
          <a:p>
            <a:r>
              <a:rPr lang="cs-CZ" altLang="cs-CZ"/>
              <a:t>Vybavení multismyslového prostoru</a:t>
            </a:r>
          </a:p>
        </p:txBody>
      </p:sp>
      <p:sp>
        <p:nvSpPr>
          <p:cNvPr id="16387" name="Zástupný symbol pro obsah 2">
            <a:extLst>
              <a:ext uri="{FF2B5EF4-FFF2-40B4-BE49-F238E27FC236}">
                <a16:creationId xmlns:a16="http://schemas.microsoft.com/office/drawing/2014/main" id="{18D47DD4-D4F8-41D6-AAD4-313C87C7D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341438"/>
            <a:ext cx="8642350" cy="5327650"/>
          </a:xfrm>
        </p:spPr>
        <p:txBody>
          <a:bodyPr/>
          <a:lstStyle/>
          <a:p>
            <a:r>
              <a:rPr lang="cs-CZ" altLang="cs-CZ"/>
              <a:t>Vybavení musí být přiměřené, zároveň musí poskytovat dostatek podnětů</a:t>
            </a:r>
          </a:p>
          <a:p>
            <a:pPr lvl="1"/>
            <a:r>
              <a:rPr lang="cs-CZ" altLang="cs-CZ"/>
              <a:t>Teplota 22 – 24 stupňů C</a:t>
            </a:r>
          </a:p>
          <a:p>
            <a:pPr lvl="1"/>
            <a:r>
              <a:rPr lang="cs-CZ" altLang="cs-CZ"/>
              <a:t>Dobře větratelná, </a:t>
            </a:r>
            <a:r>
              <a:rPr lang="cs-CZ" altLang="cs-CZ" b="1"/>
              <a:t>voňavá</a:t>
            </a:r>
          </a:p>
          <a:p>
            <a:pPr lvl="1"/>
            <a:r>
              <a:rPr lang="cs-CZ" altLang="cs-CZ"/>
              <a:t>Správně osvětlená (dle cíle – zpravidla přítmí)</a:t>
            </a:r>
          </a:p>
          <a:p>
            <a:pPr lvl="1"/>
            <a:r>
              <a:rPr lang="cs-CZ" altLang="cs-CZ"/>
              <a:t>Vybavena pohodlnými sedačkami, lehátky, polštáři, dekami</a:t>
            </a:r>
          </a:p>
          <a:p>
            <a:pPr lvl="1"/>
            <a:r>
              <a:rPr lang="cs-CZ" altLang="cs-CZ"/>
              <a:t>Dostatek prostoru pro ty, kteří se chtějí stranit okolí a vytvořit si osobní prostor samostatně</a:t>
            </a:r>
          </a:p>
          <a:p>
            <a:pPr lvl="1"/>
            <a:r>
              <a:rPr lang="cs-CZ" altLang="cs-CZ"/>
              <a:t>Dostatek hudební technika a zvukového materiálu</a:t>
            </a:r>
          </a:p>
          <a:p>
            <a:pPr lvl="1"/>
            <a:r>
              <a:rPr lang="cs-CZ" altLang="cs-CZ"/>
              <a:t>Problematická elektroinstalace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3CE7E56-7282-4E48-B8F1-0D3D1EEF70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464"/>
    </mc:Choice>
    <mc:Fallback xmlns="">
      <p:transition spd="slow" advTm="72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A50B54DC-D2E9-4AD9-8958-B5C395705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079500"/>
          </a:xfrm>
        </p:spPr>
        <p:txBody>
          <a:bodyPr/>
          <a:lstStyle/>
          <a:p>
            <a:r>
              <a:rPr lang="cs-CZ" altLang="cs-CZ"/>
              <a:t>Typy místností</a:t>
            </a:r>
          </a:p>
        </p:txBody>
      </p:sp>
      <p:sp>
        <p:nvSpPr>
          <p:cNvPr id="17411" name="Zástupný symbol pro obsah 2">
            <a:extLst>
              <a:ext uri="{FF2B5EF4-FFF2-40B4-BE49-F238E27FC236}">
                <a16:creationId xmlns:a16="http://schemas.microsoft.com/office/drawing/2014/main" id="{C3E83880-1C7C-4B85-904B-9F792E33E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341438"/>
            <a:ext cx="8642350" cy="5327650"/>
          </a:xfrm>
        </p:spPr>
        <p:txBody>
          <a:bodyPr/>
          <a:lstStyle/>
          <a:p>
            <a:r>
              <a:rPr lang="cs-CZ" altLang="cs-CZ"/>
              <a:t>Bílý pokoj</a:t>
            </a:r>
          </a:p>
          <a:p>
            <a:pPr lvl="1"/>
            <a:r>
              <a:rPr lang="cs-CZ" altLang="cs-CZ"/>
              <a:t>Využití – děti s těžkými stupni mentálních vad a kombinovaných poruch, senioři s demencí</a:t>
            </a:r>
          </a:p>
          <a:p>
            <a:pPr lvl="1"/>
            <a:r>
              <a:rPr lang="cs-CZ" altLang="cs-CZ"/>
              <a:t>Cíl: relaxace, pedagogické nabídky</a:t>
            </a:r>
          </a:p>
          <a:p>
            <a:pPr lvl="1"/>
            <a:r>
              <a:rPr lang="cs-CZ" altLang="cs-CZ"/>
              <a:t>Vše je v bílém</a:t>
            </a:r>
          </a:p>
          <a:p>
            <a:pPr lvl="1"/>
            <a:r>
              <a:rPr lang="cs-CZ" altLang="cs-CZ"/>
              <a:t>Důležitá je plocha k promítání barevných obrazců</a:t>
            </a:r>
          </a:p>
          <a:p>
            <a:pPr lvl="1"/>
            <a:r>
              <a:rPr lang="cs-CZ" altLang="cs-CZ"/>
              <a:t>neutrální pokoj, které lze lehce měnit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531BAD0-550B-4FF7-A365-5803D9010C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08"/>
    </mc:Choice>
    <mc:Fallback xmlns="">
      <p:transition spd="slow" advTm="37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>
            <a:extLst>
              <a:ext uri="{FF2B5EF4-FFF2-40B4-BE49-F238E27FC236}">
                <a16:creationId xmlns:a16="http://schemas.microsoft.com/office/drawing/2014/main" id="{57E2EB9C-8D81-40CD-B56D-69841F08F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079500"/>
          </a:xfrm>
        </p:spPr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8435" name="Picture 4" descr="http://c9.quickcachr.fotos.sapo.pt/i/bcf06c8ad/8063948_QJlKz.jpeg">
            <a:extLst>
              <a:ext uri="{FF2B5EF4-FFF2-40B4-BE49-F238E27FC236}">
                <a16:creationId xmlns:a16="http://schemas.microsoft.com/office/drawing/2014/main" id="{C4EE4D50-DB9F-462A-BBF4-9B03687917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125538"/>
            <a:ext cx="8361362" cy="5562600"/>
          </a:xfrm>
          <a:noFill/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548A646-84EB-4C22-8FB9-7549149CD7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5"/>
    </mc:Choice>
    <mc:Fallback xmlns="">
      <p:transition spd="slow" advTm="5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>
            <a:extLst>
              <a:ext uri="{FF2B5EF4-FFF2-40B4-BE49-F238E27FC236}">
                <a16:creationId xmlns:a16="http://schemas.microsoft.com/office/drawing/2014/main" id="{B900F906-9B40-4B35-904F-DBC5B472C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079500"/>
          </a:xfrm>
        </p:spPr>
        <p:txBody>
          <a:bodyPr/>
          <a:lstStyle/>
          <a:p>
            <a:r>
              <a:rPr lang="cs-CZ" altLang="cs-CZ"/>
              <a:t>Typy místností</a:t>
            </a:r>
          </a:p>
        </p:txBody>
      </p:sp>
      <p:sp>
        <p:nvSpPr>
          <p:cNvPr id="19459" name="Zástupný symbol pro obsah 2">
            <a:extLst>
              <a:ext uri="{FF2B5EF4-FFF2-40B4-BE49-F238E27FC236}">
                <a16:creationId xmlns:a16="http://schemas.microsoft.com/office/drawing/2014/main" id="{26253B49-D69B-4F20-A90A-9C38590FD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341438"/>
            <a:ext cx="8642350" cy="5327650"/>
          </a:xfrm>
        </p:spPr>
        <p:txBody>
          <a:bodyPr/>
          <a:lstStyle/>
          <a:p>
            <a:r>
              <a:rPr lang="cs-CZ" altLang="cs-CZ"/>
              <a:t>Šedý pokoj</a:t>
            </a:r>
          </a:p>
          <a:p>
            <a:pPr lvl="1"/>
            <a:r>
              <a:rPr lang="cs-CZ" altLang="cs-CZ"/>
              <a:t>Cíl: redukce podnětů, minimalizovat rušivé podněty</a:t>
            </a:r>
          </a:p>
          <a:p>
            <a:pPr lvl="2"/>
            <a:r>
              <a:rPr lang="cs-CZ" altLang="cs-CZ"/>
              <a:t>Zvýšit pozornost, ovládání a soustředění, snižování hyperaktivity</a:t>
            </a:r>
          </a:p>
          <a:p>
            <a:pPr lvl="1"/>
            <a:r>
              <a:rPr lang="cs-CZ" altLang="cs-CZ"/>
              <a:t>Vše zabarvené do šeda</a:t>
            </a:r>
          </a:p>
          <a:p>
            <a:pPr lvl="1"/>
            <a:r>
              <a:rPr lang="cs-CZ" altLang="cs-CZ"/>
              <a:t>Děti s poruchami soustředění a pozornosti</a:t>
            </a:r>
          </a:p>
          <a:p>
            <a:pPr lvl="1"/>
            <a:r>
              <a:rPr lang="cs-CZ" altLang="cs-CZ"/>
              <a:t>Na podlahách jsou nakresleny čáry, které ukazují – kam a jak se pohybovat a sedět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0E072C8-2624-4A4B-95AE-867AA7F220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01"/>
    </mc:Choice>
    <mc:Fallback xmlns="">
      <p:transition spd="slow" advTm="44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>
            <a:extLst>
              <a:ext uri="{FF2B5EF4-FFF2-40B4-BE49-F238E27FC236}">
                <a16:creationId xmlns:a16="http://schemas.microsoft.com/office/drawing/2014/main" id="{0A827DB5-E653-4D82-92A6-EB9D06190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079500"/>
          </a:xfrm>
        </p:spPr>
        <p:txBody>
          <a:bodyPr/>
          <a:lstStyle/>
          <a:p>
            <a:r>
              <a:rPr lang="cs-CZ" altLang="cs-CZ"/>
              <a:t>Typy místností</a:t>
            </a:r>
          </a:p>
        </p:txBody>
      </p:sp>
      <p:sp>
        <p:nvSpPr>
          <p:cNvPr id="20483" name="Zástupný symbol pro obsah 2">
            <a:extLst>
              <a:ext uri="{FF2B5EF4-FFF2-40B4-BE49-F238E27FC236}">
                <a16:creationId xmlns:a16="http://schemas.microsoft.com/office/drawing/2014/main" id="{2BC23B50-AA84-43EF-841E-8D4415DFF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341438"/>
            <a:ext cx="8642350" cy="5327650"/>
          </a:xfrm>
        </p:spPr>
        <p:txBody>
          <a:bodyPr/>
          <a:lstStyle/>
          <a:p>
            <a:r>
              <a:rPr lang="cs-CZ" altLang="cs-CZ"/>
              <a:t>Tmavý pokoj</a:t>
            </a:r>
          </a:p>
          <a:p>
            <a:pPr lvl="1"/>
            <a:r>
              <a:rPr lang="cs-CZ" altLang="cs-CZ"/>
              <a:t>Tmavé, či černé zdi, strop i podlaha</a:t>
            </a:r>
          </a:p>
          <a:p>
            <a:pPr lvl="1"/>
            <a:r>
              <a:rPr lang="cs-CZ" altLang="cs-CZ"/>
              <a:t>Cíl: dosažení maximální vizuální stimulace, podpora vizuálního zájmu a schopností</a:t>
            </a:r>
          </a:p>
          <a:p>
            <a:pPr lvl="1"/>
            <a:r>
              <a:rPr lang="cs-CZ" altLang="cs-CZ"/>
              <a:t>Vybavení místnosti: světelné lampy, barevné fólie, optická vlákna, UV světlo, svítilny různých druhů a barev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B10837E-4430-4D9D-B820-DE30280600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98"/>
    </mc:Choice>
    <mc:Fallback xmlns="">
      <p:transition spd="slow" advTm="36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>
            <a:extLst>
              <a:ext uri="{FF2B5EF4-FFF2-40B4-BE49-F238E27FC236}">
                <a16:creationId xmlns:a16="http://schemas.microsoft.com/office/drawing/2014/main" id="{3F1B16AE-F620-4BBE-AFBD-A8A87A091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079500"/>
          </a:xfrm>
        </p:spPr>
        <p:txBody>
          <a:bodyPr/>
          <a:lstStyle/>
          <a:p>
            <a:r>
              <a:rPr lang="cs-CZ" altLang="cs-CZ"/>
              <a:t>Typy místností</a:t>
            </a:r>
          </a:p>
        </p:txBody>
      </p:sp>
      <p:sp>
        <p:nvSpPr>
          <p:cNvPr id="21507" name="Zástupný symbol pro obsah 2">
            <a:extLst>
              <a:ext uri="{FF2B5EF4-FFF2-40B4-BE49-F238E27FC236}">
                <a16:creationId xmlns:a16="http://schemas.microsoft.com/office/drawing/2014/main" id="{2D69ED88-058F-4C03-9B59-D02D12DD9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341438"/>
            <a:ext cx="8642350" cy="5327650"/>
          </a:xfrm>
        </p:spPr>
        <p:txBody>
          <a:bodyPr/>
          <a:lstStyle/>
          <a:p>
            <a:r>
              <a:rPr lang="cs-CZ" altLang="cs-CZ"/>
              <a:t>Zvuková místnost</a:t>
            </a:r>
          </a:p>
          <a:p>
            <a:pPr lvl="1"/>
            <a:r>
              <a:rPr lang="cs-CZ" altLang="cs-CZ"/>
              <a:t>Zvukotěsná, oproštěná od nežádoucích hluků</a:t>
            </a:r>
          </a:p>
          <a:p>
            <a:pPr lvl="1"/>
            <a:r>
              <a:rPr lang="cs-CZ" altLang="cs-CZ"/>
              <a:t>Strop, zdi i podlaha obložená dřevem</a:t>
            </a:r>
          </a:p>
          <a:p>
            <a:pPr lvl="1"/>
            <a:r>
              <a:rPr lang="cs-CZ" altLang="cs-CZ"/>
              <a:t>Cíl: zvuková stimulace, poslech hudby</a:t>
            </a:r>
          </a:p>
          <a:p>
            <a:pPr lvl="1"/>
            <a:r>
              <a:rPr lang="cs-CZ" altLang="cs-CZ"/>
              <a:t>Izolované i kombinované zvuky</a:t>
            </a:r>
          </a:p>
          <a:p>
            <a:pPr lvl="1"/>
            <a:r>
              <a:rPr lang="cs-CZ" altLang="cs-CZ"/>
              <a:t>Hudební nástroje, rezonanční desky</a:t>
            </a:r>
          </a:p>
          <a:p>
            <a:pPr lvl="1"/>
            <a:r>
              <a:rPr lang="cs-CZ" altLang="cs-CZ"/>
              <a:t>Děti s poruchami sluchu</a:t>
            </a:r>
          </a:p>
          <a:p>
            <a:pPr lvl="2"/>
            <a:r>
              <a:rPr lang="cs-CZ" altLang="cs-CZ"/>
              <a:t>Zlepšení sluchové percepce a diferenciace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4E33BD0-2843-474E-B0EF-6EE5D4CB2F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72"/>
    </mc:Choice>
    <mc:Fallback xmlns="">
      <p:transition spd="slow" advTm="30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>
            <a:extLst>
              <a:ext uri="{FF2B5EF4-FFF2-40B4-BE49-F238E27FC236}">
                <a16:creationId xmlns:a16="http://schemas.microsoft.com/office/drawing/2014/main" id="{C79ECC4F-D025-436D-981C-05994FF86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719137"/>
          </a:xfrm>
        </p:spPr>
        <p:txBody>
          <a:bodyPr/>
          <a:lstStyle/>
          <a:p>
            <a:pPr eaLnBrk="1" hangingPunct="1"/>
            <a:r>
              <a:rPr lang="cs-CZ" altLang="cs-CZ"/>
              <a:t>Snoezelen</a:t>
            </a:r>
          </a:p>
        </p:txBody>
      </p:sp>
      <p:sp>
        <p:nvSpPr>
          <p:cNvPr id="4099" name="Zástupný symbol pro obsah 2">
            <a:extLst>
              <a:ext uri="{FF2B5EF4-FFF2-40B4-BE49-F238E27FC236}">
                <a16:creationId xmlns:a16="http://schemas.microsoft.com/office/drawing/2014/main" id="{7E5344D9-C3AF-405D-B195-B97592914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908050"/>
            <a:ext cx="8642350" cy="5761038"/>
          </a:xfrm>
        </p:spPr>
        <p:txBody>
          <a:bodyPr/>
          <a:lstStyle/>
          <a:p>
            <a:pPr eaLnBrk="1" hangingPunct="1"/>
            <a:r>
              <a:rPr lang="cs-CZ" altLang="cs-CZ"/>
              <a:t>Multisenzorická místnost</a:t>
            </a:r>
          </a:p>
          <a:p>
            <a:pPr lvl="1" eaLnBrk="1" hangingPunct="1"/>
            <a:r>
              <a:rPr lang="cs-CZ" altLang="cs-CZ"/>
              <a:t>Snuffelen = cítit (čichově), doezelen = dřímat, pospávat, relaxovat</a:t>
            </a:r>
          </a:p>
          <a:p>
            <a:pPr lvl="1" eaLnBrk="1" hangingPunct="1"/>
            <a:r>
              <a:rPr lang="cs-CZ" altLang="cs-CZ"/>
              <a:t>= integrovaný přístup aplikovaný odborným personálem v rámci denních činností a péče s cílem aktivní stimulace skrze světelné, zvukové, čichové a chuťové podněty</a:t>
            </a:r>
          </a:p>
          <a:p>
            <a:pPr lvl="1" eaLnBrk="1" hangingPunct="1"/>
            <a:r>
              <a:rPr lang="cs-CZ" altLang="cs-CZ"/>
              <a:t>Poskytnutí individuální a přirozeně návazné stimulace v přijatelném a nestresujícím prostředí bez potřeby a nutnosti rozvoje kognitivních oblastí.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2AFFFE7-2EF7-45AD-8F26-9FDBD496AB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77"/>
    </mc:Choice>
    <mc:Fallback xmlns="">
      <p:transition spd="slow" advTm="50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>
            <a:extLst>
              <a:ext uri="{FF2B5EF4-FFF2-40B4-BE49-F238E27FC236}">
                <a16:creationId xmlns:a16="http://schemas.microsoft.com/office/drawing/2014/main" id="{C46AD8D5-5978-40C3-85F7-3756050E7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079500"/>
          </a:xfrm>
        </p:spPr>
        <p:txBody>
          <a:bodyPr/>
          <a:lstStyle/>
          <a:p>
            <a:r>
              <a:rPr lang="cs-CZ" altLang="cs-CZ"/>
              <a:t>Typy místností</a:t>
            </a:r>
          </a:p>
        </p:txBody>
      </p:sp>
      <p:sp>
        <p:nvSpPr>
          <p:cNvPr id="22531" name="Zástupný symbol pro obsah 2">
            <a:extLst>
              <a:ext uri="{FF2B5EF4-FFF2-40B4-BE49-F238E27FC236}">
                <a16:creationId xmlns:a16="http://schemas.microsoft.com/office/drawing/2014/main" id="{0CDB42FA-FF99-4BAD-A355-4EDE4E6D9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341438"/>
            <a:ext cx="8642350" cy="5327650"/>
          </a:xfrm>
        </p:spPr>
        <p:txBody>
          <a:bodyPr/>
          <a:lstStyle/>
          <a:p>
            <a:r>
              <a:rPr lang="cs-CZ" altLang="cs-CZ"/>
              <a:t>Interaktivní místnost</a:t>
            </a:r>
          </a:p>
          <a:p>
            <a:pPr lvl="1"/>
            <a:r>
              <a:rPr lang="cs-CZ" altLang="cs-CZ"/>
              <a:t>Místnost s interaktivními hlasovými, zvukovými a pohybovými prvky</a:t>
            </a:r>
          </a:p>
          <a:p>
            <a:pPr lvl="1"/>
            <a:r>
              <a:rPr lang="cs-CZ" altLang="cs-CZ"/>
              <a:t>Umožňují dítěti poznávat okolní svět, zapojit fantazii, rozvíjet kognitivní schopnosti</a:t>
            </a:r>
          </a:p>
          <a:p>
            <a:pPr lvl="1"/>
            <a:r>
              <a:rPr lang="cs-CZ" altLang="cs-CZ"/>
              <a:t>Dotekové tabule – po zmáčknutí prstem, nohou – nabízí interakci = spínač</a:t>
            </a:r>
          </a:p>
          <a:p>
            <a:pPr lvl="1"/>
            <a:r>
              <a:rPr lang="cs-CZ" altLang="cs-CZ"/>
              <a:t>Stimulace jsou v různých kombinacích:</a:t>
            </a:r>
          </a:p>
          <a:p>
            <a:pPr lvl="2"/>
            <a:r>
              <a:rPr lang="cs-CZ" altLang="cs-CZ"/>
              <a:t>Sluch – dotek, zrak – světlo, čich – aroma, ……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7FB7BE3-46DC-4AF5-BDB5-34BDBFABE0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01"/>
    </mc:Choice>
    <mc:Fallback xmlns="">
      <p:transition spd="slow" advTm="55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>
            <a:extLst>
              <a:ext uri="{FF2B5EF4-FFF2-40B4-BE49-F238E27FC236}">
                <a16:creationId xmlns:a16="http://schemas.microsoft.com/office/drawing/2014/main" id="{30AF3678-E465-4C62-BE2F-AEFA544A5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079500"/>
          </a:xfrm>
        </p:spPr>
        <p:txBody>
          <a:bodyPr/>
          <a:lstStyle/>
          <a:p>
            <a:r>
              <a:rPr lang="cs-CZ" altLang="cs-CZ"/>
              <a:t>Typy místností</a:t>
            </a:r>
          </a:p>
        </p:txBody>
      </p:sp>
      <p:sp>
        <p:nvSpPr>
          <p:cNvPr id="23555" name="Zástupný symbol pro obsah 2">
            <a:extLst>
              <a:ext uri="{FF2B5EF4-FFF2-40B4-BE49-F238E27FC236}">
                <a16:creationId xmlns:a16="http://schemas.microsoft.com/office/drawing/2014/main" id="{B5BD5668-E82E-492E-99C6-D3B1E8D6E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341438"/>
            <a:ext cx="8642350" cy="5327650"/>
          </a:xfrm>
        </p:spPr>
        <p:txBody>
          <a:bodyPr/>
          <a:lstStyle/>
          <a:p>
            <a:r>
              <a:rPr lang="cs-CZ" altLang="cs-CZ"/>
              <a:t>Vodní prostředí</a:t>
            </a:r>
          </a:p>
          <a:p>
            <a:pPr lvl="1"/>
            <a:r>
              <a:rPr lang="cs-CZ" altLang="cs-CZ"/>
              <a:t>Bazén – rozvoj proprioceptivní stimulace, pohyb, uvědomění si vlastního těla, psychomotorický vývoj</a:t>
            </a:r>
          </a:p>
          <a:p>
            <a:pPr lvl="1"/>
            <a:r>
              <a:rPr lang="cs-CZ" altLang="cs-CZ"/>
              <a:t>Rozvoj kognitivního vnímání</a:t>
            </a:r>
          </a:p>
          <a:p>
            <a:pPr lvl="1"/>
            <a:r>
              <a:rPr lang="cs-CZ" altLang="cs-CZ"/>
              <a:t>Představivost – vodopády, …..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C4A6510-B5DF-46A9-8E03-0D5D0D5D9D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86"/>
    </mc:Choice>
    <mc:Fallback xmlns="">
      <p:transition spd="slow" advTm="20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>
            <a:extLst>
              <a:ext uri="{FF2B5EF4-FFF2-40B4-BE49-F238E27FC236}">
                <a16:creationId xmlns:a16="http://schemas.microsoft.com/office/drawing/2014/main" id="{2F642092-BBCB-4B2D-9873-3A570AD22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079500"/>
          </a:xfrm>
        </p:spPr>
        <p:txBody>
          <a:bodyPr/>
          <a:lstStyle/>
          <a:p>
            <a:r>
              <a:rPr lang="cs-CZ" altLang="cs-CZ"/>
              <a:t>Typy místností</a:t>
            </a:r>
          </a:p>
        </p:txBody>
      </p:sp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C7B12005-54A7-47AD-923F-FD9D5A662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341438"/>
            <a:ext cx="8642350" cy="5327650"/>
          </a:xfrm>
        </p:spPr>
        <p:txBody>
          <a:bodyPr/>
          <a:lstStyle/>
          <a:p>
            <a:r>
              <a:rPr lang="cs-CZ" altLang="cs-CZ"/>
              <a:t>Virtuální prostředí – trojrozměrné efekty</a:t>
            </a:r>
          </a:p>
          <a:p>
            <a:r>
              <a:rPr lang="cs-CZ" altLang="cs-CZ"/>
              <a:t>Přenosné prostředí</a:t>
            </a:r>
          </a:p>
          <a:p>
            <a:r>
              <a:rPr lang="cs-CZ" altLang="cs-CZ"/>
              <a:t>Iluzivní prostředí (zahrada, hřiště)</a:t>
            </a:r>
          </a:p>
          <a:p>
            <a:r>
              <a:rPr lang="cs-CZ" altLang="cs-CZ"/>
              <a:t>Proměnlivý pokoj – tvárné prostředí</a:t>
            </a:r>
          </a:p>
          <a:p>
            <a:r>
              <a:rPr lang="cs-CZ" altLang="cs-CZ"/>
              <a:t>Sociální prostředí – vztahy</a:t>
            </a:r>
          </a:p>
          <a:p>
            <a:r>
              <a:rPr lang="cs-CZ" altLang="cs-CZ"/>
              <a:t>Hybrid multismyslové místnosti  - flexibilní prostředí – individuální potřeby klientů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795A6A5-7188-4B45-9148-15CB0C5D81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63"/>
    </mc:Choice>
    <mc:Fallback xmlns="">
      <p:transition spd="slow" advTm="43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>
            <a:extLst>
              <a:ext uri="{FF2B5EF4-FFF2-40B4-BE49-F238E27FC236}">
                <a16:creationId xmlns:a16="http://schemas.microsoft.com/office/drawing/2014/main" id="{CBB0C838-3FAF-4984-B399-39D7DF251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079500"/>
          </a:xfrm>
        </p:spPr>
        <p:txBody>
          <a:bodyPr/>
          <a:lstStyle/>
          <a:p>
            <a:r>
              <a:rPr lang="cs-CZ" altLang="cs-CZ"/>
              <a:t>Snoezelen technika</a:t>
            </a:r>
          </a:p>
        </p:txBody>
      </p:sp>
      <p:sp>
        <p:nvSpPr>
          <p:cNvPr id="25603" name="Zástupný symbol pro obsah 2">
            <a:extLst>
              <a:ext uri="{FF2B5EF4-FFF2-40B4-BE49-F238E27FC236}">
                <a16:creationId xmlns:a16="http://schemas.microsoft.com/office/drawing/2014/main" id="{62B81E09-B451-49AF-ACAC-23604B0BA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341438"/>
            <a:ext cx="8642350" cy="5327650"/>
          </a:xfrm>
        </p:spPr>
        <p:txBody>
          <a:bodyPr/>
          <a:lstStyle/>
          <a:p>
            <a:r>
              <a:rPr lang="cs-CZ" altLang="cs-CZ"/>
              <a:t>Optická vlákna (jemná, v závěsu, v kruhu)</a:t>
            </a:r>
          </a:p>
          <a:p>
            <a:r>
              <a:rPr lang="cs-CZ" altLang="cs-CZ"/>
              <a:t>Bublinkové vodní sloupy</a:t>
            </a:r>
          </a:p>
        </p:txBody>
      </p:sp>
      <p:pic>
        <p:nvPicPr>
          <p:cNvPr id="25604" name="Picture 2">
            <a:extLst>
              <a:ext uri="{FF2B5EF4-FFF2-40B4-BE49-F238E27FC236}">
                <a16:creationId xmlns:a16="http://schemas.microsoft.com/office/drawing/2014/main" id="{8133ECB2-364A-4AD3-AC1F-B5F6301EC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36838"/>
            <a:ext cx="3781425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3">
            <a:extLst>
              <a:ext uri="{FF2B5EF4-FFF2-40B4-BE49-F238E27FC236}">
                <a16:creationId xmlns:a16="http://schemas.microsoft.com/office/drawing/2014/main" id="{F31DC152-82C7-4CC4-844E-ACCD208E5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r="6337"/>
          <a:stretch>
            <a:fillRect/>
          </a:stretch>
        </p:blipFill>
        <p:spPr bwMode="auto">
          <a:xfrm>
            <a:off x="7132638" y="2109788"/>
            <a:ext cx="1995487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4">
            <a:extLst>
              <a:ext uri="{FF2B5EF4-FFF2-40B4-BE49-F238E27FC236}">
                <a16:creationId xmlns:a16="http://schemas.microsoft.com/office/drawing/2014/main" id="{517320BB-C694-42E6-A55C-36A6A345D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13" y="4556125"/>
            <a:ext cx="3054350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3151828-8F95-4447-9B6C-28F652A9B1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18"/>
    </mc:Choice>
    <mc:Fallback xmlns="">
      <p:transition spd="slow" advTm="31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>
            <a:extLst>
              <a:ext uri="{FF2B5EF4-FFF2-40B4-BE49-F238E27FC236}">
                <a16:creationId xmlns:a16="http://schemas.microsoft.com/office/drawing/2014/main" id="{EB966794-9CD9-4603-BAC2-B3F288C80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079500"/>
          </a:xfrm>
        </p:spPr>
        <p:txBody>
          <a:bodyPr/>
          <a:lstStyle/>
          <a:p>
            <a:endParaRPr lang="cs-CZ" altLang="cs-CZ"/>
          </a:p>
        </p:txBody>
      </p:sp>
      <p:pic>
        <p:nvPicPr>
          <p:cNvPr id="26627" name="Picture 2">
            <a:extLst>
              <a:ext uri="{FF2B5EF4-FFF2-40B4-BE49-F238E27FC236}">
                <a16:creationId xmlns:a16="http://schemas.microsoft.com/office/drawing/2014/main" id="{AAFD53B6-FCE2-46D5-AF1F-A2A2A9BC673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1838" y="1125538"/>
            <a:ext cx="7296150" cy="5472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38AE61A-AE29-4721-84D7-FA4F0D5880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8"/>
    </mc:Choice>
    <mc:Fallback xmlns="">
      <p:transition spd="slow" advTm="4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>
            <a:extLst>
              <a:ext uri="{FF2B5EF4-FFF2-40B4-BE49-F238E27FC236}">
                <a16:creationId xmlns:a16="http://schemas.microsoft.com/office/drawing/2014/main" id="{917696A7-4E57-42B2-91B1-6EF3F1B75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079500"/>
          </a:xfrm>
        </p:spPr>
        <p:txBody>
          <a:bodyPr/>
          <a:lstStyle/>
          <a:p>
            <a:r>
              <a:rPr lang="cs-CZ" altLang="cs-CZ"/>
              <a:t>Zrcadlová koule, rybka (reflektor)</a:t>
            </a:r>
          </a:p>
        </p:txBody>
      </p:sp>
      <p:sp>
        <p:nvSpPr>
          <p:cNvPr id="27651" name="Zástupný symbol pro obsah 2">
            <a:extLst>
              <a:ext uri="{FF2B5EF4-FFF2-40B4-BE49-F238E27FC236}">
                <a16:creationId xmlns:a16="http://schemas.microsoft.com/office/drawing/2014/main" id="{06EF9046-82DF-44A4-9BF7-492C15862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341438"/>
            <a:ext cx="8642350" cy="5327650"/>
          </a:xfrm>
        </p:spPr>
        <p:txBody>
          <a:bodyPr/>
          <a:lstStyle/>
          <a:p>
            <a:endParaRPr lang="cs-CZ" altLang="cs-CZ"/>
          </a:p>
        </p:txBody>
      </p:sp>
      <p:pic>
        <p:nvPicPr>
          <p:cNvPr id="27652" name="Picture 2">
            <a:extLst>
              <a:ext uri="{FF2B5EF4-FFF2-40B4-BE49-F238E27FC236}">
                <a16:creationId xmlns:a16="http://schemas.microsoft.com/office/drawing/2014/main" id="{07E74612-091A-472F-89A1-0FF8D4C26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089025"/>
            <a:ext cx="3240088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3">
            <a:extLst>
              <a:ext uri="{FF2B5EF4-FFF2-40B4-BE49-F238E27FC236}">
                <a16:creationId xmlns:a16="http://schemas.microsoft.com/office/drawing/2014/main" id="{CB27B78F-37D5-4C14-B0DC-599CF1744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3768725"/>
            <a:ext cx="4149725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4">
            <a:extLst>
              <a:ext uri="{FF2B5EF4-FFF2-40B4-BE49-F238E27FC236}">
                <a16:creationId xmlns:a16="http://schemas.microsoft.com/office/drawing/2014/main" id="{BC19D39F-4E9E-4473-8B34-68F06E054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475" y="1233488"/>
            <a:ext cx="3311525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5">
            <a:extLst>
              <a:ext uri="{FF2B5EF4-FFF2-40B4-BE49-F238E27FC236}">
                <a16:creationId xmlns:a16="http://schemas.microsoft.com/office/drawing/2014/main" id="{5E929256-8D8F-4EAE-A8A4-FFF83A597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884613"/>
            <a:ext cx="3487738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599D0D4-C8F7-45DE-AA7C-32660B2D32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94"/>
    </mc:Choice>
    <mc:Fallback xmlns="">
      <p:transition spd="slow" advTm="20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>
            <a:extLst>
              <a:ext uri="{FF2B5EF4-FFF2-40B4-BE49-F238E27FC236}">
                <a16:creationId xmlns:a16="http://schemas.microsoft.com/office/drawing/2014/main" id="{23C514E6-17BD-4959-BC6F-45B9780E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079500"/>
          </a:xfrm>
        </p:spPr>
        <p:txBody>
          <a:bodyPr/>
          <a:lstStyle/>
          <a:p>
            <a:r>
              <a:rPr lang="cs-CZ" altLang="cs-CZ"/>
              <a:t>Projektory </a:t>
            </a:r>
          </a:p>
        </p:txBody>
      </p:sp>
      <p:sp>
        <p:nvSpPr>
          <p:cNvPr id="28675" name="Zástupný symbol pro obsah 2">
            <a:extLst>
              <a:ext uri="{FF2B5EF4-FFF2-40B4-BE49-F238E27FC236}">
                <a16:creationId xmlns:a16="http://schemas.microsoft.com/office/drawing/2014/main" id="{761E6F7F-5E32-4B69-91BC-98934A7F5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341438"/>
            <a:ext cx="8642350" cy="5327650"/>
          </a:xfrm>
        </p:spPr>
        <p:txBody>
          <a:bodyPr/>
          <a:lstStyle/>
          <a:p>
            <a:r>
              <a:rPr lang="cs-CZ" altLang="cs-CZ"/>
              <a:t>Space projektor s olejovými kotoučky</a:t>
            </a:r>
          </a:p>
          <a:p>
            <a:r>
              <a:rPr lang="cs-CZ" altLang="cs-CZ"/>
              <a:t>Snoezelen projektor</a:t>
            </a:r>
          </a:p>
        </p:txBody>
      </p:sp>
      <p:pic>
        <p:nvPicPr>
          <p:cNvPr id="28676" name="Picture 2">
            <a:extLst>
              <a:ext uri="{FF2B5EF4-FFF2-40B4-BE49-F238E27FC236}">
                <a16:creationId xmlns:a16="http://schemas.microsoft.com/office/drawing/2014/main" id="{81D19274-8B59-43BB-9B94-B23B27A99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1" b="10008"/>
          <a:stretch>
            <a:fillRect/>
          </a:stretch>
        </p:blipFill>
        <p:spPr bwMode="auto">
          <a:xfrm>
            <a:off x="20638" y="2568575"/>
            <a:ext cx="4762500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3">
            <a:extLst>
              <a:ext uri="{FF2B5EF4-FFF2-40B4-BE49-F238E27FC236}">
                <a16:creationId xmlns:a16="http://schemas.microsoft.com/office/drawing/2014/main" id="{4EC5B21A-F4F9-431B-BA15-17543D483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2060575"/>
            <a:ext cx="4438650" cy="444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554BE4E-0726-4BA9-9CDB-2ADF589A42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76"/>
    </mc:Choice>
    <mc:Fallback xmlns="">
      <p:transition spd="slow" advTm="40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>
            <a:extLst>
              <a:ext uri="{FF2B5EF4-FFF2-40B4-BE49-F238E27FC236}">
                <a16:creationId xmlns:a16="http://schemas.microsoft.com/office/drawing/2014/main" id="{551396B4-FEB7-445C-B967-1F9FD61EC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079500"/>
          </a:xfrm>
        </p:spPr>
        <p:txBody>
          <a:bodyPr/>
          <a:lstStyle/>
          <a:p>
            <a:endParaRPr lang="cs-CZ" altLang="cs-CZ"/>
          </a:p>
        </p:txBody>
      </p:sp>
      <p:pic>
        <p:nvPicPr>
          <p:cNvPr id="29699" name="Picture 2">
            <a:extLst>
              <a:ext uri="{FF2B5EF4-FFF2-40B4-BE49-F238E27FC236}">
                <a16:creationId xmlns:a16="http://schemas.microsoft.com/office/drawing/2014/main" id="{A8103482-497C-481C-9EAD-D196320498A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65088"/>
            <a:ext cx="5094288" cy="6792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A0B611B-FF91-4627-AD18-F793B91B85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36"/>
    </mc:Choice>
    <mc:Fallback xmlns="">
      <p:transition spd="slow" advTm="10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>
            <a:extLst>
              <a:ext uri="{FF2B5EF4-FFF2-40B4-BE49-F238E27FC236}">
                <a16:creationId xmlns:a16="http://schemas.microsoft.com/office/drawing/2014/main" id="{CF3B108D-2631-4468-89CE-5429301DA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079500"/>
          </a:xfrm>
        </p:spPr>
        <p:txBody>
          <a:bodyPr/>
          <a:lstStyle/>
          <a:p>
            <a:r>
              <a:rPr lang="cs-CZ" altLang="cs-CZ"/>
              <a:t>Aromalampa, vonné oleje</a:t>
            </a:r>
          </a:p>
        </p:txBody>
      </p:sp>
      <p:pic>
        <p:nvPicPr>
          <p:cNvPr id="30723" name="Picture 2">
            <a:extLst>
              <a:ext uri="{FF2B5EF4-FFF2-40B4-BE49-F238E27FC236}">
                <a16:creationId xmlns:a16="http://schemas.microsoft.com/office/drawing/2014/main" id="{214EB0A7-80F3-4135-A444-3E17E305134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557338"/>
            <a:ext cx="3810000" cy="3808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3">
            <a:extLst>
              <a:ext uri="{FF2B5EF4-FFF2-40B4-BE49-F238E27FC236}">
                <a16:creationId xmlns:a16="http://schemas.microsoft.com/office/drawing/2014/main" id="{FB0B14B3-4E87-41F2-A6A0-58090B642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276475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CA4F2BF-902D-4948-82B5-578EEC7987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60"/>
    </mc:Choice>
    <mc:Fallback xmlns="">
      <p:transition spd="slow" advTm="32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>
            <a:extLst>
              <a:ext uri="{FF2B5EF4-FFF2-40B4-BE49-F238E27FC236}">
                <a16:creationId xmlns:a16="http://schemas.microsoft.com/office/drawing/2014/main" id="{2735B720-D449-4C40-A987-E9112087F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079500"/>
          </a:xfrm>
        </p:spPr>
        <p:txBody>
          <a:bodyPr/>
          <a:lstStyle/>
          <a:p>
            <a:r>
              <a:rPr lang="cs-CZ" altLang="cs-CZ"/>
              <a:t>Polohovací pomůcky</a:t>
            </a:r>
          </a:p>
        </p:txBody>
      </p:sp>
      <p:sp>
        <p:nvSpPr>
          <p:cNvPr id="31747" name="Zástupný symbol pro obsah 2">
            <a:extLst>
              <a:ext uri="{FF2B5EF4-FFF2-40B4-BE49-F238E27FC236}">
                <a16:creationId xmlns:a16="http://schemas.microsoft.com/office/drawing/2014/main" id="{560686D8-5878-4A5B-9166-19C8201B5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341438"/>
            <a:ext cx="8642350" cy="5327650"/>
          </a:xfrm>
        </p:spPr>
        <p:txBody>
          <a:bodyPr/>
          <a:lstStyle/>
          <a:p>
            <a:r>
              <a:rPr lang="cs-CZ" altLang="cs-CZ"/>
              <a:t>Trampolíny, perličkové polohovací pomůcky</a:t>
            </a:r>
          </a:p>
        </p:txBody>
      </p:sp>
      <p:pic>
        <p:nvPicPr>
          <p:cNvPr id="31748" name="Picture 2">
            <a:extLst>
              <a:ext uri="{FF2B5EF4-FFF2-40B4-BE49-F238E27FC236}">
                <a16:creationId xmlns:a16="http://schemas.microsoft.com/office/drawing/2014/main" id="{5B6F2299-504E-49E8-B093-E567943B1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338388"/>
            <a:ext cx="7272338" cy="431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7AB90E1-2C4D-4856-9AD8-873E9812B6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11"/>
    </mc:Choice>
    <mc:Fallback xmlns="">
      <p:transition spd="slow" advTm="16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>
            <a:extLst>
              <a:ext uri="{FF2B5EF4-FFF2-40B4-BE49-F238E27FC236}">
                <a16:creationId xmlns:a16="http://schemas.microsoft.com/office/drawing/2014/main" id="{910F1A86-BF9C-4285-9646-084E8E3A2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079500"/>
          </a:xfrm>
        </p:spPr>
        <p:txBody>
          <a:bodyPr/>
          <a:lstStyle/>
          <a:p>
            <a:r>
              <a:rPr lang="cs-CZ" altLang="cs-CZ"/>
              <a:t>Zakladatelé konceptu</a:t>
            </a:r>
          </a:p>
        </p:txBody>
      </p:sp>
      <p:sp>
        <p:nvSpPr>
          <p:cNvPr id="5123" name="Zástupný symbol pro obsah 2">
            <a:extLst>
              <a:ext uri="{FF2B5EF4-FFF2-40B4-BE49-F238E27FC236}">
                <a16:creationId xmlns:a16="http://schemas.microsoft.com/office/drawing/2014/main" id="{FB3DF658-C603-4132-A1F1-1ACBD39E4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052513"/>
            <a:ext cx="8642350" cy="5616575"/>
          </a:xfrm>
        </p:spPr>
        <p:txBody>
          <a:bodyPr/>
          <a:lstStyle/>
          <a:p>
            <a:r>
              <a:rPr lang="cs-CZ" altLang="cs-CZ"/>
              <a:t>Ad Verhul </a:t>
            </a:r>
          </a:p>
          <a:p>
            <a:pPr lvl="1"/>
            <a:r>
              <a:rPr lang="cs-CZ" altLang="cs-CZ"/>
              <a:t>vytvořil v roce 1983 první snoezelen místnost v Holansku</a:t>
            </a:r>
          </a:p>
          <a:p>
            <a:pPr lvl="1"/>
            <a:r>
              <a:rPr lang="cs-CZ" altLang="cs-CZ"/>
              <a:t>Ovlivněn atmosférou 70. let (plasty, suché zipy – míčky v bazénu)</a:t>
            </a:r>
          </a:p>
          <a:p>
            <a:pPr lvl="1"/>
            <a:r>
              <a:rPr lang="cs-CZ" altLang="cs-CZ"/>
              <a:t>Klade důraz na barevnost a vestibulární pomůcky</a:t>
            </a:r>
          </a:p>
          <a:p>
            <a:pPr lvl="1"/>
            <a:r>
              <a:rPr lang="cs-CZ" altLang="cs-CZ"/>
              <a:t>Handicapované děti</a:t>
            </a:r>
          </a:p>
          <a:p>
            <a:r>
              <a:rPr lang="cs-CZ" altLang="cs-CZ"/>
              <a:t>Prof. Dr. Krista Mertens</a:t>
            </a:r>
          </a:p>
          <a:p>
            <a:pPr lvl="1"/>
            <a:r>
              <a:rPr lang="cs-CZ" altLang="cs-CZ"/>
              <a:t>Představitelka světlých místností</a:t>
            </a:r>
          </a:p>
          <a:p>
            <a:pPr lvl="1"/>
            <a:r>
              <a:rPr lang="cs-CZ" altLang="cs-CZ"/>
              <a:t>kde se doplňky změní bary</a:t>
            </a:r>
          </a:p>
          <a:p>
            <a:pPr lvl="1"/>
            <a:r>
              <a:rPr lang="cs-CZ" altLang="cs-CZ"/>
              <a:t>Nudné prostředí připomínajicí nemocnici </a:t>
            </a:r>
          </a:p>
        </p:txBody>
      </p:sp>
      <p:pic>
        <p:nvPicPr>
          <p:cNvPr id="5124" name="Picture 2">
            <a:extLst>
              <a:ext uri="{FF2B5EF4-FFF2-40B4-BE49-F238E27FC236}">
                <a16:creationId xmlns:a16="http://schemas.microsoft.com/office/drawing/2014/main" id="{2FD22473-D7B8-4E62-AA29-E7D873589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0"/>
            <a:ext cx="14033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3">
            <a:extLst>
              <a:ext uri="{FF2B5EF4-FFF2-40B4-BE49-F238E27FC236}">
                <a16:creationId xmlns:a16="http://schemas.microsoft.com/office/drawing/2014/main" id="{02DB5E32-9680-4FD9-B36E-E9B1B71A0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88" y="5013325"/>
            <a:ext cx="1403350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1FF9798-A05C-46B0-9F51-FDF0029B5E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62"/>
    </mc:Choice>
    <mc:Fallback xmlns="">
      <p:transition spd="slow" advTm="57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>
            <a:extLst>
              <a:ext uri="{FF2B5EF4-FFF2-40B4-BE49-F238E27FC236}">
                <a16:creationId xmlns:a16="http://schemas.microsoft.com/office/drawing/2014/main" id="{CDD947A9-8DF8-41B8-82CE-C0EEEAB6F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079500"/>
          </a:xfrm>
        </p:spPr>
        <p:txBody>
          <a:bodyPr/>
          <a:lstStyle/>
          <a:p>
            <a:r>
              <a:rPr lang="cs-CZ" altLang="cs-CZ"/>
              <a:t>Vestibulární a vibrační pomůcky</a:t>
            </a:r>
          </a:p>
        </p:txBody>
      </p:sp>
      <p:pic>
        <p:nvPicPr>
          <p:cNvPr id="32771" name="Picture 2">
            <a:extLst>
              <a:ext uri="{FF2B5EF4-FFF2-40B4-BE49-F238E27FC236}">
                <a16:creationId xmlns:a16="http://schemas.microsoft.com/office/drawing/2014/main" id="{F80D2CF1-3C36-49CC-9640-4A87510811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196975"/>
            <a:ext cx="6151563" cy="345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3">
            <a:extLst>
              <a:ext uri="{FF2B5EF4-FFF2-40B4-BE49-F238E27FC236}">
                <a16:creationId xmlns:a16="http://schemas.microsoft.com/office/drawing/2014/main" id="{8E4DD2D6-69E2-4099-9BFD-233C55E2D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294063"/>
            <a:ext cx="3290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A34A7A1-7AFF-4FB9-834E-D4A2F93DF2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80"/>
    </mc:Choice>
    <mc:Fallback xmlns="">
      <p:transition spd="slow" advTm="27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>
            <a:extLst>
              <a:ext uri="{FF2B5EF4-FFF2-40B4-BE49-F238E27FC236}">
                <a16:creationId xmlns:a16="http://schemas.microsoft.com/office/drawing/2014/main" id="{43DA6230-4B1E-4A7C-BA70-EED2CE154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079500"/>
          </a:xfrm>
        </p:spPr>
        <p:txBody>
          <a:bodyPr/>
          <a:lstStyle/>
          <a:p>
            <a:r>
              <a:rPr lang="cs-CZ" altLang="cs-CZ"/>
              <a:t>Vodní lůžka s pódiem</a:t>
            </a:r>
          </a:p>
        </p:txBody>
      </p:sp>
      <p:pic>
        <p:nvPicPr>
          <p:cNvPr id="33795" name="Picture 2">
            <a:extLst>
              <a:ext uri="{FF2B5EF4-FFF2-40B4-BE49-F238E27FC236}">
                <a16:creationId xmlns:a16="http://schemas.microsoft.com/office/drawing/2014/main" id="{4D576343-8334-4956-B2E2-36253F56CEE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3275" y="1484313"/>
            <a:ext cx="7321550" cy="48974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D3D7D16-2C28-4CC0-A136-3DA797E857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93"/>
    </mc:Choice>
    <mc:Fallback xmlns="">
      <p:transition spd="slow" advTm="9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>
            <a:extLst>
              <a:ext uri="{FF2B5EF4-FFF2-40B4-BE49-F238E27FC236}">
                <a16:creationId xmlns:a16="http://schemas.microsoft.com/office/drawing/2014/main" id="{470A8D9D-BAAD-4A0A-B587-8EF8FC970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079500"/>
          </a:xfrm>
        </p:spPr>
        <p:txBody>
          <a:bodyPr/>
          <a:lstStyle/>
          <a:p>
            <a:r>
              <a:rPr lang="cs-CZ" altLang="cs-CZ"/>
              <a:t>Ovladač na vše</a:t>
            </a:r>
          </a:p>
        </p:txBody>
      </p:sp>
      <p:pic>
        <p:nvPicPr>
          <p:cNvPr id="34819" name="Picture 2">
            <a:extLst>
              <a:ext uri="{FF2B5EF4-FFF2-40B4-BE49-F238E27FC236}">
                <a16:creationId xmlns:a16="http://schemas.microsoft.com/office/drawing/2014/main" id="{81BE04BF-93B8-44C2-A8FF-4D829BF9472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1628775"/>
            <a:ext cx="6040437" cy="4146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3BCB242-03B6-4BC9-B030-5EABC32C1C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10"/>
    </mc:Choice>
    <mc:Fallback xmlns="">
      <p:transition spd="slow" advTm="22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>
            <a:extLst>
              <a:ext uri="{FF2B5EF4-FFF2-40B4-BE49-F238E27FC236}">
                <a16:creationId xmlns:a16="http://schemas.microsoft.com/office/drawing/2014/main" id="{31901B77-DBBB-4ED9-A9DD-E4F72074F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-171450"/>
            <a:ext cx="8229600" cy="1079500"/>
          </a:xfrm>
        </p:spPr>
        <p:txBody>
          <a:bodyPr/>
          <a:lstStyle/>
          <a:p>
            <a:r>
              <a:rPr lang="cs-CZ" altLang="cs-CZ"/>
              <a:t>Další pomůcky</a:t>
            </a:r>
          </a:p>
        </p:txBody>
      </p:sp>
      <p:sp>
        <p:nvSpPr>
          <p:cNvPr id="35843" name="Zástupný symbol pro obsah 2">
            <a:extLst>
              <a:ext uri="{FF2B5EF4-FFF2-40B4-BE49-F238E27FC236}">
                <a16:creationId xmlns:a16="http://schemas.microsoft.com/office/drawing/2014/main" id="{32971CCD-BC92-44D9-AFC7-88C1A6FA4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620713"/>
            <a:ext cx="8642350" cy="6048375"/>
          </a:xfrm>
        </p:spPr>
        <p:txBody>
          <a:bodyPr/>
          <a:lstStyle/>
          <a:p>
            <a:r>
              <a:rPr lang="cs-CZ" altLang="cs-CZ"/>
              <a:t>Hudební nástroje</a:t>
            </a:r>
          </a:p>
          <a:p>
            <a:r>
              <a:rPr lang="cs-CZ" altLang="cs-CZ"/>
              <a:t>CD přehrávač, relaxační a tematická CD</a:t>
            </a:r>
          </a:p>
          <a:p>
            <a:r>
              <a:rPr lang="cs-CZ" altLang="cs-CZ"/>
              <a:t>Dataprojektor</a:t>
            </a:r>
          </a:p>
          <a:p>
            <a:r>
              <a:rPr lang="cs-CZ" altLang="cs-CZ"/>
              <a:t>Kosmetika </a:t>
            </a:r>
          </a:p>
          <a:p>
            <a:r>
              <a:rPr lang="cs-CZ" altLang="cs-CZ"/>
              <a:t>Barevné papíry</a:t>
            </a:r>
          </a:p>
          <a:p>
            <a:r>
              <a:rPr lang="cs-CZ" altLang="cs-CZ"/>
              <a:t>Různé typy látek</a:t>
            </a:r>
          </a:p>
          <a:p>
            <a:r>
              <a:rPr lang="cs-CZ" altLang="cs-CZ"/>
              <a:t>Nádobí, ochutnávky jídla, pití</a:t>
            </a:r>
          </a:p>
          <a:p>
            <a:r>
              <a:rPr lang="cs-CZ" altLang="cs-CZ"/>
              <a:t>Reminiscenční pomůcky</a:t>
            </a:r>
          </a:p>
          <a:p>
            <a:r>
              <a:rPr lang="cs-CZ" altLang="cs-CZ"/>
              <a:t>Přírodní materiál, pomůcky pro bas, muzikoterapii …</a:t>
            </a:r>
          </a:p>
          <a:p>
            <a:r>
              <a:rPr lang="cs-CZ" altLang="cs-CZ"/>
              <a:t>… (vše tematicky zaměřeno)</a:t>
            </a:r>
          </a:p>
          <a:p>
            <a:endParaRPr lang="cs-CZ" alt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2220432-7A69-452F-8EA1-AB1D913C29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649"/>
    </mc:Choice>
    <mc:Fallback xmlns="">
      <p:transition spd="slow" advTm="62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>
            <a:extLst>
              <a:ext uri="{FF2B5EF4-FFF2-40B4-BE49-F238E27FC236}">
                <a16:creationId xmlns:a16="http://schemas.microsoft.com/office/drawing/2014/main" id="{35565B0A-2CE7-40DA-BB0F-78D6FB6FE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079500"/>
          </a:xfrm>
        </p:spPr>
        <p:txBody>
          <a:bodyPr/>
          <a:lstStyle/>
          <a:p>
            <a:r>
              <a:rPr lang="cs-CZ" altLang="cs-CZ"/>
              <a:t>Snoezelen terapie</a:t>
            </a:r>
          </a:p>
        </p:txBody>
      </p:sp>
      <p:sp>
        <p:nvSpPr>
          <p:cNvPr id="36867" name="Zástupný symbol pro obsah 2">
            <a:extLst>
              <a:ext uri="{FF2B5EF4-FFF2-40B4-BE49-F238E27FC236}">
                <a16:creationId xmlns:a16="http://schemas.microsoft.com/office/drawing/2014/main" id="{5BA2608A-A2CA-48F0-89A3-42F87C37E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125538"/>
            <a:ext cx="8642350" cy="5543550"/>
          </a:xfrm>
        </p:spPr>
        <p:txBody>
          <a:bodyPr/>
          <a:lstStyle/>
          <a:p>
            <a:r>
              <a:rPr lang="cs-CZ" altLang="cs-CZ"/>
              <a:t>Cíl: </a:t>
            </a:r>
          </a:p>
          <a:p>
            <a:pPr lvl="2"/>
            <a:r>
              <a:rPr lang="cs-CZ" altLang="cs-CZ"/>
              <a:t>Předem naplánovaný, systematický</a:t>
            </a:r>
          </a:p>
          <a:p>
            <a:pPr lvl="2"/>
            <a:r>
              <a:rPr lang="cs-CZ" altLang="cs-CZ"/>
              <a:t>Diagnostika uživatele</a:t>
            </a:r>
          </a:p>
          <a:p>
            <a:pPr lvl="2"/>
            <a:r>
              <a:rPr lang="cs-CZ" altLang="cs-CZ"/>
              <a:t>Sledování a hodnocení průběhu</a:t>
            </a:r>
          </a:p>
          <a:p>
            <a:pPr lvl="2"/>
            <a:r>
              <a:rPr lang="cs-CZ" altLang="cs-CZ"/>
              <a:t>Zpětná vazba – na zvýšení efektivity</a:t>
            </a:r>
          </a:p>
          <a:p>
            <a:pPr lvl="2"/>
            <a:r>
              <a:rPr lang="cs-CZ" altLang="cs-CZ"/>
              <a:t>Stanovení cíle záleží na možnostech dítěte, terapeuta a prostředí</a:t>
            </a:r>
          </a:p>
          <a:p>
            <a:pPr lvl="2"/>
            <a:r>
              <a:rPr lang="cs-CZ" altLang="cs-CZ"/>
              <a:t>Psychoterapeutické postupy</a:t>
            </a:r>
          </a:p>
          <a:p>
            <a:r>
              <a:rPr lang="cs-CZ" altLang="cs-CZ"/>
              <a:t>Muzikoterapie, dramaterapie, terapie loutkou, biblioterapie, aromaterapie, ergoterapie, animoterapie, …..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CB13CB9-DD97-4718-B467-BFE5ADE3DE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67"/>
    </mc:Choice>
    <mc:Fallback xmlns="">
      <p:transition spd="slow" advTm="66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>
            <a:extLst>
              <a:ext uri="{FF2B5EF4-FFF2-40B4-BE49-F238E27FC236}">
                <a16:creationId xmlns:a16="http://schemas.microsoft.com/office/drawing/2014/main" id="{372DF077-FD95-476D-A489-478E106AF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079500"/>
          </a:xfrm>
        </p:spPr>
        <p:txBody>
          <a:bodyPr/>
          <a:lstStyle/>
          <a:p>
            <a:r>
              <a:rPr lang="cs-CZ" altLang="cs-CZ"/>
              <a:t>Zásady práce</a:t>
            </a:r>
          </a:p>
        </p:txBody>
      </p:sp>
      <p:sp>
        <p:nvSpPr>
          <p:cNvPr id="37891" name="Zástupný symbol pro obsah 2">
            <a:extLst>
              <a:ext uri="{FF2B5EF4-FFF2-40B4-BE49-F238E27FC236}">
                <a16:creationId xmlns:a16="http://schemas.microsoft.com/office/drawing/2014/main" id="{0B2825A5-A319-4963-83E8-CE47A1116A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341438"/>
            <a:ext cx="8642350" cy="5327650"/>
          </a:xfrm>
        </p:spPr>
        <p:txBody>
          <a:bodyPr/>
          <a:lstStyle/>
          <a:p>
            <a:r>
              <a:rPr lang="cs-CZ" altLang="cs-CZ"/>
              <a:t>Smysl – předem plánovat – individuální plány péče – spec. pedagogové</a:t>
            </a:r>
          </a:p>
          <a:p>
            <a:r>
              <a:rPr lang="cs-CZ" altLang="cs-CZ"/>
              <a:t>Vědět, čeho chci dosáhnout</a:t>
            </a:r>
          </a:p>
          <a:p>
            <a:r>
              <a:rPr lang="cs-CZ" altLang="cs-CZ"/>
              <a:t>Nabízet zpětnou vazbu, ….</a:t>
            </a:r>
          </a:p>
          <a:p>
            <a:endParaRPr lang="cs-CZ" altLang="cs-CZ"/>
          </a:p>
          <a:p>
            <a:r>
              <a:rPr lang="cs-CZ" altLang="cs-CZ"/>
              <a:t>I s minimem pomůcek lze snoezelen terapii aplikovat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473EECE-5B7C-4BC4-B70E-AA15FF6F2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77"/>
    </mc:Choice>
    <mc:Fallback xmlns="">
      <p:transition spd="slow" advTm="15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>
            <a:extLst>
              <a:ext uri="{FF2B5EF4-FFF2-40B4-BE49-F238E27FC236}">
                <a16:creationId xmlns:a16="http://schemas.microsoft.com/office/drawing/2014/main" id="{A87BD962-63CF-4775-AA04-F203EBB56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079500"/>
          </a:xfrm>
        </p:spPr>
        <p:txBody>
          <a:bodyPr/>
          <a:lstStyle/>
          <a:p>
            <a:r>
              <a:rPr lang="cs-CZ" altLang="cs-CZ"/>
              <a:t>Zásady práce</a:t>
            </a:r>
          </a:p>
        </p:txBody>
      </p:sp>
      <p:sp>
        <p:nvSpPr>
          <p:cNvPr id="38915" name="Zástupný symbol pro obsah 2">
            <a:extLst>
              <a:ext uri="{FF2B5EF4-FFF2-40B4-BE49-F238E27FC236}">
                <a16:creationId xmlns:a16="http://schemas.microsoft.com/office/drawing/2014/main" id="{675345A8-15F8-4463-82D0-9815FE77E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341438"/>
            <a:ext cx="8642350" cy="5327650"/>
          </a:xfrm>
        </p:spPr>
        <p:txBody>
          <a:bodyPr/>
          <a:lstStyle/>
          <a:p>
            <a:r>
              <a:rPr lang="cs-CZ" altLang="cs-CZ"/>
              <a:t>Staví na psychobiografii člověka</a:t>
            </a:r>
          </a:p>
          <a:p>
            <a:r>
              <a:rPr lang="cs-CZ" altLang="cs-CZ"/>
              <a:t>Nevyvolávat negativní emoce, plynoucí z předchozích zkušeností (oheň)</a:t>
            </a:r>
          </a:p>
          <a:p>
            <a:r>
              <a:rPr lang="cs-CZ" altLang="cs-CZ"/>
              <a:t>Atmosféra důvěry a vztahu – blízkost druhého člověka</a:t>
            </a:r>
          </a:p>
          <a:p>
            <a:r>
              <a:rPr lang="cs-CZ" altLang="cs-CZ"/>
              <a:t>Individuální a skupinové</a:t>
            </a:r>
          </a:p>
          <a:p>
            <a:r>
              <a:rPr lang="cs-CZ" altLang="cs-CZ"/>
              <a:t>Nemusí každý zvládnout – přerušit a řešit problém individuálně - psycholog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B167D12-92B3-4519-B097-3A03949F35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40"/>
    </mc:Choice>
    <mc:Fallback xmlns="">
      <p:transition spd="slow" advTm="49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>
            <a:extLst>
              <a:ext uri="{FF2B5EF4-FFF2-40B4-BE49-F238E27FC236}">
                <a16:creationId xmlns:a16="http://schemas.microsoft.com/office/drawing/2014/main" id="{74027D22-20B7-4801-8E09-5CE557917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079500"/>
          </a:xfrm>
        </p:spPr>
        <p:txBody>
          <a:bodyPr/>
          <a:lstStyle/>
          <a:p>
            <a:r>
              <a:rPr lang="cs-CZ" altLang="cs-CZ"/>
              <a:t>Realizace lekce</a:t>
            </a:r>
          </a:p>
        </p:txBody>
      </p:sp>
      <p:sp>
        <p:nvSpPr>
          <p:cNvPr id="39939" name="Zástupný symbol pro obsah 2">
            <a:extLst>
              <a:ext uri="{FF2B5EF4-FFF2-40B4-BE49-F238E27FC236}">
                <a16:creationId xmlns:a16="http://schemas.microsoft.com/office/drawing/2014/main" id="{D34AED29-45D9-4EC6-811E-C5DA54E5F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341438"/>
            <a:ext cx="8642350" cy="5327650"/>
          </a:xfrm>
        </p:spPr>
        <p:txBody>
          <a:bodyPr/>
          <a:lstStyle/>
          <a:p>
            <a:r>
              <a:rPr lang="cs-CZ" altLang="cs-CZ"/>
              <a:t>Cíl hodiny</a:t>
            </a:r>
          </a:p>
          <a:p>
            <a:r>
              <a:rPr lang="cs-CZ" altLang="cs-CZ"/>
              <a:t>Časové rozložení etap</a:t>
            </a:r>
          </a:p>
          <a:p>
            <a:pPr lvl="1"/>
            <a:r>
              <a:rPr lang="cs-CZ" altLang="cs-CZ"/>
              <a:t>Didakticko-metodický rozměr</a:t>
            </a:r>
          </a:p>
          <a:p>
            <a:r>
              <a:rPr lang="cs-CZ" altLang="cs-CZ"/>
              <a:t>Obsah</a:t>
            </a:r>
          </a:p>
          <a:p>
            <a:r>
              <a:rPr lang="cs-CZ" altLang="cs-CZ"/>
              <a:t>Organizace a pomůcky</a:t>
            </a:r>
          </a:p>
          <a:p>
            <a:r>
              <a:rPr lang="cs-CZ" altLang="cs-CZ"/>
              <a:t>Závěr, vyhodnocení</a:t>
            </a:r>
          </a:p>
          <a:p>
            <a:endParaRPr lang="cs-CZ" altLang="cs-CZ"/>
          </a:p>
          <a:p>
            <a:r>
              <a:rPr lang="cs-CZ" altLang="cs-CZ" b="1"/>
              <a:t>Důležitá prolongace </a:t>
            </a:r>
            <a:r>
              <a:rPr lang="cs-CZ" altLang="cs-CZ"/>
              <a:t>(odnáší si něco s sebou)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EAD9AD6-8281-416A-8508-8B445465C3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27"/>
    </mc:Choice>
    <mc:Fallback xmlns="">
      <p:transition spd="slow" advTm="58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1">
            <a:extLst>
              <a:ext uri="{FF2B5EF4-FFF2-40B4-BE49-F238E27FC236}">
                <a16:creationId xmlns:a16="http://schemas.microsoft.com/office/drawing/2014/main" id="{ABAFC040-DC92-4693-BC18-36ED8111A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079500"/>
          </a:xfrm>
        </p:spPr>
        <p:txBody>
          <a:bodyPr/>
          <a:lstStyle/>
          <a:p>
            <a:endParaRPr lang="cs-CZ" altLang="cs-CZ"/>
          </a:p>
        </p:txBody>
      </p:sp>
      <p:pic>
        <p:nvPicPr>
          <p:cNvPr id="40963" name="Picture 5" descr="http://www.dop-hc.cz/res/photo/2b-12943.jpg">
            <a:extLst>
              <a:ext uri="{FF2B5EF4-FFF2-40B4-BE49-F238E27FC236}">
                <a16:creationId xmlns:a16="http://schemas.microsoft.com/office/drawing/2014/main" id="{444CC179-6DEC-48EE-B0F5-DB75D23AFEF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79500"/>
            <a:ext cx="9172575" cy="5148263"/>
          </a:xfrm>
          <a:noFill/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96C1D3A-E56B-4649-83BB-A39D7FF86B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14"/>
    </mc:Choice>
    <mc:Fallback xmlns="">
      <p:transition spd="slow" advTm="7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dpis 1">
            <a:extLst>
              <a:ext uri="{FF2B5EF4-FFF2-40B4-BE49-F238E27FC236}">
                <a16:creationId xmlns:a16="http://schemas.microsoft.com/office/drawing/2014/main" id="{D2B56DBF-976C-4114-A5BC-48563A287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079500"/>
          </a:xfrm>
        </p:spPr>
        <p:txBody>
          <a:bodyPr/>
          <a:lstStyle/>
          <a:p>
            <a:endParaRPr lang="cs-CZ" altLang="cs-CZ"/>
          </a:p>
        </p:txBody>
      </p:sp>
      <p:pic>
        <p:nvPicPr>
          <p:cNvPr id="41987" name="Picture 2">
            <a:extLst>
              <a:ext uri="{FF2B5EF4-FFF2-40B4-BE49-F238E27FC236}">
                <a16:creationId xmlns:a16="http://schemas.microsoft.com/office/drawing/2014/main" id="{56E3DB4E-6FF0-4B4B-B2DF-1441CD36A8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625600"/>
            <a:ext cx="8362950" cy="4683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B905ACB-CFC2-4AD0-8A70-5E58D1ADA4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50"/>
    </mc:Choice>
    <mc:Fallback xmlns="">
      <p:transition spd="slow" advTm="10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2D8236AE-59BB-4C29-8B5A-E02F4D835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079500"/>
          </a:xfrm>
        </p:spPr>
        <p:txBody>
          <a:bodyPr/>
          <a:lstStyle/>
          <a:p>
            <a:r>
              <a:rPr lang="cs-CZ" altLang="cs-CZ"/>
              <a:t>Historie</a:t>
            </a:r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CF54E70-568C-45D2-BA9F-A543E8A535C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6263" y="1341438"/>
            <a:ext cx="7991475" cy="5327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130A979-1B6C-454E-B66A-38D46582C8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60"/>
    </mc:Choice>
    <mc:Fallback xmlns="">
      <p:transition spd="slow" advTm="23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1">
            <a:extLst>
              <a:ext uri="{FF2B5EF4-FFF2-40B4-BE49-F238E27FC236}">
                <a16:creationId xmlns:a16="http://schemas.microsoft.com/office/drawing/2014/main" id="{CCB4CFF1-EB99-49C8-8235-18AED7C43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079500"/>
          </a:xfrm>
        </p:spPr>
        <p:txBody>
          <a:bodyPr/>
          <a:lstStyle/>
          <a:p>
            <a:r>
              <a:rPr lang="cs-CZ" altLang="cs-CZ"/>
              <a:t>Samotná hodina obsahuje</a:t>
            </a:r>
          </a:p>
        </p:txBody>
      </p:sp>
      <p:sp>
        <p:nvSpPr>
          <p:cNvPr id="43011" name="Zástupný symbol pro obsah 2">
            <a:extLst>
              <a:ext uri="{FF2B5EF4-FFF2-40B4-BE49-F238E27FC236}">
                <a16:creationId xmlns:a16="http://schemas.microsoft.com/office/drawing/2014/main" id="{B6E49ACB-66F7-486E-BEBE-D4E32074F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341438"/>
            <a:ext cx="8642350" cy="5327650"/>
          </a:xfrm>
        </p:spPr>
        <p:txBody>
          <a:bodyPr/>
          <a:lstStyle/>
          <a:p>
            <a:r>
              <a:rPr lang="cs-CZ" altLang="cs-CZ"/>
              <a:t>Přivítání (rituál)</a:t>
            </a:r>
          </a:p>
          <a:p>
            <a:r>
              <a:rPr lang="cs-CZ" altLang="cs-CZ"/>
              <a:t>Aktivní část</a:t>
            </a:r>
          </a:p>
          <a:p>
            <a:r>
              <a:rPr lang="cs-CZ" altLang="cs-CZ"/>
              <a:t>Pasivní část</a:t>
            </a:r>
          </a:p>
          <a:p>
            <a:r>
              <a:rPr lang="cs-CZ" altLang="cs-CZ"/>
              <a:t>Závěr (rituál)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1E1D0F2-658E-4FC3-AED2-2C2E4BFD2F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84"/>
    </mc:Choice>
    <mc:Fallback xmlns="">
      <p:transition spd="slow" advTm="31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>
            <a:extLst>
              <a:ext uri="{FF2B5EF4-FFF2-40B4-BE49-F238E27FC236}">
                <a16:creationId xmlns:a16="http://schemas.microsoft.com/office/drawing/2014/main" id="{410064E7-DB7D-4E5C-B6EC-43E64D8A6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079500"/>
          </a:xfrm>
        </p:spPr>
        <p:txBody>
          <a:bodyPr/>
          <a:lstStyle/>
          <a:p>
            <a:endParaRPr lang="cs-CZ" altLang="cs-CZ"/>
          </a:p>
        </p:txBody>
      </p:sp>
      <p:pic>
        <p:nvPicPr>
          <p:cNvPr id="47107" name="Picture 5" descr="http://www.snoezelen-koncept.cz/fotoalbum/snoezelen-knizka/foto-obalka-snoezelen-pro-web/">
            <a:extLst>
              <a:ext uri="{FF2B5EF4-FFF2-40B4-BE49-F238E27FC236}">
                <a16:creationId xmlns:a16="http://schemas.microsoft.com/office/drawing/2014/main" id="{5E91CD39-84EA-4085-A109-F33122C3E29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25" y="0"/>
            <a:ext cx="3208338" cy="4149725"/>
          </a:xfrm>
          <a:noFill/>
        </p:spPr>
      </p:pic>
      <p:pic>
        <p:nvPicPr>
          <p:cNvPr id="47108" name="Picture 4">
            <a:extLst>
              <a:ext uri="{FF2B5EF4-FFF2-40B4-BE49-F238E27FC236}">
                <a16:creationId xmlns:a16="http://schemas.microsoft.com/office/drawing/2014/main" id="{ED1038B6-2A1C-4D93-8449-AF19C51D8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0"/>
            <a:ext cx="4211637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>
            <a:extLst>
              <a:ext uri="{FF2B5EF4-FFF2-40B4-BE49-F238E27FC236}">
                <a16:creationId xmlns:a16="http://schemas.microsoft.com/office/drawing/2014/main" id="{0813CF0B-699C-4E32-8627-CFB12EE27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588" y="2678113"/>
            <a:ext cx="3100387" cy="426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2134708-E99A-4C1C-8B03-08FC7FC463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2"/>
    </mc:Choice>
    <mc:Fallback xmlns="">
      <p:transition spd="slow" advTm="3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>
            <a:extLst>
              <a:ext uri="{FF2B5EF4-FFF2-40B4-BE49-F238E27FC236}">
                <a16:creationId xmlns:a16="http://schemas.microsoft.com/office/drawing/2014/main" id="{0C35414D-933A-41A2-9B28-28F508980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079500"/>
          </a:xfrm>
        </p:spPr>
        <p:txBody>
          <a:bodyPr/>
          <a:lstStyle/>
          <a:p>
            <a:r>
              <a:rPr lang="cs-CZ" altLang="cs-CZ"/>
              <a:t>Literatura </a:t>
            </a:r>
          </a:p>
        </p:txBody>
      </p:sp>
      <p:sp>
        <p:nvSpPr>
          <p:cNvPr id="48131" name="Zástupný symbol pro obsah 2">
            <a:extLst>
              <a:ext uri="{FF2B5EF4-FFF2-40B4-BE49-F238E27FC236}">
                <a16:creationId xmlns:a16="http://schemas.microsoft.com/office/drawing/2014/main" id="{7F2A9ECC-4F2E-4B4F-B5D5-F19389279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341438"/>
            <a:ext cx="8642350" cy="5327650"/>
          </a:xfrm>
        </p:spPr>
        <p:txBody>
          <a:bodyPr/>
          <a:lstStyle/>
          <a:p>
            <a:r>
              <a:rPr lang="cs-CZ" altLang="cs-CZ"/>
              <a:t>SNOEZELEN-MSE, FILATOVA, R., Ostrava: Tiskárna Kleinwächter, 2014, ISBN 978-80-905419-3-1</a:t>
            </a:r>
          </a:p>
          <a:p>
            <a:r>
              <a:rPr lang="cs-CZ" altLang="cs-CZ"/>
              <a:t>Snoezelen je, když ... Aneb Snoezelen v Česko-slovenském pojetí“, Renáta Filatova, Hana Stachová, 2014.</a:t>
            </a:r>
          </a:p>
          <a:p>
            <a:r>
              <a:rPr lang="cs-CZ" altLang="cs-CZ" sz="2800"/>
              <a:t>SNOEZELEN, FILATOVA, R., Ostrava: Tiskárna Kleinwächter, 2010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0"/>
    </mc:Choice>
    <mc:Fallback xmlns="">
      <p:transition spd="slow" advTm="362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86DD6EF-A401-460D-B32E-A1424035A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892" y="1949176"/>
            <a:ext cx="712021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Toto dílo podléhá licenci </a:t>
            </a:r>
            <a:r>
              <a:rPr kumimoji="0" lang="cs-CZ" altLang="cs-CZ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Creative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Commons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BY 4.0. 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 zobrazení licenčních podmínek navštivte 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https://creativecommons.org/</a:t>
            </a:r>
            <a:r>
              <a:rPr kumimoji="0" lang="cs-CZ" altLang="cs-CZ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licenses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/by-</a:t>
            </a:r>
            <a:r>
              <a:rPr kumimoji="0" lang="cs-CZ" altLang="cs-CZ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sa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/4.0/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cs-CZ" alt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defTabSz="685800"/>
            <a:endParaRPr lang="cs-CZ" altLang="cs-CZ" sz="1200" dirty="0"/>
          </a:p>
        </p:txBody>
      </p:sp>
      <p:pic>
        <p:nvPicPr>
          <p:cNvPr id="1025" name="Obrázek 2">
            <a:extLst>
              <a:ext uri="{FF2B5EF4-FFF2-40B4-BE49-F238E27FC236}">
                <a16:creationId xmlns:a16="http://schemas.microsoft.com/office/drawing/2014/main" id="{DFABD95D-AFB5-40C4-9F20-E293414E5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33" y="2705903"/>
            <a:ext cx="1321571" cy="46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29F088DA-029E-4CBA-80E4-2E3B78198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" y="5018001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DBB602F-99DC-4FB5-9889-F3DFDBB0117E}"/>
              </a:ext>
            </a:extLst>
          </p:cNvPr>
          <p:cNvSpPr txBox="1"/>
          <p:nvPr/>
        </p:nvSpPr>
        <p:spPr>
          <a:xfrm>
            <a:off x="1035424" y="1182126"/>
            <a:ext cx="73152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13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Vytvořeno v rámci projektu: </a:t>
            </a:r>
            <a:r>
              <a:rPr lang="cs-CZ" sz="13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DANTE</a:t>
            </a:r>
            <a:r>
              <a:rPr lang="cs-CZ" altLang="cs-CZ" sz="13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135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</a:t>
            </a:r>
            <a:r>
              <a:rPr lang="cs-CZ" altLang="cs-CZ" sz="13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č. </a:t>
            </a:r>
            <a:r>
              <a:rPr lang="cs-CZ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NPO_UPCE_MSMT-16591/2022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16BCEFB-B24A-4349-8972-703CCE6BE2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40" y="3871129"/>
            <a:ext cx="8255921" cy="199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760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Písmo, Grafika, grafický design&#10;&#10;Popis byl vytvořen automaticky">
            <a:extLst>
              <a:ext uri="{FF2B5EF4-FFF2-40B4-BE49-F238E27FC236}">
                <a16:creationId xmlns:a16="http://schemas.microsoft.com/office/drawing/2014/main" id="{D1E92C54-A169-0AFA-5ED9-989604ED2A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731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>
            <a:extLst>
              <a:ext uri="{FF2B5EF4-FFF2-40B4-BE49-F238E27FC236}">
                <a16:creationId xmlns:a16="http://schemas.microsoft.com/office/drawing/2014/main" id="{6B6BD88A-34BB-41A8-A20A-7FEA2218B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8338" y="-171450"/>
            <a:ext cx="7772400" cy="1470025"/>
          </a:xfrm>
        </p:spPr>
        <p:txBody>
          <a:bodyPr/>
          <a:lstStyle/>
          <a:p>
            <a:r>
              <a:rPr lang="cs-CZ" altLang="cs-CZ"/>
              <a:t>Děkuji za pozornost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08F398F-1910-4ED0-AA11-2EBC3142EF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endParaRPr lang="cs-CZ" dirty="0"/>
          </a:p>
        </p:txBody>
      </p:sp>
      <p:pic>
        <p:nvPicPr>
          <p:cNvPr id="49156" name="Picture 5">
            <a:extLst>
              <a:ext uri="{FF2B5EF4-FFF2-40B4-BE49-F238E27FC236}">
                <a16:creationId xmlns:a16="http://schemas.microsoft.com/office/drawing/2014/main" id="{EEAF0212-CA1E-4D14-BFC2-695AECB5B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63" y="1125538"/>
            <a:ext cx="7362825" cy="549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8"/>
    </mc:Choice>
    <mc:Fallback xmlns="">
      <p:transition spd="slow" advTm="297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>
            <a:extLst>
              <a:ext uri="{FF2B5EF4-FFF2-40B4-BE49-F238E27FC236}">
                <a16:creationId xmlns:a16="http://schemas.microsoft.com/office/drawing/2014/main" id="{EEB18C69-D976-4C26-ADA9-04F3330B8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079500"/>
          </a:xfrm>
        </p:spPr>
        <p:txBody>
          <a:bodyPr/>
          <a:lstStyle/>
          <a:p>
            <a:endParaRPr lang="cs-CZ" altLang="cs-CZ"/>
          </a:p>
        </p:txBody>
      </p:sp>
      <p:pic>
        <p:nvPicPr>
          <p:cNvPr id="7171" name="Picture 2">
            <a:extLst>
              <a:ext uri="{FF2B5EF4-FFF2-40B4-BE49-F238E27FC236}">
                <a16:creationId xmlns:a16="http://schemas.microsoft.com/office/drawing/2014/main" id="{653763FD-8B29-46C1-8823-283B867A741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0"/>
            <a:ext cx="8893175" cy="667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3AA6EE4-8855-497E-95B7-D5F2AAD4CB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64"/>
    </mc:Choice>
    <mc:Fallback xmlns="">
      <p:transition spd="slow" advTm="21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00E79AAD-3AD4-4348-B213-76F98D4DD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079500"/>
          </a:xfrm>
        </p:spPr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8195" name="Picture 6" descr="http://www.uspro.cz/obrazky3/snoezelen-mistnost.jpg">
            <a:extLst>
              <a:ext uri="{FF2B5EF4-FFF2-40B4-BE49-F238E27FC236}">
                <a16:creationId xmlns:a16="http://schemas.microsoft.com/office/drawing/2014/main" id="{BE178205-4B1C-4C10-975C-71B2E8AB16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125538"/>
            <a:ext cx="8293100" cy="5511800"/>
          </a:xfrm>
          <a:noFill/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EB33A6B-32FE-4BD7-ADC2-4B8742D5FF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75"/>
    </mc:Choice>
    <mc:Fallback xmlns="">
      <p:transition spd="slow" advTm="22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>
            <a:extLst>
              <a:ext uri="{FF2B5EF4-FFF2-40B4-BE49-F238E27FC236}">
                <a16:creationId xmlns:a16="http://schemas.microsoft.com/office/drawing/2014/main" id="{55861B09-BA45-48F8-A0D2-C75026AEE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079500"/>
          </a:xfrm>
        </p:spPr>
        <p:txBody>
          <a:bodyPr/>
          <a:lstStyle/>
          <a:p>
            <a:r>
              <a:rPr lang="cs-CZ" altLang="cs-CZ"/>
              <a:t>Historie snoezelen</a:t>
            </a:r>
          </a:p>
        </p:txBody>
      </p:sp>
      <p:sp>
        <p:nvSpPr>
          <p:cNvPr id="5123" name="Zástupný symbol pro obsah 2">
            <a:extLst>
              <a:ext uri="{FF2B5EF4-FFF2-40B4-BE49-F238E27FC236}">
                <a16:creationId xmlns:a16="http://schemas.microsoft.com/office/drawing/2014/main" id="{113BB709-4653-4EC9-AC36-8035641A5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341438"/>
            <a:ext cx="8642350" cy="5327650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cs-CZ" altLang="cs-CZ" dirty="0"/>
              <a:t>70. léta minulého století, Nizozemí, psychologové </a:t>
            </a:r>
            <a:r>
              <a:rPr lang="cs-CZ" altLang="cs-CZ" dirty="0" err="1"/>
              <a:t>Clelanda</a:t>
            </a:r>
            <a:r>
              <a:rPr lang="cs-CZ" altLang="cs-CZ" dirty="0"/>
              <a:t> a </a:t>
            </a:r>
            <a:r>
              <a:rPr lang="cs-CZ" altLang="cs-CZ" dirty="0" err="1"/>
              <a:t>Clark</a:t>
            </a:r>
            <a:r>
              <a:rPr lang="cs-CZ" altLang="cs-CZ" dirty="0"/>
              <a:t>, využití pro těžce handicapované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cs-CZ" altLang="cs-CZ" dirty="0"/>
              <a:t>Prvotina senzorický stan (zrakové, sluchové a čichové podněty)</a:t>
            </a:r>
          </a:p>
          <a:p>
            <a:pPr marL="0" indent="0">
              <a:buFont typeface="Arial" charset="0"/>
              <a:buNone/>
              <a:defRPr/>
            </a:pPr>
            <a:endParaRPr lang="cs-CZ" altLang="cs-CZ" dirty="0"/>
          </a:p>
          <a:p>
            <a:pPr>
              <a:buFont typeface="Arial" charset="0"/>
              <a:buChar char="•"/>
              <a:defRPr/>
            </a:pPr>
            <a:r>
              <a:rPr lang="cs-CZ" altLang="cs-CZ" dirty="0"/>
              <a:t>PhDr. Mgr. Renáta </a:t>
            </a:r>
            <a:r>
              <a:rPr lang="cs-CZ" altLang="cs-CZ" dirty="0" err="1"/>
              <a:t>Filatová</a:t>
            </a:r>
            <a:endParaRPr lang="cs-CZ" altLang="cs-CZ" dirty="0"/>
          </a:p>
          <a:p>
            <a:pPr lvl="1">
              <a:buFont typeface="Arial" charset="0"/>
              <a:buChar char="–"/>
              <a:defRPr/>
            </a:pPr>
            <a:r>
              <a:rPr lang="cs-CZ" altLang="cs-CZ" dirty="0"/>
              <a:t>Certifikovaná lektorka v ČR</a:t>
            </a:r>
          </a:p>
        </p:txBody>
      </p:sp>
      <p:pic>
        <p:nvPicPr>
          <p:cNvPr id="9220" name="Picture 2">
            <a:extLst>
              <a:ext uri="{FF2B5EF4-FFF2-40B4-BE49-F238E27FC236}">
                <a16:creationId xmlns:a16="http://schemas.microsoft.com/office/drawing/2014/main" id="{F1659103-4480-4CAE-A69E-BB1FBDC3D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4953000"/>
            <a:ext cx="14287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D90F67D-EADB-4762-ABDD-1E0D3CDCE1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63"/>
    </mc:Choice>
    <mc:Fallback xmlns="">
      <p:transition spd="slow" advTm="42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:a16="http://schemas.microsoft.com/office/drawing/2014/main" id="{A96A76F2-93C0-4086-9441-C2655BE18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7463"/>
            <a:ext cx="8229600" cy="674687"/>
          </a:xfrm>
        </p:spPr>
        <p:txBody>
          <a:bodyPr/>
          <a:lstStyle/>
          <a:p>
            <a:r>
              <a:rPr lang="cs-CZ" altLang="cs-CZ"/>
              <a:t>Kurzy</a:t>
            </a:r>
          </a:p>
        </p:txBody>
      </p:sp>
      <p:sp>
        <p:nvSpPr>
          <p:cNvPr id="10243" name="Zástupný symbol pro obsah 2">
            <a:extLst>
              <a:ext uri="{FF2B5EF4-FFF2-40B4-BE49-F238E27FC236}">
                <a16:creationId xmlns:a16="http://schemas.microsoft.com/office/drawing/2014/main" id="{946C5E05-7BAE-4088-BAAB-F670CAA71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692150"/>
            <a:ext cx="8893175" cy="5976938"/>
          </a:xfrm>
        </p:spPr>
        <p:txBody>
          <a:bodyPr/>
          <a:lstStyle/>
          <a:p>
            <a:r>
              <a:rPr lang="cs-CZ" altLang="cs-CZ"/>
              <a:t>Snoezelen v teorii a praxi - základní pojetí moderního interaktivního multismyslového konceptu (18 hodin)</a:t>
            </a:r>
          </a:p>
          <a:p>
            <a:r>
              <a:rPr lang="cs-CZ" altLang="cs-CZ"/>
              <a:t>Snoezelen v teorii a praxi - prohlubující pojetí moderního interaktivního multismyslového konceptu (16 hodin)</a:t>
            </a:r>
          </a:p>
          <a:p>
            <a:r>
              <a:rPr lang="cs-CZ" altLang="cs-CZ"/>
              <a:t>Metodický kurz (8 hodin)</a:t>
            </a:r>
          </a:p>
          <a:p>
            <a:pPr lvl="1"/>
            <a:endParaRPr lang="cs-CZ" altLang="cs-CZ"/>
          </a:p>
          <a:p>
            <a:pPr lvl="1"/>
            <a:r>
              <a:rPr lang="cs-CZ" altLang="cs-CZ"/>
              <a:t>Průvodce ve snoezelenu – MSE I., II., III.</a:t>
            </a:r>
          </a:p>
          <a:p>
            <a:pPr lvl="1"/>
            <a:r>
              <a:rPr lang="cs-CZ" altLang="cs-CZ"/>
              <a:t>Snoezelen – MSE terapie na lůžku pacienta</a:t>
            </a:r>
          </a:p>
          <a:p>
            <a:pPr lvl="1"/>
            <a:r>
              <a:rPr lang="cs-CZ" altLang="cs-CZ"/>
              <a:t>Snoezelen – MSE v praxi terénního pracovníka</a:t>
            </a:r>
          </a:p>
          <a:p>
            <a:pPr lvl="1"/>
            <a:r>
              <a:rPr lang="cs-CZ" altLang="cs-CZ"/>
              <a:t>Snoezelen – MSE u dětí s ADHD</a:t>
            </a:r>
          </a:p>
          <a:p>
            <a:endParaRPr lang="cs-CZ" alt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B36538C-5152-454A-8423-8F75D05CD1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12"/>
    </mc:Choice>
    <mc:Fallback xmlns="">
      <p:transition spd="slow" advTm="28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:a16="http://schemas.microsoft.com/office/drawing/2014/main" id="{20AE7D6D-887A-4B2E-9730-BE4BC1F20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079500"/>
          </a:xfrm>
        </p:spPr>
        <p:txBody>
          <a:bodyPr/>
          <a:lstStyle/>
          <a:p>
            <a:pPr eaLnBrk="1" hangingPunct="1"/>
            <a:r>
              <a:rPr lang="cs-CZ" altLang="cs-CZ"/>
              <a:t>Snoezelen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F5330A2-7C11-4C27-9A98-742CAD236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341438"/>
            <a:ext cx="8642350" cy="5327650"/>
          </a:xfrm>
        </p:spPr>
        <p:txBody>
          <a:bodyPr/>
          <a:lstStyle/>
          <a:p>
            <a:pPr marL="342900" lvl="2" indent="-342900" eaLnBrk="1" hangingPunct="1">
              <a:buFont typeface="Arial" charset="0"/>
              <a:buChar char="•"/>
              <a:defRPr/>
            </a:pPr>
            <a:r>
              <a:rPr lang="cs-CZ" dirty="0"/>
              <a:t>Cílem je pochopit a pomoci uskutečnit reálné potřeby klienta, preference a přání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cs-CZ" dirty="0"/>
              <a:t>Jde o pozitivně laděné prostředí k relaxaci, poznání a vytváření zkušeností, interakci, …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cs-CZ" dirty="0"/>
              <a:t>Základní ze zásad terapie je , že klient nic nemusí, není do ničeho nucen a vše je dovoleno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cs-CZ" dirty="0"/>
              <a:t>Uživatel </a:t>
            </a:r>
            <a:r>
              <a:rPr lang="cs-CZ" dirty="0" err="1"/>
              <a:t>snoezelenu</a:t>
            </a:r>
            <a:r>
              <a:rPr lang="cs-CZ" dirty="0"/>
              <a:t>: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cs-CZ" dirty="0"/>
              <a:t>Dg. a kroky z ní vyplývající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cs-CZ" dirty="0"/>
              <a:t>Věk a zákonitosti </a:t>
            </a:r>
            <a:r>
              <a:rPr lang="cs-CZ" dirty="0" err="1"/>
              <a:t>ontogeneticného</a:t>
            </a:r>
            <a:r>
              <a:rPr lang="cs-CZ" dirty="0"/>
              <a:t> vývoje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cs-CZ" dirty="0"/>
              <a:t>Možnosti prostředí, ve kterém žije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A3DD183-F196-4BA0-B04D-B37F5549A3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43"/>
    </mc:Choice>
    <mc:Fallback xmlns="">
      <p:transition spd="slow" advTm="42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8D07047924192409347920721BA0C83" ma:contentTypeVersion="18" ma:contentTypeDescription="Vytvoří nový dokument" ma:contentTypeScope="" ma:versionID="1cc172c4905cd211df9c5f37b39a411a">
  <xsd:schema xmlns:xsd="http://www.w3.org/2001/XMLSchema" xmlns:xs="http://www.w3.org/2001/XMLSchema" xmlns:p="http://schemas.microsoft.com/office/2006/metadata/properties" xmlns:ns2="7060cab9-5095-47ed-a76a-1f0d3c7a7694" xmlns:ns3="6be24a01-f8f5-4325-92e3-75107242662d" targetNamespace="http://schemas.microsoft.com/office/2006/metadata/properties" ma:root="true" ma:fieldsID="e259a79069c4b9770702306d6cf83940" ns2:_="" ns3:_="">
    <xsd:import namespace="7060cab9-5095-47ed-a76a-1f0d3c7a7694"/>
    <xsd:import namespace="6be24a01-f8f5-4325-92e3-75107242662d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2:SharedWithUsers" minOccurs="0"/>
                <xsd:element ref="ns2:SharedWithDetail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60cab9-5095-47ed-a76a-1f0d3c7a769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Hodnota ID dokumentu" ma:description="Hodnota ID dokumentu přiřazená této položce" ma:internalName="_dlc_DocId" ma:readOnly="true">
      <xsd:simpleType>
        <xsd:restriction base="dms:Text"/>
      </xsd:simpleType>
    </xsd:element>
    <xsd:element name="_dlc_DocIdUrl" ma:index="9" nillable="true" ma:displayName="ID dokumentu" ma:description="Trvalý odkaz na tento dokument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2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d871d213-7bde-4c93-91ca-0a81f4019c6a}" ma:internalName="TaxCatchAll" ma:showField="CatchAllData" ma:web="7060cab9-5095-47ed-a76a-1f0d3c7a769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e24a01-f8f5-4325-92e3-7510724266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5" nillable="true" ma:taxonomy="true" ma:internalName="lcf76f155ced4ddcb4097134ff3c332f" ma:taxonomyFieldName="MediaServiceImageTags" ma:displayName="Značky obrázků" ma:readOnly="false" ma:fieldId="{5cf76f15-5ced-4ddc-b409-7134ff3c332f}" ma:taxonomyMulti="true" ma:sspId="d9e86051-c9c6-4c0f-b4d0-568baeb249a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1a92456-c2f2-434a-85cc-ab7e2215b0f4" xsi:nil="true"/>
    <lcf76f155ced4ddcb4097134ff3c332f xmlns="2e0e0ae4-c6cc-4c48-bace-70c0a0899ea7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FBA16DC1D41B9458EDD8A910D3E354D" ma:contentTypeVersion="15" ma:contentTypeDescription="Vytvoří nový dokument" ma:contentTypeScope="" ma:versionID="c5b873a473a0e6df79c258333ab629d6">
  <xsd:schema xmlns:xsd="http://www.w3.org/2001/XMLSchema" xmlns:xs="http://www.w3.org/2001/XMLSchema" xmlns:p="http://schemas.microsoft.com/office/2006/metadata/properties" xmlns:ns2="2e0e0ae4-c6cc-4c48-bace-70c0a0899ea7" xmlns:ns3="31a92456-c2f2-434a-85cc-ab7e2215b0f4" targetNamespace="http://schemas.microsoft.com/office/2006/metadata/properties" ma:root="true" ma:fieldsID="8cbe106a7ca1bc95a1a4ee1a58ccc70f" ns2:_="" ns3:_="">
    <xsd:import namespace="2e0e0ae4-c6cc-4c48-bace-70c0a0899ea7"/>
    <xsd:import namespace="31a92456-c2f2-434a-85cc-ab7e2215b0f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0e0ae4-c6cc-4c48-bace-70c0a0899e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Značky obrázků" ma:readOnly="false" ma:fieldId="{5cf76f15-5ced-4ddc-b409-7134ff3c332f}" ma:taxonomyMulti="true" ma:sspId="d9e86051-c9c6-4c0f-b4d0-568baeb249a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a92456-c2f2-434a-85cc-ab7e2215b0f4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d2867269-3e73-4580-afbc-a9a4f194e055}" ma:internalName="TaxCatchAll" ma:showField="CatchAllData" ma:web="31a92456-c2f2-434a-85cc-ab7e2215b0f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2478FAE-0A07-4A0C-82FD-F41C730D1B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60cab9-5095-47ed-a76a-1f0d3c7a7694"/>
    <ds:schemaRef ds:uri="6be24a01-f8f5-4325-92e3-7510724266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5DD9325-76FE-4D5E-87EF-3D4F4E2352C7}">
  <ds:schemaRefs>
    <ds:schemaRef ds:uri="http://schemas.microsoft.com/office/2006/metadata/properties"/>
    <ds:schemaRef ds:uri="http://schemas.microsoft.com/office/infopath/2007/PartnerControls"/>
    <ds:schemaRef ds:uri="7060cab9-5095-47ed-a76a-1f0d3c7a7694"/>
    <ds:schemaRef ds:uri="6be24a01-f8f5-4325-92e3-75107242662d"/>
  </ds:schemaRefs>
</ds:datastoreItem>
</file>

<file path=customXml/itemProps3.xml><?xml version="1.0" encoding="utf-8"?>
<ds:datastoreItem xmlns:ds="http://schemas.openxmlformats.org/officeDocument/2006/customXml" ds:itemID="{762E4156-7190-4587-81F9-51F275A7710F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B659EB58-66F0-42A3-8844-50AEA9083BB7}"/>
</file>

<file path=docProps/app.xml><?xml version="1.0" encoding="utf-8"?>
<Properties xmlns="http://schemas.openxmlformats.org/officeDocument/2006/extended-properties" xmlns:vt="http://schemas.openxmlformats.org/officeDocument/2006/docPropsVTypes">
  <TotalTime>4424</TotalTime>
  <Words>1113</Words>
  <Application>Microsoft Office PowerPoint</Application>
  <PresentationFormat>Předvádění na obrazovce (4:3)</PresentationFormat>
  <Paragraphs>188</Paragraphs>
  <Slides>45</Slides>
  <Notes>0</Notes>
  <HiddenSlides>0</HiddenSlides>
  <MMClips>41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48" baseType="lpstr">
      <vt:lpstr>Arial</vt:lpstr>
      <vt:lpstr>Calibri</vt:lpstr>
      <vt:lpstr>Motiv sady Office</vt:lpstr>
      <vt:lpstr>Prezentace aplikace PowerPoint</vt:lpstr>
      <vt:lpstr>Snoezelen</vt:lpstr>
      <vt:lpstr>Zakladatelé konceptu</vt:lpstr>
      <vt:lpstr>Historie</vt:lpstr>
      <vt:lpstr>Prezentace aplikace PowerPoint</vt:lpstr>
      <vt:lpstr>Prezentace aplikace PowerPoint</vt:lpstr>
      <vt:lpstr>Historie snoezelen</vt:lpstr>
      <vt:lpstr>Kurzy</vt:lpstr>
      <vt:lpstr>Snoezelen </vt:lpstr>
      <vt:lpstr>Cíle snoezelenu</vt:lpstr>
      <vt:lpstr>Pro koho je snoezelen určena</vt:lpstr>
      <vt:lpstr>Prezentace aplikace PowerPoint</vt:lpstr>
      <vt:lpstr>Snouzelen zajišťuje</vt:lpstr>
      <vt:lpstr>Vybavení multismyslového prostoru</vt:lpstr>
      <vt:lpstr>Typy místností</vt:lpstr>
      <vt:lpstr>Prezentace aplikace PowerPoint</vt:lpstr>
      <vt:lpstr>Typy místností</vt:lpstr>
      <vt:lpstr>Typy místností</vt:lpstr>
      <vt:lpstr>Typy místností</vt:lpstr>
      <vt:lpstr>Typy místností</vt:lpstr>
      <vt:lpstr>Typy místností</vt:lpstr>
      <vt:lpstr>Typy místností</vt:lpstr>
      <vt:lpstr>Snoezelen technika</vt:lpstr>
      <vt:lpstr>Prezentace aplikace PowerPoint</vt:lpstr>
      <vt:lpstr>Zrcadlová koule, rybka (reflektor)</vt:lpstr>
      <vt:lpstr>Projektory </vt:lpstr>
      <vt:lpstr>Prezentace aplikace PowerPoint</vt:lpstr>
      <vt:lpstr>Aromalampa, vonné oleje</vt:lpstr>
      <vt:lpstr>Polohovací pomůcky</vt:lpstr>
      <vt:lpstr>Vestibulární a vibrační pomůcky</vt:lpstr>
      <vt:lpstr>Vodní lůžka s pódiem</vt:lpstr>
      <vt:lpstr>Ovladač na vše</vt:lpstr>
      <vt:lpstr>Další pomůcky</vt:lpstr>
      <vt:lpstr>Snoezelen terapie</vt:lpstr>
      <vt:lpstr>Zásady práce</vt:lpstr>
      <vt:lpstr>Zásady práce</vt:lpstr>
      <vt:lpstr>Realizace lekce</vt:lpstr>
      <vt:lpstr>Prezentace aplikace PowerPoint</vt:lpstr>
      <vt:lpstr>Prezentace aplikace PowerPoint</vt:lpstr>
      <vt:lpstr>Samotná hodina obsahuje</vt:lpstr>
      <vt:lpstr>Prezentace aplikace PowerPoint</vt:lpstr>
      <vt:lpstr>Literatura </vt:lpstr>
      <vt:lpstr>Prezentace aplikace PowerPoint</vt:lpstr>
      <vt:lpstr>Prezentace aplikace PowerPoint</vt:lpstr>
      <vt:lpstr>Děkuji za pozornost</vt:lpstr>
    </vt:vector>
  </TitlesOfParts>
  <Company>UPa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Vliv stimulačních technik na vnímání jedince</dc:title>
  <dc:creator>maho0642</dc:creator>
  <cp:lastModifiedBy>Horakova Denisa</cp:lastModifiedBy>
  <cp:revision>116</cp:revision>
  <dcterms:created xsi:type="dcterms:W3CDTF">2011-11-22T14:45:43Z</dcterms:created>
  <dcterms:modified xsi:type="dcterms:W3CDTF">2024-07-16T08:42:54Z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0x010100B8D07047924192409347920721BA0C83</vt:lpwstr>
  </property>
  <property fmtid="{D5CDD505-2E9C-101B-9397-08002B2CF9AE}" pid="3" name="_dlc_DocIdItemGuid">
    <vt:lpwstr>e41c4dc9-3eb5-485e-ae96-d440b39b51ba</vt:lpwstr>
  </property>
  <property fmtid="{D5CDD505-2E9C-101B-9397-08002B2CF9AE}" pid="4" name="MediaServiceImageTags">
    <vt:lpwstr/>
  </property>
</Properties>
</file>