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"/>
  </p:notesMasterIdLst>
  <p:sldIdLst>
    <p:sldId id="370" r:id="rId6"/>
    <p:sldId id="369" r:id="rId7"/>
    <p:sldId id="268" r:id="rId8"/>
    <p:sldId id="363" r:id="rId9"/>
    <p:sldId id="325" r:id="rId10"/>
    <p:sldId id="352" r:id="rId11"/>
    <p:sldId id="284" r:id="rId12"/>
    <p:sldId id="347" r:id="rId13"/>
    <p:sldId id="330" r:id="rId14"/>
    <p:sldId id="333" r:id="rId15"/>
    <p:sldId id="346" r:id="rId16"/>
    <p:sldId id="307" r:id="rId17"/>
    <p:sldId id="331" r:id="rId18"/>
    <p:sldId id="332" r:id="rId19"/>
    <p:sldId id="309" r:id="rId20"/>
    <p:sldId id="310" r:id="rId21"/>
    <p:sldId id="368" r:id="rId22"/>
    <p:sldId id="256" r:id="rId23"/>
    <p:sldId id="371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7" Type="http://schemas.openxmlformats.org/officeDocument/2006/relationships/viewProps" Target="view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320E9-3D01-4DCE-BF0E-E11385C7D2FB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290A3-56A3-40DF-B6BD-D82B3D248C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535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CAD66-4ED7-4070-BA43-165A4F6D3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A5847F-7430-409D-BA3C-B89E133F8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7BC32-E5CE-4E47-953A-FEFDACA5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10789-02DA-4FC9-9732-440787E5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AF44DD-7B39-48C7-986C-B0A7C6D7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1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03B46-CEE2-459D-A00B-D61E5B19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E7E4C2-3749-4ED4-A6B8-41AE5FE8C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483267-8369-4188-A8BE-D4B41A4BA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CB3EB6-A9EA-4F57-B1F5-4F70CDC95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1CC64D-53B4-487A-90FA-10F46499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90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56D6AAD-C699-48D0-AE21-9C4FA4AF6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00C082-AA21-4CC2-925D-470226E25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2FE52B-DFD3-4E9E-A395-76DB1BA8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5FC1DD-9FC2-4124-8592-B02E38D6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081125-7052-43CC-A686-BF4A7B0E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30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0D9F7-D29A-4224-BF85-C3331CA0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E1E73C-97C5-4219-BF0F-9E5EE739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825625"/>
            <a:ext cx="11521440" cy="4895850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1A51FB-ECE8-4A99-952A-0D68356CD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AB2889-8B95-4268-B5E0-8928B132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B1B6B5-76C8-41FF-9923-50B3C7E0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8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42CC5-CB02-4461-8512-A5049E3A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777E6DE-E912-469F-8A43-545F001FD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4BB2C0-0BCA-4A8D-A776-964563CA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386A9E-1C78-4D1E-834D-641D59E1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C4E5BB-3BDE-4D55-BC08-BA7FC062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79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2FD8B-FB2C-4354-A543-55BB078C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C4B85C-A676-4BA0-95A7-94AE67859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D738BE-EEAF-423D-9135-07B46F9B1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A858D1-B4A7-469E-AA24-ADE657FE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83D2DA-4024-4962-88FB-959076921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F11F1D-FFEA-4C0D-B5A7-DEFA31BD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4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BDAA73-C8CB-45B9-97DD-1F08C502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8C8F0C7-A9F2-400C-81E7-91020271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2D4F368-5051-44ED-8CD3-F9C42EB69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F427787-7C63-4E1F-A7E8-4666948C0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5AC906E-E428-43FC-8F23-FE8DD3889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C2940BB-CBC1-4033-B5FB-7813A37F6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B52064-5814-47A2-ADF4-6D1ADEAA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F485EF-41E8-42A7-92F9-2ECFAC5D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97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62A43-98CC-445F-BEB3-0F338161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F5C3BB0-4EAA-42F2-92FF-616CEB7F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B1BA1E-A1B4-4E26-A264-08BB6FDA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94A700-1D74-439C-A0EE-768BBDCA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248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A2CBEFB-5AF9-4B52-835B-D7D03652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3852BE-2F0C-4310-B9DC-9F84E892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FF8355-28FE-4961-A974-70AE43D9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05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04C6F-F4A1-435C-AE4D-DAC09A52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C873B-6242-4A8F-839E-75E7FF79B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D9EBB73-BF73-4F24-A40D-212F678C1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2E558A-D416-4528-828F-55D6A334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F29319-5AD8-44BD-ACBD-2D0D6BB6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0B4F61-2AD7-4412-94FC-86FF144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30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5E8DF-804C-440F-A7A0-290C71C1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42D3503-DE17-4BC3-BE63-A91516639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775768F-C1A3-4C51-AD73-BE6CE2A4B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DA94D0-79BB-4321-86C7-6B833622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7FDA14-E7A2-4722-94BE-E3CB6466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A2472D-2E1B-4D7A-9692-436CF38E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0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B426A0F-59BB-4DFF-AF62-185494A0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7B04069-A244-4A07-9109-090C3EA0A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1709C0-7684-4A7C-BB59-8F29330FD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36A2C-BFD6-4647-986E-E76374820CF3}" type="datetimeFigureOut">
              <a:rPr lang="cs-CZ" smtClean="0"/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729153-8D43-4089-8E74-4EB9C8E80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AB5D1-C47D-46E1-9B76-78FC6B80F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A14E-DFBB-4224-BC67-2BDD25057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46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ruh">
            <a:extLst>
              <a:ext uri="{FF2B5EF4-FFF2-40B4-BE49-F238E27FC236}">
                <a16:creationId xmlns:a16="http://schemas.microsoft.com/office/drawing/2014/main" id="{B78077FA-F98B-E9B0-222F-4FFC24A5A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8CDBBCE7-90F8-EE48-90C8-91A8F5D47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2">
            <a:extLst>
              <a:ext uri="{FF2B5EF4-FFF2-40B4-BE49-F238E27FC236}">
                <a16:creationId xmlns:a16="http://schemas.microsoft.com/office/drawing/2014/main" id="{7A41A7AE-B811-4BDD-8F16-5CABA9744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133F48-C934-4490-B93E-4B96EFBCA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"/>
    </mc:Choice>
    <mc:Fallback xmlns="">
      <p:transition spd="slow" advTm="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C84250C1-CB41-4CE0-B2B6-2170B9528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Antikoagulancia</a:t>
            </a:r>
            <a:endParaRPr lang="cs-CZ" altLang="cs-CZ" dirty="0"/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B8175E7C-760E-4DF0-ACF7-8BC47A427A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Náhrada LMWH léky per os</a:t>
            </a:r>
          </a:p>
          <a:p>
            <a:pPr lvl="1"/>
            <a:r>
              <a:rPr lang="cs-CZ" altLang="cs-CZ" dirty="0" err="1"/>
              <a:t>Xarelto</a:t>
            </a:r>
            <a:r>
              <a:rPr lang="cs-CZ" altLang="cs-CZ" dirty="0"/>
              <a:t>, </a:t>
            </a:r>
            <a:r>
              <a:rPr lang="cs-CZ" altLang="cs-CZ" dirty="0" err="1"/>
              <a:t>Pradaxa</a:t>
            </a:r>
            <a:r>
              <a:rPr lang="cs-CZ" altLang="cs-CZ" dirty="0"/>
              <a:t> (</a:t>
            </a:r>
            <a:r>
              <a:rPr lang="cs-CZ" altLang="cs-CZ" dirty="0" err="1"/>
              <a:t>antitrombotika</a:t>
            </a:r>
            <a:r>
              <a:rPr lang="cs-CZ" altLang="cs-CZ" dirty="0"/>
              <a:t>)</a:t>
            </a:r>
          </a:p>
          <a:p>
            <a:pPr lvl="2"/>
            <a:r>
              <a:rPr lang="cs-CZ" altLang="cs-CZ" dirty="0"/>
              <a:t>Využití v prevenci TEN</a:t>
            </a:r>
          </a:p>
          <a:p>
            <a:pPr lvl="2"/>
            <a:r>
              <a:rPr lang="cs-CZ" altLang="cs-CZ" dirty="0"/>
              <a:t>Spoluúčast pacienta – doplatek</a:t>
            </a:r>
          </a:p>
          <a:p>
            <a:pPr lvl="2"/>
            <a:r>
              <a:rPr lang="cs-CZ" altLang="cs-CZ" dirty="0"/>
              <a:t>Nemusí se učit sám aplikovat </a:t>
            </a:r>
            <a:r>
              <a:rPr lang="cs-CZ" altLang="cs-CZ" dirty="0" err="1"/>
              <a:t>Clexane</a:t>
            </a:r>
            <a:r>
              <a:rPr lang="cs-CZ" altLang="cs-CZ" dirty="0"/>
              <a:t>, …</a:t>
            </a:r>
          </a:p>
        </p:txBody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id="{8C754A31-BE1C-4F7F-91BC-EA47A829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b="10477"/>
          <a:stretch>
            <a:fillRect/>
          </a:stretch>
        </p:blipFill>
        <p:spPr bwMode="auto">
          <a:xfrm>
            <a:off x="6519324" y="2082299"/>
            <a:ext cx="4966908" cy="3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444E437-9FB1-402E-A088-A1D92D074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4"/>
    </mc:Choice>
    <mc:Fallback xmlns="">
      <p:transition spd="slow" advTm="3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18E6936-73DE-4A11-9ADD-1AB5DFB4E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239000" cy="1143000"/>
          </a:xfrm>
        </p:spPr>
        <p:txBody>
          <a:bodyPr/>
          <a:lstStyle/>
          <a:p>
            <a:r>
              <a:rPr lang="cs-CZ" altLang="cs-CZ" sz="3600" b="1">
                <a:solidFill>
                  <a:srgbClr val="FF0000"/>
                </a:solidFill>
              </a:rPr>
              <a:t>Hem</a:t>
            </a:r>
            <a:r>
              <a:rPr lang="cs-CZ" altLang="cs-CZ" sz="3600" b="1">
                <a:solidFill>
                  <a:srgbClr val="FF0000"/>
                </a:solidFill>
                <a:latin typeface="Arial" panose="020B0604020202020204" pitchFamily="34" charset="0"/>
              </a:rPr>
              <a:t>okoagulační</a:t>
            </a:r>
            <a:r>
              <a:rPr lang="cs-CZ" altLang="cs-CZ" sz="3600" b="1">
                <a:solidFill>
                  <a:srgbClr val="FF0000"/>
                </a:solidFill>
              </a:rPr>
              <a:t> </a:t>
            </a:r>
            <a:r>
              <a:rPr lang="cs-CZ" altLang="cs-CZ" sz="3600" b="1">
                <a:solidFill>
                  <a:srgbClr val="FF0000"/>
                </a:solidFill>
                <a:latin typeface="Arial" panose="020B0604020202020204" pitchFamily="34" charset="0"/>
              </a:rPr>
              <a:t>vyšetření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8C2B7DD-303B-450C-8379-00578AE4F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5011" y="1467854"/>
            <a:ext cx="10054389" cy="539014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>
                <a:latin typeface="Arial" panose="020B0604020202020204" pitchFamily="34" charset="0"/>
              </a:rPr>
              <a:t>- 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světle modrá zkumavka, odběr nesrážlivé krve: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př. 0,5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natria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citrica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+ 4,5 ml krve (poměr 1:9)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opatrně promíchat – 4 x jemně převrátit o 180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žádanku doplnit: 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léčba hepariny, kumariny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čas odběru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b="1" dirty="0">
              <a:latin typeface="Arial" panose="020B0604020202020204" pitchFamily="34" charset="0"/>
            </a:endParaRPr>
          </a:p>
        </p:txBody>
      </p:sp>
      <p:pic>
        <p:nvPicPr>
          <p:cNvPr id="49156" name="Picture 6">
            <a:extLst>
              <a:ext uri="{FF2B5EF4-FFF2-40B4-BE49-F238E27FC236}">
                <a16:creationId xmlns:a16="http://schemas.microsoft.com/office/drawing/2014/main" id="{16B9C713-C683-41AF-BD19-A81FC7152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01" y="2279484"/>
            <a:ext cx="2014537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760AFE-ACAD-4B16-84D6-4CA01F9A6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7"/>
    </mc:Choice>
    <mc:Fallback xmlns="">
      <p:transition spd="slow" advTm="4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DBFFFF1A-384C-48B9-8BAD-E6D4600AC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Protrombinový čas 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05A67B8D-8716-4956-8968-696544BB1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3241" y="1690688"/>
            <a:ext cx="11426993" cy="5167312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PT bez terapie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PT-R Ratio 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koagulační čas pacienta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), koagulační čas kontrolní plazmy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 a vypočítá se ratio (poměr – R =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(mezinárodní normalizovaný poměr hodnoty Q, porovnání ke zdravé populaci) </a:t>
            </a:r>
          </a:p>
          <a:p>
            <a:pPr lvl="1"/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 – 1,2</a:t>
            </a:r>
          </a:p>
          <a:p>
            <a:pPr lvl="1"/>
            <a:endParaRPr lang="cs-CZ" altLang="cs-CZ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- INR při léčbě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antikoagulační léčby (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Warfarin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Lawarin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Terapeutická norma: 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3 (2,5 – 3,5)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 cévních operacích, operacích srdce, arytmie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Dlouhodobě - plicní embolie, po AIM, záněty žil, fibrilace síní</a:t>
            </a:r>
          </a:p>
          <a:p>
            <a:pPr lvl="1"/>
            <a:endParaRPr lang="cs-CZ" altLang="cs-CZ" dirty="0"/>
          </a:p>
          <a:p>
            <a:pPr lvl="1"/>
            <a:endParaRPr lang="cs-CZ" altLang="cs-CZ" dirty="0"/>
          </a:p>
        </p:txBody>
      </p:sp>
      <p:pic>
        <p:nvPicPr>
          <p:cNvPr id="50180" name="Obrázek 3">
            <a:extLst>
              <a:ext uri="{FF2B5EF4-FFF2-40B4-BE49-F238E27FC236}">
                <a16:creationId xmlns:a16="http://schemas.microsoft.com/office/drawing/2014/main" id="{76388B50-21DB-4511-BE0D-31F094753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35" y="229854"/>
            <a:ext cx="20193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B3D6DA1-F525-494A-94F0-36520268D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99"/>
    </mc:Choice>
    <mc:Fallback xmlns="">
      <p:transition spd="slow" advTm="8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F8E56CEA-1E70-4139-8F2F-B221CA665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031" y="365125"/>
            <a:ext cx="11454063" cy="1325563"/>
          </a:xfrm>
        </p:spPr>
        <p:txBody>
          <a:bodyPr/>
          <a:lstStyle/>
          <a:p>
            <a:r>
              <a:rPr lang="cs-CZ" altLang="cs-CZ" sz="4000" b="1" dirty="0">
                <a:solidFill>
                  <a:srgbClr val="FF0000"/>
                </a:solidFill>
                <a:latin typeface="Arial" panose="020B0604020202020204" pitchFamily="34" charset="0"/>
              </a:rPr>
              <a:t>APTT -</a:t>
            </a:r>
            <a:r>
              <a:rPr lang="cs-CZ" altLang="cs-CZ" sz="4000" dirty="0">
                <a:solidFill>
                  <a:srgbClr val="FF0000"/>
                </a:solidFill>
                <a:latin typeface="Arial" panose="020B0604020202020204" pitchFamily="34" charset="0"/>
              </a:rPr>
              <a:t> aktivovaný parciální tromboplastinový čas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5B51E29A-C2C7-4628-B4DB-36F3638DD5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1263" y="1773238"/>
            <a:ext cx="11365832" cy="5084762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vnitřní koagulační systém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kontrola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heparinizace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 při použití nefrakcionovaného heparinu, léčby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streptokinázou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u hemofilie</a:t>
            </a:r>
            <a:r>
              <a:rPr lang="cs-CZ" altLang="cs-CZ" dirty="0">
                <a:latin typeface="Arial" panose="020B0604020202020204" pitchFamily="34" charset="0"/>
              </a:rPr>
              <a:t> (vyšetření </a:t>
            </a:r>
            <a:r>
              <a:rPr lang="cs-CZ" altLang="cs-CZ" dirty="0" err="1">
                <a:latin typeface="Arial" panose="020B0604020202020204" pitchFamily="34" charset="0"/>
              </a:rPr>
              <a:t>fce</a:t>
            </a:r>
            <a:r>
              <a:rPr lang="cs-CZ" altLang="cs-CZ" dirty="0">
                <a:latin typeface="Arial" panose="020B0604020202020204" pitchFamily="34" charset="0"/>
              </a:rPr>
              <a:t> koagul. faktorů IX., XI., XII.)</a:t>
            </a:r>
          </a:p>
          <a:p>
            <a:pPr lvl="1">
              <a:lnSpc>
                <a:spcPct val="90000"/>
              </a:lnSpc>
            </a:pP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</a:rPr>
              <a:t>APTT Ratio 0,8 – 1,2</a:t>
            </a:r>
          </a:p>
          <a:p>
            <a:pPr lvl="1">
              <a:lnSpc>
                <a:spcPct val="90000"/>
              </a:lnSpc>
            </a:pP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</a:rPr>
              <a:t>Terapeutické rozmezí pro léčbu heparinem 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</a:rPr>
              <a:t>1,5 – 2,5</a:t>
            </a:r>
          </a:p>
          <a:p>
            <a:pPr lvl="1">
              <a:lnSpc>
                <a:spcPct val="90000"/>
              </a:lnSpc>
            </a:pP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</a:rPr>
              <a:t>30 – 40 s </a:t>
            </a:r>
            <a:r>
              <a:rPr lang="cs-CZ" altLang="cs-CZ" dirty="0">
                <a:latin typeface="Arial" panose="020B0604020202020204" pitchFamily="34" charset="0"/>
              </a:rPr>
              <a:t>(doba sražení)</a:t>
            </a:r>
          </a:p>
          <a:p>
            <a:pPr>
              <a:lnSpc>
                <a:spcPct val="90000"/>
              </a:lnSpc>
            </a:pPr>
            <a:endParaRPr lang="cs-CZ" altLang="cs-CZ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AntiXA</a:t>
            </a:r>
            <a:r>
              <a:rPr lang="cs-CZ" altLang="cs-CZ" dirty="0">
                <a:latin typeface="Arial" panose="020B0604020202020204" pitchFamily="34" charset="0"/>
              </a:rPr>
              <a:t> – sleduje hladinu podávaných nízkomolekulárních heparinu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3139A9-8BFB-4B15-B95F-BEDF08630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70"/>
    </mc:Choice>
    <mc:Fallback xmlns="">
      <p:transition spd="slow" advTm="5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C1673EC-8D46-4CBA-90E7-668E5D6DF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>
                <a:solidFill>
                  <a:srgbClr val="FF0000"/>
                </a:solidFill>
                <a:latin typeface="Arial" panose="020B0604020202020204" pitchFamily="34" charset="0"/>
              </a:rPr>
              <a:t>Hemokoagulační</a:t>
            </a:r>
            <a:r>
              <a:rPr lang="cs-CZ" altLang="cs-CZ" sz="4000" b="1" dirty="0">
                <a:solidFill>
                  <a:srgbClr val="FF0000"/>
                </a:solidFill>
              </a:rPr>
              <a:t> </a:t>
            </a:r>
            <a:r>
              <a:rPr lang="cs-CZ" altLang="cs-CZ" sz="4000" b="1" dirty="0">
                <a:solidFill>
                  <a:srgbClr val="FF0000"/>
                </a:solidFill>
                <a:latin typeface="Arial" panose="020B0604020202020204" pitchFamily="34" charset="0"/>
              </a:rPr>
              <a:t>vyšetření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738A26C-0D3C-4880-800F-04BB86D68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krvácivost – ušní lalůček (DUKE</a:t>
            </a:r>
            <a:r>
              <a:rPr lang="cs-CZ" altLang="cs-CZ" dirty="0"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Provedení v hematologické laboratoři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Vpich do ušního lalůčku – doba krvácení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Norma </a:t>
            </a:r>
            <a:r>
              <a:rPr lang="cs-CZ" altLang="cs-CZ" b="1" u="sng" dirty="0">
                <a:solidFill>
                  <a:srgbClr val="FF0000"/>
                </a:solidFill>
                <a:latin typeface="Arial" panose="020B0604020202020204" pitchFamily="34" charset="0"/>
              </a:rPr>
              <a:t>2 – 5 min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Krvácivé choroby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FBG – fibrinogen 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Bílkovina krevní plazmy, biochemická laboratoř, do zkumavky s protisrážlivým prostředkem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Norma: 1,8 – 4,2 g/l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AT III - antitrombin III</a:t>
            </a:r>
            <a:r>
              <a:rPr lang="cs-CZ" altLang="cs-CZ" sz="36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TT – trombinový čas</a:t>
            </a:r>
          </a:p>
        </p:txBody>
      </p:sp>
      <p:pic>
        <p:nvPicPr>
          <p:cNvPr id="52228" name="Picture 6">
            <a:extLst>
              <a:ext uri="{FF2B5EF4-FFF2-40B4-BE49-F238E27FC236}">
                <a16:creationId xmlns:a16="http://schemas.microsoft.com/office/drawing/2014/main" id="{50662988-A959-46BF-A52D-6A7D316C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99" y="5062203"/>
            <a:ext cx="1839099" cy="88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7650155-AEB5-4921-939C-447E78810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00"/>
    </mc:Choice>
    <mc:Fallback xmlns="">
      <p:transition spd="slow" advTm="4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08ECEB7-CF64-45D2-9B7D-A80071C2C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solidFill>
                  <a:srgbClr val="FF0000"/>
                </a:solidFill>
              </a:rPr>
              <a:t>Hem</a:t>
            </a:r>
            <a:r>
              <a:rPr lang="cs-CZ" altLang="cs-CZ" sz="3600">
                <a:solidFill>
                  <a:srgbClr val="FF0000"/>
                </a:solidFill>
                <a:latin typeface="Arial" panose="020B0604020202020204" pitchFamily="34" charset="0"/>
              </a:rPr>
              <a:t>okoagulační</a:t>
            </a:r>
            <a:r>
              <a:rPr lang="cs-CZ" altLang="cs-CZ" sz="3600">
                <a:solidFill>
                  <a:srgbClr val="FF0000"/>
                </a:solidFill>
              </a:rPr>
              <a:t> </a:t>
            </a:r>
            <a:r>
              <a:rPr lang="cs-CZ" altLang="cs-CZ" sz="3600">
                <a:solidFill>
                  <a:srgbClr val="FF0000"/>
                </a:solidFill>
                <a:latin typeface="Arial" panose="020B0604020202020204" pitchFamily="34" charset="0"/>
              </a:rPr>
              <a:t>vyšetření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6FDD13F-E5DB-463F-BBB9-A0D46AAC4C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latin typeface="Arial" panose="020B0604020202020204" pitchFamily="34" charset="0"/>
              </a:rPr>
              <a:t>světle modrá zkumavka, odběr nesrážlivé krve</a:t>
            </a:r>
          </a:p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speciální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trombofilní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markery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cs-CZ" dirty="0">
                <a:latin typeface="Arial" panose="020B0604020202020204" pitchFamily="34" charset="0"/>
              </a:rPr>
              <a:t>Protein C </a:t>
            </a:r>
            <a:r>
              <a:rPr lang="cs-CZ" altLang="cs-CZ" dirty="0" err="1">
                <a:latin typeface="Arial" panose="020B0604020202020204" pitchFamily="34" charset="0"/>
              </a:rPr>
              <a:t>global</a:t>
            </a:r>
            <a:r>
              <a:rPr lang="cs-CZ" altLang="cs-CZ" dirty="0">
                <a:latin typeface="Arial" panose="020B0604020202020204" pitchFamily="34" charset="0"/>
              </a:rPr>
              <a:t>, Protein S, F VIII - vyšetření stavu </a:t>
            </a:r>
            <a:r>
              <a:rPr lang="cs-CZ" altLang="cs-CZ" dirty="0" err="1">
                <a:latin typeface="Arial" panose="020B0604020202020204" pitchFamily="34" charset="0"/>
              </a:rPr>
              <a:t>fibrinolýzy</a:t>
            </a:r>
            <a:endParaRPr lang="cs-CZ" altLang="cs-CZ" dirty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D-dimery</a:t>
            </a:r>
            <a:r>
              <a:rPr lang="cs-CZ" altLang="cs-CZ" b="1" dirty="0">
                <a:latin typeface="Arial" panose="020B0604020202020204" pitchFamily="34" charset="0"/>
              </a:rPr>
              <a:t> (0 – 243 </a:t>
            </a:r>
            <a:r>
              <a:rPr lang="pl-PL" altLang="cs-CZ" dirty="0"/>
              <a:t>µg/l)</a:t>
            </a:r>
            <a:endParaRPr lang="cs-CZ" altLang="cs-CZ" b="1" dirty="0">
              <a:latin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r>
              <a:rPr lang="cs-CZ" altLang="cs-CZ" sz="2800" dirty="0">
                <a:latin typeface="Arial" panose="020B0604020202020204" pitchFamily="34" charset="0"/>
              </a:rPr>
              <a:t>Pomocné koagulační vyšetření</a:t>
            </a:r>
          </a:p>
          <a:p>
            <a:pPr lvl="2">
              <a:lnSpc>
                <a:spcPct val="80000"/>
              </a:lnSpc>
            </a:pPr>
            <a:r>
              <a:rPr lang="cs-CZ" altLang="cs-CZ" sz="2800" dirty="0">
                <a:latin typeface="Arial" panose="020B0604020202020204" pitchFamily="34" charset="0"/>
              </a:rPr>
              <a:t>Pozitivní při </a:t>
            </a:r>
            <a:r>
              <a:rPr lang="cs-CZ" altLang="cs-CZ" sz="2800" b="1" dirty="0">
                <a:latin typeface="Arial" panose="020B0604020202020204" pitchFamily="34" charset="0"/>
              </a:rPr>
              <a:t>plicní embolii</a:t>
            </a:r>
            <a:r>
              <a:rPr lang="cs-CZ" altLang="cs-CZ" sz="2800" dirty="0">
                <a:latin typeface="Arial" panose="020B0604020202020204" pitchFamily="34" charset="0"/>
              </a:rPr>
              <a:t>, trombóze, po velkých operacích</a:t>
            </a:r>
          </a:p>
          <a:p>
            <a:pPr>
              <a:lnSpc>
                <a:spcPct val="8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53252" name="Picture 6">
            <a:extLst>
              <a:ext uri="{FF2B5EF4-FFF2-40B4-BE49-F238E27FC236}">
                <a16:creationId xmlns:a16="http://schemas.microsoft.com/office/drawing/2014/main" id="{3F85D16B-530E-484E-B020-6F4C529E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88" y="5117851"/>
            <a:ext cx="197961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F647C88-AE99-49A3-A1AE-303CF108E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7"/>
    </mc:Choice>
    <mc:Fallback xmlns="">
      <p:transition spd="slow" advTm="4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06925E3-FEF9-4736-AF3D-EA1B2FAF3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Samostudium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1128837-6327-4292-B378-92F8E99FD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Literatura: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Veverková, E., ošetřovatelské postupy pro zdravotnické záchranáře, 2019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Dingová, Šliková M. Základy ošetřovatelství a ošetřovatelských postupů pro zdravotnické záchranáře, 2018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Vytejčková, R.: Ošetřovatelské postupy v péči o nemocné II, 2013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79F8D0-A392-44BD-B28D-C95E0A7DC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"/>
    </mc:Choice>
    <mc:Fallback xmlns="">
      <p:transition spd="slow" advTm="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188" y="1507197"/>
            <a:ext cx="949362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https://creativecommons.org/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licenses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/by-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sa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/4.0/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78" y="2464870"/>
            <a:ext cx="1762094" cy="6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" y="5778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380565" y="433168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3" y="4018505"/>
            <a:ext cx="11007894" cy="26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">
            <a:extLst>
              <a:ext uri="{FF2B5EF4-FFF2-40B4-BE49-F238E27FC236}">
                <a16:creationId xmlns:a16="http://schemas.microsoft.com/office/drawing/2014/main" id="{639C0AB6-9785-7931-3536-8926606A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9EA68-21E6-4C9A-B212-9A9B59ED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Prevence tromboembolické nemoci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80E008-14B0-4800-A62C-7C9F4E5A7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Časné vstávání, rehabilitace</a:t>
            </a:r>
          </a:p>
          <a:p>
            <a:r>
              <a:rPr lang="cs-CZ" dirty="0"/>
              <a:t>Bandáže dolních končetin/kompresní punčochy</a:t>
            </a:r>
          </a:p>
          <a:p>
            <a:r>
              <a:rPr lang="cs-CZ" dirty="0"/>
              <a:t>Dostatek tekutin</a:t>
            </a:r>
          </a:p>
          <a:p>
            <a:r>
              <a:rPr lang="cs-CZ" dirty="0"/>
              <a:t>Antikoagulační léčba</a:t>
            </a:r>
          </a:p>
          <a:p>
            <a:pPr lvl="1"/>
            <a:r>
              <a:rPr lang="cs-CZ" dirty="0" err="1"/>
              <a:t>s.c</a:t>
            </a:r>
            <a:r>
              <a:rPr lang="cs-CZ" dirty="0"/>
              <a:t>. – nízkomolekulární hepariny</a:t>
            </a:r>
          </a:p>
          <a:p>
            <a:pPr lvl="1"/>
            <a:r>
              <a:rPr lang="cs-CZ" dirty="0" err="1"/>
              <a:t>p.o</a:t>
            </a:r>
            <a:r>
              <a:rPr lang="cs-CZ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6607D6-59F8-4BBB-9688-DC6DD8FBB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074" y="3657516"/>
            <a:ext cx="5686926" cy="319889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562076E-ACAE-4E27-9157-D40C3FCBF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2"/>
    </mc:Choice>
    <mc:Fallback xmlns="">
      <p:transition spd="slow" advTm="7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5712993-E752-442E-80B4-915BBFD0E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Antikoagulancia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487F680-1360-4DA9-BCE0-12FBC0571D8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31520" y="1295400"/>
            <a:ext cx="4839019" cy="5562600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Indikace</a:t>
            </a:r>
            <a:r>
              <a:rPr lang="cs-CZ" altLang="cs-CZ" b="1" dirty="0">
                <a:latin typeface="Arial" panose="020B0604020202020204" pitchFamily="34" charset="0"/>
              </a:rPr>
              <a:t>	</a:t>
            </a:r>
          </a:p>
          <a:p>
            <a:pPr lvl="2"/>
            <a:r>
              <a:rPr lang="cs-CZ" altLang="cs-CZ" sz="2800" dirty="0">
                <a:latin typeface="Arial" panose="020B0604020202020204" pitchFamily="34" charset="0"/>
              </a:rPr>
              <a:t>prevence TEN</a:t>
            </a:r>
          </a:p>
          <a:p>
            <a:pPr lvl="2"/>
            <a:r>
              <a:rPr lang="cs-CZ" altLang="cs-CZ" sz="2800" dirty="0">
                <a:latin typeface="Arial" panose="020B0604020202020204" pitchFamily="34" charset="0"/>
              </a:rPr>
              <a:t>hluboké </a:t>
            </a:r>
            <a:r>
              <a:rPr lang="cs-CZ" altLang="cs-CZ" sz="2800" dirty="0" err="1">
                <a:latin typeface="Arial" panose="020B0604020202020204" pitchFamily="34" charset="0"/>
              </a:rPr>
              <a:t>flebotrombózy</a:t>
            </a:r>
            <a:endParaRPr lang="cs-CZ" altLang="cs-CZ" sz="2800" dirty="0">
              <a:latin typeface="Arial" panose="020B0604020202020204" pitchFamily="34" charset="0"/>
            </a:endParaRPr>
          </a:p>
          <a:p>
            <a:pPr lvl="2"/>
            <a:r>
              <a:rPr lang="cs-CZ" altLang="cs-CZ" sz="2800" dirty="0">
                <a:latin typeface="Arial" panose="020B0604020202020204" pitchFamily="34" charset="0"/>
              </a:rPr>
              <a:t>plicní embolie</a:t>
            </a:r>
          </a:p>
          <a:p>
            <a:pPr lvl="2"/>
            <a:r>
              <a:rPr lang="cs-CZ" altLang="cs-CZ" sz="2800" dirty="0">
                <a:latin typeface="Arial" panose="020B0604020202020204" pitchFamily="34" charset="0"/>
              </a:rPr>
              <a:t>akutní koronární syndrom</a:t>
            </a:r>
          </a:p>
          <a:p>
            <a:pPr lvl="2"/>
            <a:r>
              <a:rPr lang="cs-CZ" altLang="cs-CZ" sz="2800" dirty="0">
                <a:latin typeface="Arial" panose="020B0604020202020204" pitchFamily="34" charset="0"/>
              </a:rPr>
              <a:t>chlopenní náhrady</a:t>
            </a:r>
          </a:p>
          <a:p>
            <a:pPr lvl="2"/>
            <a:r>
              <a:rPr lang="cs-CZ" altLang="cs-CZ" sz="2800" dirty="0">
                <a:latin typeface="Arial" panose="020B0604020202020204" pitchFamily="34" charset="0"/>
              </a:rPr>
              <a:t>fibrilace síní</a:t>
            </a:r>
          </a:p>
          <a:p>
            <a:pPr lvl="2"/>
            <a:r>
              <a:rPr lang="cs-CZ" altLang="cs-CZ" sz="2800" dirty="0">
                <a:latin typeface="Arial" panose="020B0604020202020204" pitchFamily="34" charset="0"/>
              </a:rPr>
              <a:t>operace cév</a:t>
            </a: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F79ABC1-ABF8-420D-9F16-7BFC27AF85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Kontraindikace:</a:t>
            </a:r>
          </a:p>
          <a:p>
            <a:pPr lvl="1">
              <a:defRPr/>
            </a:pPr>
            <a:r>
              <a:rPr lang="cs-CZ" dirty="0"/>
              <a:t>Stavy s vysokým rizikem krvácení (krvácení do GIT, do mozku, nekontrolované hypertenze)</a:t>
            </a:r>
          </a:p>
          <a:p>
            <a:pPr marL="0" indent="0">
              <a:buNone/>
              <a:defRPr/>
            </a:pPr>
            <a:endParaRPr lang="cs-CZ" dirty="0"/>
          </a:p>
          <a:p>
            <a:pPr lvl="1">
              <a:defRPr/>
            </a:pP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29E7ADE-15EA-4F6E-A64D-4D9BCC066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97"/>
    </mc:Choice>
    <mc:Fallback xmlns="">
      <p:transition spd="slow" advTm="4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EF4A2E4B-5F98-4B4E-ABB0-B22B5092D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Antikoagulancia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CC9416E0-97CC-4A0B-921C-14EAEFEDDE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3200" dirty="0">
                <a:solidFill>
                  <a:srgbClr val="FF0000"/>
                </a:solidFill>
              </a:rPr>
              <a:t>Nežádoucí účinky</a:t>
            </a:r>
          </a:p>
          <a:p>
            <a:pPr lvl="1"/>
            <a:r>
              <a:rPr lang="cs-CZ" altLang="cs-CZ" sz="3200" dirty="0">
                <a:solidFill>
                  <a:srgbClr val="FF0000"/>
                </a:solidFill>
              </a:rPr>
              <a:t>Krvácivé projevy</a:t>
            </a:r>
          </a:p>
          <a:p>
            <a:pPr lvl="2"/>
            <a:r>
              <a:rPr lang="cs-CZ" altLang="cs-CZ" sz="3200" dirty="0">
                <a:solidFill>
                  <a:srgbClr val="FF0000"/>
                </a:solidFill>
              </a:rPr>
              <a:t>Epistaxe</a:t>
            </a:r>
          </a:p>
          <a:p>
            <a:pPr lvl="2"/>
            <a:r>
              <a:rPr lang="cs-CZ" altLang="cs-CZ" sz="3200" dirty="0">
                <a:solidFill>
                  <a:srgbClr val="FF0000"/>
                </a:solidFill>
              </a:rPr>
              <a:t>Zvýšené krvácení do drénů, z operačních ran, ze zavedených invazivních vstupu (PMK)</a:t>
            </a:r>
          </a:p>
          <a:p>
            <a:pPr lvl="2"/>
            <a:r>
              <a:rPr lang="cs-CZ" altLang="cs-CZ" sz="3200" dirty="0">
                <a:solidFill>
                  <a:srgbClr val="FF0000"/>
                </a:solidFill>
              </a:rPr>
              <a:t>Hematomy </a:t>
            </a:r>
          </a:p>
          <a:p>
            <a:pPr lvl="2"/>
            <a:r>
              <a:rPr lang="cs-CZ" altLang="cs-CZ" sz="3200" dirty="0"/>
              <a:t>Bolestivá aplikace</a:t>
            </a:r>
          </a:p>
          <a:p>
            <a:pPr lvl="2"/>
            <a:r>
              <a:rPr lang="cs-CZ" altLang="cs-CZ" sz="3200" dirty="0"/>
              <a:t>Alergická reakce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DF6FBDB-320C-4BA9-BB8D-677CFF8BA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806" y="0"/>
            <a:ext cx="3242227" cy="242854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644D290-6128-472F-BC4D-1943584BF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1"/>
    </mc:Choice>
    <mc:Fallback xmlns="">
      <p:transition spd="slow" advTm="37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64CBA41-2CF1-4FC2-B70D-B7F78A60A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cs-CZ" altLang="cs-CZ" sz="4000" b="1" dirty="0"/>
              <a:t>Dělení</a:t>
            </a:r>
            <a:r>
              <a:rPr lang="cs-CZ" altLang="cs-CZ" sz="4000" dirty="0"/>
              <a:t> heparinů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22C28FF-C6ED-4C5C-A617-D063BBE60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4754" y="914400"/>
            <a:ext cx="11887200" cy="5943600"/>
          </a:xfrm>
        </p:spPr>
        <p:txBody>
          <a:bodyPr/>
          <a:lstStyle/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CC0000"/>
                </a:solidFill>
                <a:latin typeface="Arial" panose="020B0604020202020204" pitchFamily="34" charset="0"/>
              </a:rPr>
              <a:t> Nefrakcionované hepariny:</a:t>
            </a:r>
          </a:p>
          <a:p>
            <a:pPr lvl="1"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Heparin léčiva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inj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. roztok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(1 ml – 5.000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m.j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.)</a:t>
            </a:r>
          </a:p>
          <a:p>
            <a:pPr lvl="1"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Heparin forte léčiva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inj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. roztok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(1 ml – 25.000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m.j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.)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2 ml stříkačkou, modrou x oranžovou jehlou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místa aplikace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s.c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.: do břicha x stehna, aspirovat, kožní řasa, úhel 45</a:t>
            </a:r>
            <a:r>
              <a:rPr lang="en-US" altLang="cs-CZ" dirty="0">
                <a:solidFill>
                  <a:srgbClr val="FF0000"/>
                </a:solidFill>
                <a:latin typeface="Arial" panose="020B0604020202020204" pitchFamily="34" charset="0"/>
              </a:rPr>
              <a:t>°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en-US" altLang="cs-CZ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aplikace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i.v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. – lineárním dávkovačem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Skladovat v lékárně, značené jako LR, o teplotě max. 25</a:t>
            </a:r>
            <a:r>
              <a:rPr lang="en-US" altLang="cs-CZ" dirty="0">
                <a:latin typeface="Arial" panose="020B0604020202020204" pitchFamily="34" charset="0"/>
              </a:rPr>
              <a:t> °</a:t>
            </a:r>
            <a:r>
              <a:rPr lang="cs-CZ" altLang="cs-CZ" dirty="0">
                <a:latin typeface="Arial" panose="020B0604020202020204" pitchFamily="34" charset="0"/>
              </a:rPr>
              <a:t>, po prvním otevření spotřebovat do 28 dní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cs-CZ" altLang="cs-CZ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rgbClr val="CC0000"/>
                </a:solidFill>
                <a:latin typeface="Arial" panose="020B0604020202020204" pitchFamily="34" charset="0"/>
              </a:rPr>
              <a:t> Nízkomolekulární hepariny (LMWH):</a:t>
            </a:r>
          </a:p>
          <a:p>
            <a:pPr lvl="1">
              <a:lnSpc>
                <a:spcPct val="90000"/>
              </a:lnSpc>
            </a:pP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Fraxiparine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Fraxiparine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Forte,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Fraxiparin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Multi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Clexane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Clexane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Forte, </a:t>
            </a: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Zibor</a:t>
            </a:r>
            <a:endParaRPr lang="cs-CZ" altLang="cs-CZ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výrobcem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předplněné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 stříkačky </a:t>
            </a:r>
            <a:r>
              <a:rPr lang="cs-CZ" altLang="cs-CZ" dirty="0">
                <a:latin typeface="Arial" panose="020B0604020202020204" pitchFamily="34" charset="0"/>
              </a:rPr>
              <a:t>- </a:t>
            </a:r>
            <a:r>
              <a:rPr lang="cs-CZ" altLang="cs-CZ" dirty="0"/>
              <a:t>jednotlivé LMWH by se mezi sebou neměly zaměňovat (liší se svojí účinností)</a:t>
            </a:r>
            <a:endParaRPr lang="cs-CZ" altLang="cs-CZ" dirty="0">
              <a:latin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aplikace přísně </a:t>
            </a:r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s.c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51A0177-A6DE-4B62-AB1F-9694175BD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52"/>
    </mc:Choice>
    <mc:Fallback xmlns="">
      <p:transition spd="slow" advTm="10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D66F2531-69D5-4CFF-9897-D35B7B9B7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Per os x s.c.</a:t>
            </a:r>
          </a:p>
        </p:txBody>
      </p:sp>
      <p:pic>
        <p:nvPicPr>
          <p:cNvPr id="56323" name="Zástupný symbol pro obsah 3">
            <a:extLst>
              <a:ext uri="{FF2B5EF4-FFF2-40B4-BE49-F238E27FC236}">
                <a16:creationId xmlns:a16="http://schemas.microsoft.com/office/drawing/2014/main" id="{4B0A61DE-5304-47CE-ADC4-FFF8D1A813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9"/>
          <a:stretch>
            <a:fillRect/>
          </a:stretch>
        </p:blipFill>
        <p:spPr>
          <a:xfrm>
            <a:off x="305650" y="1562167"/>
            <a:ext cx="11806140" cy="4429559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D12556-D062-4112-BD2E-68C78E034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7"/>
    </mc:Choice>
    <mc:Fallback xmlns="">
      <p:transition spd="slow" advTm="2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90220BE-2861-48DC-A64D-3C0F523D1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4163" y="0"/>
            <a:ext cx="7772400" cy="9906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Antikoagulancia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E204CD5-C0F2-44FF-99D0-AFA1E8BBF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8654" y="1066800"/>
            <a:ext cx="9360568" cy="5791200"/>
          </a:xfrm>
        </p:spPr>
        <p:txBody>
          <a:bodyPr/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způsob aplikace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předplněných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inj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. stříkaček:</a:t>
            </a:r>
          </a:p>
          <a:p>
            <a:pPr lvl="1"/>
            <a:r>
              <a:rPr lang="cs-CZ" alt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břicha</a:t>
            </a:r>
          </a:p>
          <a:p>
            <a:pPr lvl="1"/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řasu držet po celou dobu aplikace, kolmo 90</a:t>
            </a:r>
            <a:r>
              <a:rPr lang="en-US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neaspirovat, nemasírovat, netlačit</a:t>
            </a:r>
            <a:endParaRPr lang="cs-CZ" alt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nežádoucí úč. 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antikoagulancií - krvácivé projevy (trombocytopenie), nemasírovat po aplikaci místo vpichu</a:t>
            </a:r>
          </a:p>
          <a:p>
            <a:r>
              <a:rPr lang="cs-CZ" altLang="cs-CZ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Antidotum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Heparinu – Protamin sulfát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Léčba Heparinem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vyš.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APTT </a:t>
            </a:r>
          </a:p>
          <a:p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Antidotum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LMWH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- 0</a:t>
            </a:r>
          </a:p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Léčba LMWH -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stabilnější účinek, odpadá nutnost pravidelné laboratorní kontroly (LMWH blokuje po s. c. aplikaci více aktivovaný F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 nikoli trombin, není možné jeho účinek kontrolovat s APTT či trombinovým časem - speciální vyšetření).</a:t>
            </a:r>
            <a:endParaRPr lang="cs-CZ" altLang="cs-C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D531C4E-EB34-4AF3-B9FD-BBC50CD9F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2" r="7375"/>
          <a:stretch/>
        </p:blipFill>
        <p:spPr>
          <a:xfrm>
            <a:off x="9326563" y="0"/>
            <a:ext cx="2759242" cy="289585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34E4950-6CEB-493A-B3AD-5E7EF5D77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563" y="2895850"/>
            <a:ext cx="2865437" cy="286543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BADCD30-5D65-47D5-A13F-666D1BB4A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75"/>
    </mc:Choice>
    <mc:Fallback xmlns="">
      <p:transition spd="slow" advTm="94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73D21F4A-406A-48A6-A344-21A4BF834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Fraxiparin multi</a:t>
            </a: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4E3A4373-C261-40F5-A1E5-65BA7AD73C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895600"/>
            <a:ext cx="2254250" cy="2254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ovéPole 3">
            <a:extLst>
              <a:ext uri="{FF2B5EF4-FFF2-40B4-BE49-F238E27FC236}">
                <a16:creationId xmlns:a16="http://schemas.microsoft.com/office/drawing/2014/main" id="{2A85FCDC-33DE-46AA-ADCE-5F3BD150C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00201"/>
            <a:ext cx="6965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Sakkal Majalla" panose="02000000000000000000" pitchFamily="2" charset="-78"/>
              </a:rPr>
              <a:t>Nízkomolekulární heparin, není v předplněné stříkačce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Sakkal Majalla" panose="02000000000000000000" pitchFamily="2" charset="-78"/>
              </a:rPr>
              <a:t>Aplikace klasicky s.c.</a:t>
            </a:r>
          </a:p>
        </p:txBody>
      </p:sp>
      <p:pic>
        <p:nvPicPr>
          <p:cNvPr id="59397" name="Picture 3">
            <a:extLst>
              <a:ext uri="{FF2B5EF4-FFF2-40B4-BE49-F238E27FC236}">
                <a16:creationId xmlns:a16="http://schemas.microsoft.com/office/drawing/2014/main" id="{FB6CE2B9-D611-45CC-A367-AD833501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514600"/>
            <a:ext cx="3457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E04E6B-11B0-41FC-BDB0-EE7DC5EB8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6"/>
    </mc:Choice>
    <mc:Fallback xmlns="">
      <p:transition spd="slow" advTm="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A29D2262-637F-429E-8567-37273B89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4" y="357768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>
            <a:extLst>
              <a:ext uri="{FF2B5EF4-FFF2-40B4-BE49-F238E27FC236}">
                <a16:creationId xmlns:a16="http://schemas.microsoft.com/office/drawing/2014/main" id="{42D73C27-B9C5-4C28-A4B6-2CC7D3AF3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81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>
            <a:extLst>
              <a:ext uri="{FF2B5EF4-FFF2-40B4-BE49-F238E27FC236}">
                <a16:creationId xmlns:a16="http://schemas.microsoft.com/office/drawing/2014/main" id="{34EAC8A5-A174-4A9B-9789-80C720EF5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1" y="3757863"/>
            <a:ext cx="2497138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0A5082A3-7B05-45A1-A09D-FB1AD9A94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27" y="495300"/>
            <a:ext cx="26193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ECB74DD-B729-4E10-9DB4-166F1FA70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360" y="1606138"/>
            <a:ext cx="2426418" cy="364572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F62BB01-1732-4A2B-8D79-C4940DCFE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0"/>
    </mc:Choice>
    <mc:Fallback xmlns="">
      <p:transition spd="slow" advTm="3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B2A7DDD-2464-4738-B030-DB609BA9FB3B}"/>
</file>

<file path=customXml/itemProps2.xml><?xml version="1.0" encoding="utf-8"?>
<ds:datastoreItem xmlns:ds="http://schemas.openxmlformats.org/officeDocument/2006/customXml" ds:itemID="{A68397A7-0EF0-4656-BE58-2CB6DCB0EF99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3.xml><?xml version="1.0" encoding="utf-8"?>
<ds:datastoreItem xmlns:ds="http://schemas.openxmlformats.org/officeDocument/2006/customXml" ds:itemID="{93020EEA-D068-4D70-9869-5BF30EF3978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8295E21-5601-41E5-BE71-A4ACF1E515F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779</Words>
  <Application>Microsoft Office PowerPoint</Application>
  <PresentationFormat>Širokoúhlá obrazovka</PresentationFormat>
  <Paragraphs>112</Paragraphs>
  <Slides>19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Prevence tromboembolické nemoci</vt:lpstr>
      <vt:lpstr>Antikoagulancia</vt:lpstr>
      <vt:lpstr>Antikoagulancia</vt:lpstr>
      <vt:lpstr>Dělení heparinů </vt:lpstr>
      <vt:lpstr>Per os x s.c.</vt:lpstr>
      <vt:lpstr>Antikoagulancia</vt:lpstr>
      <vt:lpstr>Fraxiparin multi</vt:lpstr>
      <vt:lpstr>Prezentace aplikace PowerPoint</vt:lpstr>
      <vt:lpstr>Prezentace aplikace PowerPoint</vt:lpstr>
      <vt:lpstr>Antikoagulancia</vt:lpstr>
      <vt:lpstr>Hemokoagulační vyšetření</vt:lpstr>
      <vt:lpstr>Protrombinový čas (Quick)</vt:lpstr>
      <vt:lpstr>APTT - aktivovaný parciální tromboplastinový čas</vt:lpstr>
      <vt:lpstr>Hemokoagulační vyšetření</vt:lpstr>
      <vt:lpstr>Hemokoagulační vyšetření</vt:lpstr>
      <vt:lpstr>Samostudium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Inzulinoterapie Odběry glykémie</dc:title>
  <dc:creator>Holubova Marie</dc:creator>
  <cp:lastModifiedBy>Horakova Denisa</cp:lastModifiedBy>
  <cp:revision>12</cp:revision>
  <dcterms:created xsi:type="dcterms:W3CDTF">2023-08-30T11:06:07Z</dcterms:created>
  <dcterms:modified xsi:type="dcterms:W3CDTF">2024-07-16T06:48:38Z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0x0101003FBA16DC1D41B9458EDD8A910D3E354D</vt:lpwstr>
  </property>
  <property fmtid="{D5CDD505-2E9C-101B-9397-08002B2CF9AE}" pid="3" name="_dlc_DocIdItemGuid">
    <vt:lpwstr>be1e2d67-db30-497f-9347-e927b751df62</vt:lpwstr>
  </property>
  <property fmtid="{D5CDD505-2E9C-101B-9397-08002B2CF9AE}" pid="4" name="MediaServiceImageTags">
    <vt:lpwstr/>
  </property>
</Properties>
</file>