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1"/>
  </p:notesMasterIdLst>
  <p:sldIdLst>
    <p:sldId id="333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7" r:id="rId15"/>
    <p:sldId id="298" r:id="rId16"/>
    <p:sldId id="330" r:id="rId17"/>
    <p:sldId id="299" r:id="rId18"/>
    <p:sldId id="300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1" r:id="rId28"/>
    <p:sldId id="310" r:id="rId29"/>
    <p:sldId id="312" r:id="rId30"/>
    <p:sldId id="313" r:id="rId31"/>
    <p:sldId id="328" r:id="rId32"/>
    <p:sldId id="314" r:id="rId33"/>
    <p:sldId id="315" r:id="rId34"/>
    <p:sldId id="316" r:id="rId35"/>
    <p:sldId id="319" r:id="rId36"/>
    <p:sldId id="317" r:id="rId37"/>
    <p:sldId id="331" r:id="rId38"/>
    <p:sldId id="332" r:id="rId39"/>
    <p:sldId id="322" r:id="rId40"/>
    <p:sldId id="323" r:id="rId41"/>
    <p:sldId id="324" r:id="rId42"/>
    <p:sldId id="320" r:id="rId43"/>
    <p:sldId id="321" r:id="rId44"/>
    <p:sldId id="325" r:id="rId45"/>
    <p:sldId id="326" r:id="rId46"/>
    <p:sldId id="327" r:id="rId47"/>
    <p:sldId id="329" r:id="rId48"/>
    <p:sldId id="256" r:id="rId49"/>
    <p:sldId id="334" r:id="rId50"/>
  </p:sldIdLst>
  <p:sldSz cx="9144000" cy="6858000" type="screen4x3"/>
  <p:notesSz cx="6669088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072"/>
    <a:srgbClr val="660066"/>
    <a:srgbClr val="8E48AE"/>
    <a:srgbClr val="B796CF"/>
    <a:srgbClr val="FF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E5D4CAD-B38A-459E-8951-706070D355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0FAE20E-2265-4D03-B9B3-A6004368FD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32A1D08-0AC0-43D6-89BE-C9B4A6CBDD16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E49A7E5-118D-49F0-8CDF-5F6F8722F3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9DC827FE-C67C-4CB3-A770-F6A3A7E65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FAB5E0-322A-41F5-8169-DE3252CEF3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762F09-25A6-4069-B8E9-6AC8F31B1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7C0F5E-E8FD-4F9C-930C-E29CD960C2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0C5C1F11-0AD0-4584-A916-B2343EF2C1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5668FB9-BB05-44AD-AC78-81695A066B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E45D0F2F-7DD2-46B9-A637-8E3C84D065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2966C6E-1D74-4BA9-A6CF-6088FFB54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FDF5BBC1-2ED4-4FCF-AD40-31E152814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6320504-9E99-4C3E-9DA1-D326949A3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3E764354-B764-483D-A5C0-78FB9F1225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C858E50-8764-46DD-88C2-5309A7484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777FCC04-1672-414C-B4FD-42963790A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43E6FDD-1E4D-4DA8-9279-A854E24FC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79489FDC-B958-401B-A306-99F2CAB3C5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37E01AC-F276-4837-B338-4F8CA3F2C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AD645382-D92B-460A-99B8-1894CCF4C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9242A94-3EF7-41C8-9707-05657D39C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F3ED0207-8E32-4AFD-9616-F381239B0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2E94771B-6715-4C16-B430-FE73D725D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DA6EF4DB-7268-4765-A09B-506D0B621D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B3BBBE9-35D2-4171-9108-0E0C57E3D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EDCF8D12-8E38-49B9-BCBA-7B0567D3C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1130F3CE-9F5A-4092-9E3A-C320BB5FE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A20DD724-A453-4516-BCFA-2D18548DF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6706508B-B0A4-4CA8-900D-2A4C40608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536BEDC4-93A2-4DBD-9346-99FE30229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9B669BE-B884-48DC-AD43-EA49A710E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2D96D131-BFCC-4AD6-A1CD-FAEF9FE03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A968402A-B8C5-4BC4-B85C-4D8463E26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71880163-ED35-4AF6-9137-680143E28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5C98BF67-4DF4-4FAA-B1BC-A8F924297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9C783878-E660-46AA-85E8-2F293A5E7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46A31085-AD16-4928-96E5-A344C9A308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>
            <a:extLst>
              <a:ext uri="{FF2B5EF4-FFF2-40B4-BE49-F238E27FC236}">
                <a16:creationId xmlns:a16="http://schemas.microsoft.com/office/drawing/2014/main" id="{239507A5-9C73-4494-A9E2-5C32462DE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1542EA92-7B01-4D30-A799-69C263DA3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>
            <a:extLst>
              <a:ext uri="{FF2B5EF4-FFF2-40B4-BE49-F238E27FC236}">
                <a16:creationId xmlns:a16="http://schemas.microsoft.com/office/drawing/2014/main" id="{35C4B1C5-9F27-4CB7-B84D-808A1490C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FAB51E94-5427-442E-879A-87D442E3B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>
            <a:extLst>
              <a:ext uri="{FF2B5EF4-FFF2-40B4-BE49-F238E27FC236}">
                <a16:creationId xmlns:a16="http://schemas.microsoft.com/office/drawing/2014/main" id="{FF01BAD4-7936-422D-A0E1-085F7B1237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06226C4-6806-402E-B52C-6D14925C99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3EC9433C-E614-44E0-9CC8-07CECFAF91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1312FFCC-782E-4340-BEEB-5796BF5DF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>
            <a:extLst>
              <a:ext uri="{FF2B5EF4-FFF2-40B4-BE49-F238E27FC236}">
                <a16:creationId xmlns:a16="http://schemas.microsoft.com/office/drawing/2014/main" id="{F2A0ED04-12F3-433A-8851-185BC085E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E3C24B44-DDEB-4D5C-939B-A2000DD84F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8C3E62E7-CCD3-4BA7-9AEF-7E1356A1E9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49139B05-B006-48F1-AA13-41232D138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C9C49781-EBF6-422C-913B-E60B5D88D8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3F0CEA0-8A9F-4672-884D-D117FD93B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66722180-5889-43C1-B3D4-E804D7A36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D1486C8-F678-43B1-BC73-D52B71178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>
            <a:extLst>
              <a:ext uri="{FF2B5EF4-FFF2-40B4-BE49-F238E27FC236}">
                <a16:creationId xmlns:a16="http://schemas.microsoft.com/office/drawing/2014/main" id="{A7DEF941-AAE0-4D64-B688-02BA1E23A0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03E7DAA3-514A-4F5A-8B26-FE381493E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B051216C-02D0-4458-B383-47DEC19CE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A93162E3-1ADF-4B37-ACC8-856D5154A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99F90D0F-660B-432D-A609-958DA18EE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4101A375-289A-4AD0-9932-E9019D648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55F708C0-1E72-4495-804D-559AF9112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237FCFC-2927-41E3-9D96-95CD96770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3CEBEAE1-BFC2-4EC5-8812-7DF1A6164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BF00E72-CDB2-4742-87FC-EA8FB5CB0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7389C3D9-F8DF-4249-B718-963A5A85E0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2FC8F3B-09E4-4F6A-AF0F-EBF125356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78BCF64A-4AC0-44F9-A51A-77AB62B6B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6C13C5B-EB16-4AD7-B90C-793127F03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8633D1-A907-451F-9C50-166725637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4C0B-A1FA-4792-98A2-37B592712C15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06B13C-D10D-4162-9E91-3C28F467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15E295-51C9-42B4-B90D-BBAA696D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AE6A3-7925-48C1-9F37-C1F49669BD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377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304520-64CD-409A-A565-5A71F234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216AC-4455-489C-A3B9-0057588C3B53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45E4AE-1B9F-4D10-8B64-714C17ED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76FA23-A8A2-4920-B8B0-37E51DB4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5E4F9-986D-4C10-9C9E-5A125B6E9C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256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CC9F99-EB99-489E-AAB0-C4353A21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7D25-1FC1-4C67-96A3-F41241946F8F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314F46-C72F-456A-82CC-EE63B31F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ABD200-207A-4B56-9068-5FBE5C31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D2B69-7B25-4C7B-8004-DC67528749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024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76033EAA-45FE-48D5-9CE5-DF683D7E5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C2CA7-5BF2-4EED-9135-8ECEE136A19F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B5BF61E5-855C-4DEF-BFAE-5C48F44D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DE0163C-E512-40B4-BD26-4B9546A0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3E5ED-0F80-41C6-A90D-7FAB5B335D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283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0715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2864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9EB8A8-7756-4D4D-8FC8-53961911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A7948-22E5-4765-AE00-02E585C619F1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45EC12-E310-485D-B242-B0C4B4AE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06F317-823D-422C-9708-F2F4000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9DD9-CA6B-4740-9240-26BB280BF2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336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353B7A-9265-4E0B-AB82-28E9CAD7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970D8-B0B2-4C81-B479-2DAC1A668E8B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479127-2C83-4B45-8200-D3A61ABC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4B8D02-3631-467E-AD85-934555E1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4E77-6796-492A-8BB0-9C90E01780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150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E35B14A-EACA-4F38-9299-EEF15581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A9E3F-A840-41FB-94A0-D3349F48E6A9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9AB17B2-670C-410F-80C3-8FF67893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CD13D9F-C397-49B4-A828-51D83606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C5535-8A44-4588-BDE6-32E769C584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086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94DCC712-8BDC-445B-B3CC-82E36B0EA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D8D4-959D-421B-A597-0028ED247DEF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0167098-53F9-4BDC-92BA-6427A552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67B527A-F5F3-48D9-918B-E10A9AA2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20678-3A4A-45E7-BB4B-75EF6A9EAC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223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595F3282-F99A-4AC7-ADD2-1A6B9D99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B4DF-1CCC-4007-9CDD-68267C30D510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A1B8133-9A06-4F1B-AA3B-AFB473BC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A788F07-D646-4291-8BDF-42524112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DE2DD-697B-409E-9600-60AE2F0E79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276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D4261C31-DDDF-41EA-9F29-1B149B86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837D-2E93-4DF2-9F65-29D60D5C4E2B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92F3E5C-10F4-4BCF-A20C-81B78186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E63DA0A-CD20-4BC7-8D73-84535F6D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606F-E8CD-46DF-978B-F20082C216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632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7542B37-D53B-4662-97FB-3CD29D2DC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80CE-E63F-45F6-A4C8-C4C6C6C637F7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810FA23-FCF8-41CC-A813-A6586C6E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521C1CA-C2F7-4108-A781-995FBCE3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DDFA0-C4B4-4E1F-BCBA-27DC70CB1F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469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079B100-ACCA-4A9D-B5D0-08F3BBD4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4EEED-5F0B-43F5-88FE-8AADDDB1B1D7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9A8F278-BD54-4698-B9F9-5E09B53D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345D5EC-CA53-496C-BFA3-9692A990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9DA83-0521-4BA0-8092-3938857E96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412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626E9B1B-62F6-4140-8485-3040C2259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30A00DD5-1711-42C7-88C7-19EA45498A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E65CA8-42AD-4195-969D-A173C7407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210595-63A6-408D-823A-B4043133BE96}" type="datetimeFigureOut">
              <a:rPr lang="cs-CZ"/>
              <a:pPr>
                <a:defRPr/>
              </a:pPr>
              <a:t>16.07.2024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DAEFD0-24AE-4427-9D28-C268ACDEA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D6BD8D-5C8F-4047-AB61-27967C1D7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7807DFB-733D-4732-9F89-25B134907F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google.cz/url?sa=i&amp;rct=j&amp;q=&amp;esrc=s&amp;frm=1&amp;source=images&amp;cd=&amp;cad=rja&amp;docid=uErT5Ym3ulJZSM&amp;tbnid=vdklu3ZuSCenKM:&amp;ved=0CAUQjRw&amp;url=http://www.ortgroup.cz/e-shop/volny-prodej/katetry--sacky-na-moc/&amp;ei=Jh90Ur_CO8mYtAaNmoCYDw&amp;psig=AFQjCNEyjfnCr-3_AjevYcGvPIyHNLoIMg&amp;ust=1383428197862589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hyperlink" Target="http://www.google.cz/url?sa=i&amp;rct=j&amp;q=&amp;esrc=s&amp;frm=1&amp;source=images&amp;cd=&amp;cad=rja&amp;docid=uCsbZ_V2D89Y9M&amp;tbnid=IlWnFweH3r5deM:&amp;ved=0CAUQjRw&amp;url=http://www.qwerty.cz/data/clanky.php?i%3D892&amp;ei=yQp0UujwMcvKsgaY5YHwBA&amp;bvm=bv.55819444,d.Yms&amp;psig=AFQjCNFjoBffwXRUoFjFcSbnqe1oHvWkVg&amp;ust=138342302875106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lipart&#10;&#10;Popis byl vytvořen automaticky">
            <a:extLst>
              <a:ext uri="{FF2B5EF4-FFF2-40B4-BE49-F238E27FC236}">
                <a16:creationId xmlns:a16="http://schemas.microsoft.com/office/drawing/2014/main" id="{03BDE3D2-3731-BE58-3269-B1F357BF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2E241BD0-C8B7-9B96-1775-C7E9337C6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7FC80AEC-BA79-4E12-B6D4-E1B419F58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4000" b="1">
                <a:solidFill>
                  <a:srgbClr val="B02072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Spádová (gravitační) drenáž</a:t>
            </a:r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C7405255-8489-4CF7-AAB6-1C503475A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odvádí sekret </a:t>
            </a:r>
            <a:r>
              <a:rPr lang="cs-CZ" altLang="cs-CZ" sz="2800" b="1">
                <a:solidFill>
                  <a:srgbClr val="B02072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ve směru přirozeného spádu</a:t>
            </a:r>
          </a:p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Silikonová drenážní hadice s otvory se obvykle umísťuje na nejnižším místě dutiny břišní je napojená na sběrný sáček. </a:t>
            </a:r>
          </a:p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Při malých ztrátách může být hadice ukončena volně do krytí (savé vrstvy) = vzlínavá drenáž</a:t>
            </a:r>
          </a:p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Ke kůži je fixován stehem</a:t>
            </a:r>
          </a:p>
          <a:p>
            <a:pPr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2800">
              <a:solidFill>
                <a:srgbClr val="000000"/>
              </a:solidFill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po operaci žlučníku a žlučových cest (subhepatální drén), Bülauova drenáž (odvádí vzduch, při spontánním pneumotoraxu, torakotómii, drén z pacienta do nádoby pod hladinu)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B1F95C-4530-4F31-B9DC-015ED72B4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941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4A8499A-4B8A-462D-B3E7-08350BC6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3" y="-100013"/>
            <a:ext cx="5627687" cy="1223963"/>
          </a:xfrm>
        </p:spPr>
        <p:txBody>
          <a:bodyPr>
            <a:norm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4000" b="1" dirty="0">
                <a:solidFill>
                  <a:srgbClr val="B02072"/>
                </a:solidFill>
                <a:latin typeface="+mn-lt"/>
                <a:ea typeface="SimSun" charset="-122"/>
                <a:cs typeface="+mn-cs"/>
              </a:rPr>
              <a:t>Spádová drenáž</a:t>
            </a:r>
          </a:p>
        </p:txBody>
      </p:sp>
      <p:sp>
        <p:nvSpPr>
          <p:cNvPr id="24579" name="Zástupný symbol pro obsah 3">
            <a:extLst>
              <a:ext uri="{FF2B5EF4-FFF2-40B4-BE49-F238E27FC236}">
                <a16:creationId xmlns:a16="http://schemas.microsoft.com/office/drawing/2014/main" id="{9268276C-D9D9-4DE8-AD56-F80A88E09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836613"/>
            <a:ext cx="8928100" cy="4464050"/>
          </a:xfrm>
        </p:spPr>
        <p:txBody>
          <a:bodyPr/>
          <a:lstStyle/>
          <a:p>
            <a:pPr marL="457200" indent="-457200"/>
            <a:r>
              <a:rPr lang="cs-CZ" altLang="cs-CZ" b="1">
                <a:solidFill>
                  <a:srgbClr val="B02072"/>
                </a:solidFill>
              </a:rPr>
              <a:t>T-DRÉN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 altLang="cs-CZ"/>
              <a:t>Ramena jsou zavedena do žlučovodů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 altLang="cs-CZ"/>
              <a:t>Je napojen na sběrný sáček</a:t>
            </a:r>
          </a:p>
          <a:p>
            <a:pPr marL="457200" indent="-457200"/>
            <a:r>
              <a:rPr lang="cs-CZ" altLang="cs-CZ" b="1">
                <a:solidFill>
                  <a:srgbClr val="B02072"/>
                </a:solidFill>
              </a:rPr>
              <a:t>PIGTAIL DRÉN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 altLang="cs-CZ"/>
              <a:t>Kroucený, z tužší syntetické hmoty, konce s drenážními otvory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 altLang="cs-CZ"/>
              <a:t>Drenáž jaterního abscesu, nefrostomie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cs-CZ" altLang="cs-CZ"/>
              <a:t>Napojen na sběrný sáček, nebo volná drenáž to krytí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10801A-237D-4D83-A1CA-FEFB18211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7056" t="9345" r="15712"/>
          <a:stretch/>
        </p:blipFill>
        <p:spPr bwMode="auto">
          <a:xfrm>
            <a:off x="6948488" y="4938713"/>
            <a:ext cx="2195512" cy="191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DC344A7-2CA0-4D58-9C02-3E3957B8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3513" y="25400"/>
            <a:ext cx="2641600" cy="217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://www.ortgroup.cz/userdata/products/192/mocovy-sacek-htc.jpg">
            <a:hlinkClick r:id="rId6"/>
            <a:extLst>
              <a:ext uri="{FF2B5EF4-FFF2-40B4-BE49-F238E27FC236}">
                <a16:creationId xmlns:a16="http://schemas.microsoft.com/office/drawing/2014/main" id="{4CC30268-2B7B-4E1B-956F-FCA3C5E20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7341" r="15739"/>
          <a:stretch/>
        </p:blipFill>
        <p:spPr bwMode="auto">
          <a:xfrm>
            <a:off x="1476375" y="4899025"/>
            <a:ext cx="1727200" cy="193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ázek 1">
            <a:extLst>
              <a:ext uri="{FF2B5EF4-FFF2-40B4-BE49-F238E27FC236}">
                <a16:creationId xmlns:a16="http://schemas.microsoft.com/office/drawing/2014/main" id="{07DCA886-A5AB-4747-B45B-8DEFD529B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t="3233" r="6274" b="7034"/>
          <a:stretch>
            <a:fillRect/>
          </a:stretch>
        </p:blipFill>
        <p:spPr bwMode="auto">
          <a:xfrm>
            <a:off x="3563938" y="4894263"/>
            <a:ext cx="19446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0A3719-96FC-4A43-8493-C74C2B854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26"/>
    </mc:Choice>
    <mc:Fallback xmlns="">
      <p:transition spd="slow" advTm="5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174C3328-774F-485F-B274-F4987D28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Drenáž ascitu</a:t>
            </a:r>
          </a:p>
        </p:txBody>
      </p:sp>
      <p:pic>
        <p:nvPicPr>
          <p:cNvPr id="25603" name="Zástupný symbol pro obsah 3">
            <a:extLst>
              <a:ext uri="{FF2B5EF4-FFF2-40B4-BE49-F238E27FC236}">
                <a16:creationId xmlns:a16="http://schemas.microsoft.com/office/drawing/2014/main" id="{E998A098-67A0-4C24-B9E7-908821AFFA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484313"/>
            <a:ext cx="5384800" cy="5373687"/>
          </a:xfrm>
        </p:spPr>
      </p:pic>
      <p:pic>
        <p:nvPicPr>
          <p:cNvPr id="25604" name="Obrázek 4">
            <a:extLst>
              <a:ext uri="{FF2B5EF4-FFF2-40B4-BE49-F238E27FC236}">
                <a16:creationId xmlns:a16="http://schemas.microsoft.com/office/drawing/2014/main" id="{E233A6C2-C16F-4940-A7EB-AA219675A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4730" r="5412" b="4617"/>
          <a:stretch>
            <a:fillRect/>
          </a:stretch>
        </p:blipFill>
        <p:spPr bwMode="auto">
          <a:xfrm>
            <a:off x="5940425" y="4049713"/>
            <a:ext cx="32035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691CA4-839A-46A5-890E-21A311B4A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29"/>
    </mc:Choice>
    <mc:Fallback xmlns="">
      <p:transition spd="slow" advTm="4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982D5E44-169B-41BD-8CF2-8A177AC0A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0" y="0"/>
            <a:ext cx="87852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Vzlínavá (kapilární, cigaretová) drenáž</a:t>
            </a:r>
          </a:p>
        </p:txBody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29973DC4-CEE9-478E-871D-E174AE97B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0475"/>
            <a:ext cx="8785225" cy="559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8013" indent="-6080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u abscesů a nehojících se ran </a:t>
            </a: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povrchových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rukavicový, mulový drén, hadicový drén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odvádějí sekret do krytí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drenáž </a:t>
            </a: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hlubších</a:t>
            </a:r>
            <a:r>
              <a:rPr lang="cs-CZ" altLang="cs-CZ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 struktur – </a:t>
            </a:r>
            <a:r>
              <a:rPr lang="cs-CZ" altLang="cs-CZ" dirty="0" err="1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Penroseho</a:t>
            </a:r>
            <a:r>
              <a:rPr lang="cs-CZ" altLang="cs-CZ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 drén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Úzké trubičky nebo měkká flexibilní trubice (hladká nebo vroubkovaná – dobře se přizpůsobí ráně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Je RTG kontrastní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Omezení funkce při vyšší viskozitě drénu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endParaRPr lang="cs-CZ" altLang="cs-CZ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899A1396-DAAF-4B7F-8989-22230703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4140200"/>
            <a:ext cx="2016125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2C39571-2E7E-488F-872F-B176A372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463" y="5470525"/>
            <a:ext cx="2125662" cy="123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5D3A51C-CC57-4C81-A3D7-17AACB3F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8050" y="5457825"/>
            <a:ext cx="2247900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9227F3-7940-4EAC-8C5F-D9CE7B0EC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981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9E8A87E2-72AE-4B82-9F41-6E69A1247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5E0D7DA2-B4D1-4762-9D56-66C7C7DB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50963"/>
            <a:ext cx="4040188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cs-CZ" altLang="cs-CZ" sz="2400" b="1">
                <a:ea typeface="SimSun" panose="02010600030101010101" pitchFamily="2" charset="-122"/>
              </a:rPr>
              <a:t>Plochý páskový drén, Penroseho</a:t>
            </a:r>
          </a:p>
        </p:txBody>
      </p:sp>
      <p:sp>
        <p:nvSpPr>
          <p:cNvPr id="28676" name="Text Box 3">
            <a:extLst>
              <a:ext uri="{FF2B5EF4-FFF2-40B4-BE49-F238E27FC236}">
                <a16:creationId xmlns:a16="http://schemas.microsoft.com/office/drawing/2014/main" id="{BDD70F5A-0FD6-499A-A577-64DC93211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cs-CZ" altLang="cs-CZ" sz="2400" b="1">
                <a:ea typeface="SimSun" panose="02010600030101010101" pitchFamily="2" charset="-122"/>
              </a:rPr>
              <a:t>Tubulární Penroseho drén</a:t>
            </a:r>
          </a:p>
        </p:txBody>
      </p:sp>
      <p:pic>
        <p:nvPicPr>
          <p:cNvPr id="28677" name="Picture 4">
            <a:extLst>
              <a:ext uri="{FF2B5EF4-FFF2-40B4-BE49-F238E27FC236}">
                <a16:creationId xmlns:a16="http://schemas.microsoft.com/office/drawing/2014/main" id="{14CF1D69-237C-4CFE-BAA6-116F23C70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543175"/>
            <a:ext cx="4497388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5">
            <a:extLst>
              <a:ext uri="{FF2B5EF4-FFF2-40B4-BE49-F238E27FC236}">
                <a16:creationId xmlns:a16="http://schemas.microsoft.com/office/drawing/2014/main" id="{CDA5055C-CF57-4515-8D7B-0D24380F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43175"/>
            <a:ext cx="4427537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1EE15C-84C6-4049-B6D5-5E6B33EC0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97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CB223008-A119-4844-8523-1DD498FAD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B02072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Podtlaková (odsávací) drenáž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1CA7FE35-B290-49B9-A312-0E248BA5A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8413"/>
            <a:ext cx="8785225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aktivní odsávání sekretů nebo krve z tělních dutin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altLang="cs-CZ" sz="2800" b="1">
                <a:solidFill>
                  <a:srgbClr val="B02072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využívá podtlak vytvořený v podtlakových lahvích</a:t>
            </a:r>
          </a:p>
          <a:p>
            <a:pPr lvl="1">
              <a:spcBef>
                <a:spcPts val="700"/>
              </a:spcBef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drenážní systémy s nízkým pod tlakem (7 – 15 kPa), s vysokým (80 – 90 kPa)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podtlak vytvořený odsávacím zařízením nebo vodní vývěvou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láhve skleněné, plastové, měkké nádoby (harmoniky)</a:t>
            </a: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altLang="cs-CZ" sz="2800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odsává nepřetržitě a zabraňuje vstupu infekce do rány</a:t>
            </a:r>
          </a:p>
          <a:p>
            <a:pPr lvl="1">
              <a:lnSpc>
                <a:spcPct val="90000"/>
              </a:lnSpc>
              <a:spcBef>
                <a:spcPts val="7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např. po strumektomii, mastektomii, artroskopiích, 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solidFill>
                <a:srgbClr val="000000"/>
              </a:solidFill>
              <a:latin typeface="Cambria" panose="02040503050406030204" pitchFamily="18" charset="0"/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None/>
            </a:pPr>
            <a:endParaRPr lang="cs-CZ" altLang="cs-CZ" sz="240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8943F-A1D6-47D8-9573-3E44EAEEE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053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63B8C87C-F2DB-4891-AC8E-44D591D31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lnSpc>
                <a:spcPct val="90000"/>
              </a:lnSpc>
              <a:buFont typeface="Times New Roman" pitchFamily="16" charset="0"/>
              <a:buNone/>
              <a:defRPr/>
            </a:pPr>
            <a:r>
              <a:rPr lang="cs-CZ" altLang="cs-CZ" sz="4000" b="1" dirty="0">
                <a:solidFill>
                  <a:schemeClr val="tx1"/>
                </a:solidFill>
                <a:latin typeface="+mn-lt"/>
              </a:rPr>
              <a:t>Podtlaková (odsávací) drenáž</a:t>
            </a:r>
          </a:p>
        </p:txBody>
      </p:sp>
      <p:sp>
        <p:nvSpPr>
          <p:cNvPr id="32771" name="Text Box 2">
            <a:extLst>
              <a:ext uri="{FF2B5EF4-FFF2-40B4-BE49-F238E27FC236}">
                <a16:creationId xmlns:a16="http://schemas.microsoft.com/office/drawing/2014/main" id="{6104A843-0409-47A6-BA89-7F429A157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cs-CZ" altLang="cs-CZ" b="1">
                <a:solidFill>
                  <a:srgbClr val="B02072"/>
                </a:solidFill>
                <a:ea typeface="SimSun" panose="02010600030101010101" pitchFamily="2" charset="-122"/>
              </a:rPr>
              <a:t>REDONOVA DRENÁŽ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odsávání podtlakem v nádobce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kontrola funkčnosti drenáže – podtlak, perforace systému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připevněn jedním chirurgickým stehem k pokožce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cs-CZ" altLang="cs-CZ" b="1">
                <a:solidFill>
                  <a:srgbClr val="B02072"/>
                </a:solidFill>
                <a:ea typeface="SimSun" panose="02010600030101010101" pitchFamily="2" charset="-122"/>
              </a:rPr>
              <a:t>HRUDNÍ DRENÁŽNÍ SYSTÉMY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Jednorázové systémy (dříve dvou nebo tříláhvová drenáž)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cs-CZ" altLang="cs-CZ" b="1">
                <a:solidFill>
                  <a:srgbClr val="B02072"/>
                </a:solidFill>
                <a:ea typeface="SimSun" panose="02010600030101010101" pitchFamily="2" charset="-122"/>
              </a:rPr>
              <a:t>SPIRÁLOVÝ (NEBO BLAKE) DRÉN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Podtlaková drenáž, nižší invazivita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Nižší riziko obturace hadic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Jedna (nebo dvě) sběrné nádoby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2400">
                <a:solidFill>
                  <a:srgbClr val="000000"/>
                </a:solidFill>
                <a:ea typeface="SimSun" panose="02010600030101010101" pitchFamily="2" charset="-122"/>
              </a:rPr>
              <a:t>Široké využití (břišní, kardio, hrudní chi.)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32772" name="Obrázek 1">
            <a:extLst>
              <a:ext uri="{FF2B5EF4-FFF2-40B4-BE49-F238E27FC236}">
                <a16:creationId xmlns:a16="http://schemas.microsoft.com/office/drawing/2014/main" id="{D12CBE5F-A289-4B86-843D-48E85A47D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4154488"/>
            <a:ext cx="2697162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752D434-A62E-4E70-BA07-E8B5E4F1D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018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9C5554CC-F77B-4067-BB9F-813411FE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88913"/>
            <a:ext cx="50403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defRPr/>
            </a:pPr>
            <a:r>
              <a:rPr lang="cs-CZ" altLang="cs-CZ" sz="4000" b="1" dirty="0" err="1">
                <a:solidFill>
                  <a:schemeClr val="tx1"/>
                </a:solidFill>
                <a:latin typeface="+mn-lt"/>
              </a:rPr>
              <a:t>Redonův</a:t>
            </a:r>
            <a:r>
              <a:rPr lang="cs-CZ" altLang="cs-CZ" sz="4000" b="1" dirty="0">
                <a:solidFill>
                  <a:schemeClr val="tx1"/>
                </a:solidFill>
                <a:latin typeface="+mn-lt"/>
              </a:rPr>
              <a:t> drén</a:t>
            </a:r>
          </a:p>
        </p:txBody>
      </p:sp>
      <p:sp>
        <p:nvSpPr>
          <p:cNvPr id="34819" name="Text Box 2">
            <a:extLst>
              <a:ext uri="{FF2B5EF4-FFF2-40B4-BE49-F238E27FC236}">
                <a16:creationId xmlns:a16="http://schemas.microsoft.com/office/drawing/2014/main" id="{51E34BA5-225D-4100-B899-762F82B9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52550"/>
            <a:ext cx="878522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35951B60-FE0D-4B2A-A028-92940718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" y="2871788"/>
            <a:ext cx="2887663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B78DD38C-2534-461E-B379-A7DAEAC4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00" y="4873625"/>
            <a:ext cx="3330575" cy="176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55E5BC3C-605C-4D97-B510-2E518AA4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13" y="23813"/>
            <a:ext cx="3984625" cy="264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3" name="Rectangle 7">
            <a:extLst>
              <a:ext uri="{FF2B5EF4-FFF2-40B4-BE49-F238E27FC236}">
                <a16:creationId xmlns:a16="http://schemas.microsoft.com/office/drawing/2014/main" id="{35CCCF59-7DD5-4308-9D57-97FC5EF0A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4824" name="Obrázek 1">
            <a:extLst>
              <a:ext uri="{FF2B5EF4-FFF2-40B4-BE49-F238E27FC236}">
                <a16:creationId xmlns:a16="http://schemas.microsoft.com/office/drawing/2014/main" id="{8E9FCB83-3A5E-460A-B396-AF229515C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352550"/>
            <a:ext cx="2447925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Obrázek 1">
            <a:extLst>
              <a:ext uri="{FF2B5EF4-FFF2-40B4-BE49-F238E27FC236}">
                <a16:creationId xmlns:a16="http://schemas.microsoft.com/office/drawing/2014/main" id="{9E851356-E2D4-4228-BA3B-5FB3B4C8A6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562100"/>
            <a:ext cx="3240087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A17733B-F357-4130-B902-2A9300204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824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3DB99DD2-863D-497C-A572-E4B944536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cs-CZ" altLang="cs-CZ"/>
              <a:t>Jackson-Prattův drén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F411FC4-4082-435B-8030-1D0B78AC2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850" y="1708150"/>
            <a:ext cx="2520950" cy="2520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2BFCE4-EDA4-443C-B53D-62CD02DBE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063" y="1341438"/>
            <a:ext cx="3024187" cy="329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45B590-5AE1-475A-AB9A-FBAD7352F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675" y="4232275"/>
            <a:ext cx="2376488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476ECF9-A1B5-4FD2-80BD-369167CD9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"/>
    </mc:Choice>
    <mc:Fallback xmlns="">
      <p:transition spd="slow" advTm="17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881A0C85-7982-4C09-8D11-5F485A94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4032250" cy="2205038"/>
          </a:xfrm>
        </p:spPr>
        <p:txBody>
          <a:bodyPr>
            <a:norm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4000" b="1" dirty="0">
                <a:latin typeface="+mn-lt"/>
                <a:ea typeface="SimSun" charset="-122"/>
                <a:cs typeface="+mn-cs"/>
              </a:rPr>
              <a:t>Spirálový (Blake) drén</a:t>
            </a:r>
          </a:p>
        </p:txBody>
      </p:sp>
      <p:pic>
        <p:nvPicPr>
          <p:cNvPr id="37891" name="Picture 9">
            <a:extLst>
              <a:ext uri="{FF2B5EF4-FFF2-40B4-BE49-F238E27FC236}">
                <a16:creationId xmlns:a16="http://schemas.microsoft.com/office/drawing/2014/main" id="{8E45CFFA-6487-4A81-B9FD-9D7226104B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" y="2674938"/>
            <a:ext cx="3921125" cy="3735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>
            <a:extLst>
              <a:ext uri="{FF2B5EF4-FFF2-40B4-BE49-F238E27FC236}">
                <a16:creationId xmlns:a16="http://schemas.microsoft.com/office/drawing/2014/main" id="{C184F488-65F7-44C4-9968-030E68CE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32744" r="1811" b="11041"/>
          <a:stretch>
            <a:fillRect/>
          </a:stretch>
        </p:blipFill>
        <p:spPr bwMode="auto">
          <a:xfrm>
            <a:off x="4500563" y="115888"/>
            <a:ext cx="43910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C8194D-3E04-4774-B910-091D9CACF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3"/>
    </mc:Choice>
    <mc:Fallback xmlns="">
      <p:transition spd="slow" advTm="2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>
            <a:extLst>
              <a:ext uri="{FF2B5EF4-FFF2-40B4-BE49-F238E27FC236}">
                <a16:creationId xmlns:a16="http://schemas.microsoft.com/office/drawing/2014/main" id="{37680F2D-4539-4672-93D2-C770A271A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8913"/>
            <a:ext cx="77771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defRPr/>
            </a:pPr>
            <a:r>
              <a:rPr lang="cs-CZ" altLang="cs-CZ" sz="4400" b="1" dirty="0">
                <a:solidFill>
                  <a:srgbClr val="B02072"/>
                </a:solidFill>
                <a:latin typeface="+mn-lt"/>
              </a:rPr>
              <a:t>Drenáž</a:t>
            </a:r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B3C88F3F-3207-47B6-8B2C-7EE82C6E9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866775"/>
            <a:ext cx="87852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cíl - odvádět krev, různé sekrety nebo hnis z rány, tělních dutin a abscesů</a:t>
            </a:r>
          </a:p>
          <a:p>
            <a:pPr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latin typeface="+mn-lt"/>
              </a:rPr>
              <a:t>Zavedení během operačního výkonu, </a:t>
            </a:r>
            <a:r>
              <a:rPr lang="cs-CZ" altLang="cs-CZ" sz="2800" dirty="0" err="1">
                <a:latin typeface="+mn-lt"/>
              </a:rPr>
              <a:t>chir</a:t>
            </a:r>
            <a:r>
              <a:rPr lang="cs-CZ" altLang="cs-CZ" sz="2800" dirty="0">
                <a:latin typeface="+mn-lt"/>
              </a:rPr>
              <a:t>. zákroku</a:t>
            </a:r>
          </a:p>
          <a:p>
            <a:pPr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latin typeface="+mn-lt"/>
              </a:rPr>
              <a:t>Aseptické zavedení</a:t>
            </a:r>
          </a:p>
          <a:p>
            <a:pPr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/>
            </a:pPr>
            <a:r>
              <a:rPr lang="cs-CZ" altLang="cs-CZ" sz="3200" b="1" dirty="0">
                <a:latin typeface="+mn-lt"/>
              </a:rPr>
              <a:t>Indikace pro založení drénu: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Font typeface="Arial" charset="0"/>
              <a:buChar char="–"/>
              <a:defRPr/>
            </a:pPr>
            <a:r>
              <a:rPr lang="cs-CZ" altLang="cs-CZ" sz="3200" dirty="0">
                <a:latin typeface="+mn-lt"/>
              </a:rPr>
              <a:t>Odvod tekutiny, či vzduchu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cs-CZ" altLang="cs-CZ" sz="2400" dirty="0">
                <a:latin typeface="+mn-lt"/>
              </a:rPr>
              <a:t>Nežádoucí tekutina může mít na okolní tkáně nežádoucí mechanický, toxický nebo infekční vliv</a:t>
            </a:r>
          </a:p>
          <a:p>
            <a:pPr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/>
            </a:pPr>
            <a:r>
              <a:rPr lang="cs-CZ" altLang="cs-CZ" sz="3200" b="1" dirty="0">
                <a:solidFill>
                  <a:srgbClr val="B02072"/>
                </a:solidFill>
                <a:latin typeface="+mn-lt"/>
              </a:rPr>
              <a:t>Funkce drénů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Monitorování množství a vzhledu odváděné tekutiny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>
                <a:latin typeface="+mn-lt"/>
              </a:rPr>
              <a:t>Signalizační funkce </a:t>
            </a:r>
            <a:r>
              <a:rPr lang="cs-CZ" altLang="cs-CZ" sz="2800" dirty="0">
                <a:latin typeface="+mn-lt"/>
              </a:rPr>
              <a:t>– život ohrožující stavy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>
                <a:latin typeface="+mn-lt"/>
              </a:rPr>
              <a:t>Restituční funkce</a:t>
            </a:r>
            <a:r>
              <a:rPr lang="cs-CZ" altLang="cs-CZ" sz="2800" dirty="0">
                <a:latin typeface="+mn-lt"/>
              </a:rPr>
              <a:t> – napomáhá rozvinutí plíce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E76EFB2-BED0-4C32-8255-EBAB61D2C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9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7B2F5DF0-0BC0-4218-ACB8-AF27B9CA5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6038"/>
            <a:ext cx="882173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defRPr/>
            </a:pPr>
            <a:r>
              <a:rPr lang="cs-CZ" altLang="cs-CZ" sz="3600" b="1" dirty="0" err="1">
                <a:solidFill>
                  <a:srgbClr val="B02072"/>
                </a:solidFill>
                <a:latin typeface="+mn-lt"/>
              </a:rPr>
              <a:t>Proplachová</a:t>
            </a: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 (odsávací) drenáž - </a:t>
            </a:r>
            <a:r>
              <a:rPr lang="cs-CZ" altLang="cs-CZ" sz="3600" b="1" dirty="0" err="1">
                <a:solidFill>
                  <a:srgbClr val="B02072"/>
                </a:solidFill>
                <a:latin typeface="+mn-lt"/>
              </a:rPr>
              <a:t>Laváž</a:t>
            </a:r>
            <a:endParaRPr lang="cs-CZ" altLang="cs-CZ" sz="3600" b="1" dirty="0">
              <a:solidFill>
                <a:srgbClr val="B02072"/>
              </a:solidFill>
              <a:latin typeface="+mn-lt"/>
            </a:endParaRPr>
          </a:p>
        </p:txBody>
      </p:sp>
      <p:sp>
        <p:nvSpPr>
          <p:cNvPr id="38915" name="Text Box 2">
            <a:extLst>
              <a:ext uri="{FF2B5EF4-FFF2-40B4-BE49-F238E27FC236}">
                <a16:creationId xmlns:a16="http://schemas.microsoft.com/office/drawing/2014/main" id="{D13A53F0-86EE-4B39-99BF-09719D1DC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8013" indent="-6080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u hnisajících ran, zánětu kloubů, zánětu pobřišnice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drény se vloží do horního a dolního pólu rány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lavážový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roztok (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LavaSurge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1000 ml, FR, 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Betadine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– 1%) se aplikuje horním drénem a spolu se sekretem se odvádí dolním drénem pod mírným negativním tlakem (RD), nebo je napojen na sběrný sáček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kontrola příjmu a výdeje, obturace odvodných hadic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endParaRPr lang="cs-CZ" altLang="cs-CZ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7AFBD2F-AC6D-4B49-93E0-9CFD89F44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307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3ACCBF2-066F-4DE8-8BC9-D0888E932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7777162" cy="9810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 err="1">
                <a:latin typeface="+mn-lt"/>
                <a:ea typeface="SimSun" charset="-122"/>
                <a:cs typeface="+mn-cs"/>
              </a:rPr>
              <a:t>Proplachová</a:t>
            </a:r>
            <a:r>
              <a:rPr lang="cs-CZ" altLang="cs-CZ" sz="3600" b="1" dirty="0">
                <a:latin typeface="+mn-lt"/>
                <a:ea typeface="SimSun" charset="-122"/>
                <a:cs typeface="+mn-cs"/>
              </a:rPr>
              <a:t> </a:t>
            </a:r>
            <a:r>
              <a:rPr lang="cs-CZ" altLang="cs-CZ" sz="3600" b="1" dirty="0" err="1">
                <a:latin typeface="+mn-lt"/>
                <a:ea typeface="SimSun" charset="-122"/>
                <a:cs typeface="+mn-cs"/>
              </a:rPr>
              <a:t>laváž</a:t>
            </a:r>
            <a:endParaRPr lang="cs-CZ" altLang="cs-CZ" sz="3600" b="1" dirty="0">
              <a:latin typeface="+mn-lt"/>
              <a:ea typeface="SimSun" charset="-122"/>
              <a:cs typeface="+mn-cs"/>
            </a:endParaRPr>
          </a:p>
        </p:txBody>
      </p:sp>
      <p:pic>
        <p:nvPicPr>
          <p:cNvPr id="20483" name="Picture 4" descr="proplachová laváž">
            <a:extLst>
              <a:ext uri="{FF2B5EF4-FFF2-40B4-BE49-F238E27FC236}">
                <a16:creationId xmlns:a16="http://schemas.microsoft.com/office/drawing/2014/main" id="{0F21B1AB-7CB5-4889-A292-94AD121DF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341438"/>
            <a:ext cx="5468938" cy="53022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Obrázek 1">
            <a:extLst>
              <a:ext uri="{FF2B5EF4-FFF2-40B4-BE49-F238E27FC236}">
                <a16:creationId xmlns:a16="http://schemas.microsoft.com/office/drawing/2014/main" id="{CBA0DCAA-2C91-42C6-8654-462292124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r="18095"/>
          <a:stretch>
            <a:fillRect/>
          </a:stretch>
        </p:blipFill>
        <p:spPr bwMode="auto">
          <a:xfrm>
            <a:off x="5867400" y="1412875"/>
            <a:ext cx="30861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D8E771-D9F4-4A8C-B927-65B2B4839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78"/>
    </mc:Choice>
    <mc:Fallback xmlns="">
      <p:transition spd="slow" advTm="107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11AB7A13-5C4D-4418-9BC1-059B106BE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2550"/>
            <a:ext cx="8229600" cy="817563"/>
          </a:xfrm>
        </p:spPr>
        <p:txBody>
          <a:bodyPr>
            <a:norm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3600" b="1" dirty="0">
                <a:solidFill>
                  <a:srgbClr val="B02072"/>
                </a:solidFill>
                <a:latin typeface="+mn-lt"/>
                <a:ea typeface="SimSun" charset="-122"/>
                <a:cs typeface="+mn-cs"/>
              </a:rPr>
              <a:t>Péče o pacienta s drénem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806F245-108E-48A2-BD1F-22A376744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692150"/>
            <a:ext cx="8820150" cy="5967413"/>
          </a:xfrm>
        </p:spPr>
        <p:txBody>
          <a:bodyPr/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Funkčnost drénu (podtlak, obturace)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Odpady </a:t>
            </a:r>
          </a:p>
          <a:p>
            <a:pPr marL="914400" lvl="2" indent="0"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/>
              <a:t>- množství, barvu, charakter, zápach, značení a záznam v pravidelných intervalech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Označení drénu (pokud je více drénů)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Fixace drénu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Převaz rány s drénem</a:t>
            </a:r>
          </a:p>
          <a:p>
            <a:pPr marL="914400" lvl="2" indent="0"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/>
              <a:t>- Po HDR, ochranné pomůcky (rukavice, ústní rouška), aseptické postupy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Edukace pacienta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Odstranění drénu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359B8C-49F3-40B2-88D8-55E1CD8E6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579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659F6168-AD7B-4436-8102-0B38B003C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B02072"/>
                </a:solidFill>
              </a:rPr>
              <a:t>Hrudní drenáž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A11D6B-8F01-481D-9334-F884AA8C1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6768413-5420-4DDC-BF75-80AAC3B15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"/>
    </mc:Choice>
    <mc:Fallback xmlns="">
      <p:transition spd="slow" advTm="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A245DC10-B3EE-4140-9922-23371D2C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Hrudní drenáž</a:t>
            </a:r>
          </a:p>
        </p:txBody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A43BCD81-9AAE-466E-A187-7862E349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K rozvinutí plíce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Odsátí vzduchu, výpotku, hnisu, krve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Indikace: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Spontánní 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pneunothorax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, poranění hrudníku, 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hemotneumothorax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, operace hrudníku, …..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Měkké a pevné, 40 – 50 cm, několik otvorů na konci, kalibrace po 5 cm, RTG kontrastní proužek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Průsvit: CH, F – 28, 32, 36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Místo zavedení – 5 – 6 mezižebří ve střední 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axialní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čáře (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fluidotorax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), 2-3 mezižebří u pneumotoraxu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C8C842A-3CDF-46C5-B7E6-68B18BBCE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536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B6BBFABE-A522-4F13-B4F1-CD57627E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7777162" cy="981075"/>
          </a:xfrm>
        </p:spPr>
        <p:txBody>
          <a:bodyPr/>
          <a:lstStyle/>
          <a:p>
            <a:pPr defTabSz="449263"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b="1">
                <a:solidFill>
                  <a:srgbClr val="B02072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Hrudní drenáž</a:t>
            </a:r>
          </a:p>
        </p:txBody>
      </p:sp>
      <p:pic>
        <p:nvPicPr>
          <p:cNvPr id="23555" name="Picture 5" descr="http://www.qwerty.cz/userfiles/camera2.jpg">
            <a:hlinkClick r:id="rId4"/>
            <a:extLst>
              <a:ext uri="{FF2B5EF4-FFF2-40B4-BE49-F238E27FC236}">
                <a16:creationId xmlns:a16="http://schemas.microsoft.com/office/drawing/2014/main" id="{D620D39A-45BF-408B-B9CD-822C57B2DB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t="8601"/>
          <a:stretch>
            <a:fillRect/>
          </a:stretch>
        </p:blipFill>
        <p:spPr>
          <a:xfrm>
            <a:off x="2051050" y="1412875"/>
            <a:ext cx="4895850" cy="50847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09E057-5046-4C1F-9634-49708BDC0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0"/>
    </mc:Choice>
    <mc:Fallback xmlns="">
      <p:transition spd="slow" advTm="2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9025E23A-1390-47BE-9CC5-8ED917F9E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0350"/>
            <a:ext cx="5040312" cy="59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9225DA-F02F-4385-A54E-58D00CF35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889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9F6496E1-41AE-4A03-B7E3-8D4C4A02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7777162" cy="981075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0179" name="Picture 8" descr="http://www.asqa.cz/obr-big/6-1-big.jpg">
            <a:extLst>
              <a:ext uri="{FF2B5EF4-FFF2-40B4-BE49-F238E27FC236}">
                <a16:creationId xmlns:a16="http://schemas.microsoft.com/office/drawing/2014/main" id="{87277EAC-DB99-49F1-A232-C9859E1775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57163"/>
            <a:ext cx="4716462" cy="3143250"/>
          </a:xfrm>
        </p:spPr>
      </p:pic>
      <p:pic>
        <p:nvPicPr>
          <p:cNvPr id="50180" name="Picture 4" descr="http://www.kardiovs.cz/obrazy/anestprisl/thoracath-save.jpg">
            <a:extLst>
              <a:ext uri="{FF2B5EF4-FFF2-40B4-BE49-F238E27FC236}">
                <a16:creationId xmlns:a16="http://schemas.microsoft.com/office/drawing/2014/main" id="{F7D493AE-AD05-429B-A17D-BF7A12AB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454400"/>
            <a:ext cx="482441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27D832-A6E6-4D03-A0AC-E4A55536B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9"/>
    </mc:Choice>
    <mc:Fallback xmlns="">
      <p:transition spd="slow" advTm="1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6ED5637E-6805-43FC-A5DB-F1C025FD9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Drenážní systémy</a:t>
            </a:r>
          </a:p>
        </p:txBody>
      </p:sp>
      <p:sp>
        <p:nvSpPr>
          <p:cNvPr id="50179" name="Text Box 2">
            <a:extLst>
              <a:ext uri="{FF2B5EF4-FFF2-40B4-BE49-F238E27FC236}">
                <a16:creationId xmlns:a16="http://schemas.microsoft.com/office/drawing/2014/main" id="{CB7798E2-A549-45BE-8C15-0859F507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Resterilizovatelné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(dříve)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Spádová drenáž plurální dutiny dle 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B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ülaua</a:t>
            </a:r>
            <a:endParaRPr lang="cs-CZ" altLang="cs-CZ" sz="24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>
              <a:spcBef>
                <a:spcPts val="700"/>
              </a:spcBef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Dvouláhvový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drenážní systém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Třílahvový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drenážní systém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Jednorázové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 err="1">
                <a:solidFill>
                  <a:srgbClr val="B02072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Heimlichova</a:t>
            </a:r>
            <a:r>
              <a:rPr lang="cs-CZ" altLang="cs-CZ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chlopeň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 err="1">
                <a:solidFill>
                  <a:srgbClr val="B02072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ThoraSeal</a:t>
            </a:r>
            <a:endParaRPr lang="cs-CZ" altLang="cs-CZ" dirty="0">
              <a:solidFill>
                <a:srgbClr val="B02072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>
              <a:spcBef>
                <a:spcPts val="700"/>
              </a:spcBef>
              <a:defRPr/>
            </a:pPr>
            <a:r>
              <a:rPr lang="cs-CZ" altLang="cs-CZ" dirty="0" err="1">
                <a:solidFill>
                  <a:srgbClr val="B02072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AquaSeal</a:t>
            </a:r>
            <a:r>
              <a:rPr lang="cs-CZ" altLang="cs-CZ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…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Duální systém 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Sbírá tekutinu ze dvou míst, dvě odvodné hadice do jedné sběrné nádoby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D2C64D-6305-4DB3-80F3-95263A832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265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>
            <a:extLst>
              <a:ext uri="{FF2B5EF4-FFF2-40B4-BE49-F238E27FC236}">
                <a16:creationId xmlns:a16="http://schemas.microsoft.com/office/drawing/2014/main" id="{C6ABFF33-D877-43D9-8A66-D41B0DC84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813"/>
            <a:ext cx="77771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lnSpc>
                <a:spcPct val="90000"/>
              </a:lnSpc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Spádová drenáž plurální dutiny dle </a:t>
            </a:r>
            <a:r>
              <a:rPr lang="cs-CZ" altLang="cs-CZ" sz="3600" b="1" dirty="0" err="1">
                <a:solidFill>
                  <a:srgbClr val="B02072"/>
                </a:solidFill>
                <a:latin typeface="+mn-lt"/>
              </a:rPr>
              <a:t>Bülaua</a:t>
            </a:r>
            <a:endParaRPr lang="cs-CZ" altLang="cs-CZ" sz="3600" b="1" dirty="0">
              <a:solidFill>
                <a:srgbClr val="B02072"/>
              </a:solidFill>
              <a:latin typeface="+mn-lt"/>
            </a:endParaRPr>
          </a:p>
        </p:txBody>
      </p:sp>
      <p:sp>
        <p:nvSpPr>
          <p:cNvPr id="52227" name="Text Box 2">
            <a:extLst>
              <a:ext uri="{FF2B5EF4-FFF2-40B4-BE49-F238E27FC236}">
                <a16:creationId xmlns:a16="http://schemas.microsoft.com/office/drawing/2014/main" id="{4C2CE454-A5F8-45F1-9086-EFE2CDFAA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57313"/>
            <a:ext cx="82296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Jedna láhev naplněná sterilním roztokem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Hrudní drén se napojí na delší trubici, která je ponořená do roztoku (2 – 4 cm)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Hloubka ponoření určuje velikost negativního podtlaku v plicích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Hloubka zanožení trubice je přímo úměrná velikosti tlaku v plicích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Po 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pneumektomii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pneumothorax</a:t>
            </a:r>
            <a:endParaRPr lang="cs-CZ" altLang="cs-CZ" dirty="0">
              <a:solidFill>
                <a:srgbClr val="000000"/>
              </a:solidFill>
              <a:latin typeface="+mn-lt"/>
              <a:ea typeface="SimSun" panose="02010600030101010101" pitchFamily="2" charset="-122"/>
            </a:endParaRP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Nesmí se napojit na aktivní sání (chybí kontrola podtlaku – vodní ventil)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00A96DC-9A52-4332-8D70-090CF4664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337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4FACA129-E3E6-4EA8-B69C-DC15796AE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350"/>
            <a:ext cx="77771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cs-CZ" altLang="cs-CZ" sz="4400" b="1" dirty="0">
                <a:latin typeface="+mn-lt"/>
                <a:ea typeface="SimSun" panose="02010600030101010101" pitchFamily="2" charset="-122"/>
              </a:rPr>
              <a:t>Volba drénu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7050CD9C-C1B8-4557-8021-D84136281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61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latin typeface="+mn-lt"/>
              </a:rPr>
              <a:t>správná forma drenáže, materiálu drénů, aktivity  a pasivity odvodu sekretu </a:t>
            </a:r>
          </a:p>
          <a:p>
            <a:pPr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latin typeface="+mn-lt"/>
              </a:rPr>
              <a:t>přiměřenost viskositě a objemu očekávané tekutiny </a:t>
            </a:r>
          </a:p>
          <a:p>
            <a:pPr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latin typeface="+mn-lt"/>
              </a:rPr>
              <a:t>doba trvání drenáže vzhledem k množství odváděné tekutiny </a:t>
            </a:r>
          </a:p>
          <a:p>
            <a:pPr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b="1" dirty="0">
                <a:solidFill>
                  <a:srgbClr val="660066"/>
                </a:solidFill>
                <a:latin typeface="+mn-lt"/>
              </a:rPr>
              <a:t>nároky na materiál 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defRPr/>
            </a:pPr>
            <a:r>
              <a:rPr lang="cs-CZ" altLang="cs-CZ" sz="2400" dirty="0" err="1">
                <a:latin typeface="+mn-lt"/>
              </a:rPr>
              <a:t>Biostabilita</a:t>
            </a:r>
            <a:r>
              <a:rPr lang="cs-CZ" altLang="cs-CZ" sz="2400" dirty="0">
                <a:latin typeface="+mn-lt"/>
              </a:rPr>
              <a:t> drénu – vliv tkáně na materiál drénu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defRPr/>
            </a:pPr>
            <a:r>
              <a:rPr lang="cs-CZ" altLang="cs-CZ" sz="2400" dirty="0">
                <a:latin typeface="+mn-lt"/>
              </a:rPr>
              <a:t>Biokompatibilita drénu – vliv materiálu na okolní tkáň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defRPr/>
            </a:pPr>
            <a:r>
              <a:rPr lang="cs-CZ" altLang="cs-CZ" sz="2400" dirty="0">
                <a:latin typeface="+mn-lt"/>
              </a:rPr>
              <a:t>pevnost, měkkost, odolnost, kluzký povrch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defRPr/>
            </a:pPr>
            <a:r>
              <a:rPr lang="cs-CZ" altLang="cs-CZ" sz="2400" dirty="0" err="1">
                <a:latin typeface="+mn-lt"/>
              </a:rPr>
              <a:t>nesmáčivost</a:t>
            </a:r>
            <a:r>
              <a:rPr lang="cs-CZ" altLang="cs-CZ" sz="2400" dirty="0">
                <a:latin typeface="+mn-lt"/>
              </a:rPr>
              <a:t>, udržení průsvitu (ucpání)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defRPr/>
            </a:pPr>
            <a:r>
              <a:rPr lang="cs-CZ" altLang="cs-CZ" sz="2400" dirty="0">
                <a:latin typeface="+mn-lt"/>
              </a:rPr>
              <a:t>Velikost v </a:t>
            </a:r>
            <a:r>
              <a:rPr lang="cs-CZ" altLang="cs-CZ" sz="2400" dirty="0" err="1">
                <a:latin typeface="+mn-lt"/>
              </a:rPr>
              <a:t>Charriérova</a:t>
            </a:r>
            <a:r>
              <a:rPr lang="cs-CZ" altLang="cs-CZ" sz="2400" dirty="0">
                <a:latin typeface="+mn-lt"/>
              </a:rPr>
              <a:t> stupnice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–"/>
              <a:defRPr/>
            </a:pPr>
            <a:r>
              <a:rPr lang="cs-CZ" altLang="cs-CZ" sz="2400" dirty="0">
                <a:latin typeface="+mn-lt"/>
              </a:rPr>
              <a:t>Rovný, zahnutý, počet otvorů, ….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defRPr/>
            </a:pPr>
            <a:endParaRPr lang="cs-CZ" altLang="cs-CZ" sz="2400" dirty="0">
              <a:latin typeface="+mn-lt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defRPr/>
            </a:pPr>
            <a:endParaRPr lang="cs-CZ" altLang="cs-CZ" sz="2400" dirty="0">
              <a:latin typeface="Calibri" pitchFamily="32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76A5B7-4216-4140-A746-93F3BD604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385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>
            <a:extLst>
              <a:ext uri="{FF2B5EF4-FFF2-40B4-BE49-F238E27FC236}">
                <a16:creationId xmlns:a16="http://schemas.microsoft.com/office/drawing/2014/main" id="{68A03BEC-9340-42B4-9D51-8C3963FB2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64076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lnSpc>
                <a:spcPct val="90000"/>
              </a:lnSpc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3600" b="1" dirty="0" err="1">
                <a:solidFill>
                  <a:srgbClr val="B02072"/>
                </a:solidFill>
                <a:latin typeface="+mn-lt"/>
              </a:rPr>
              <a:t>Dvouláhvový</a:t>
            </a: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 drenážní systém</a:t>
            </a: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C20B094C-D972-445B-A0CB-A7EECF6B0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665956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lnSpc>
                <a:spcPct val="8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cs-CZ" altLang="cs-CZ" sz="2500" b="1" dirty="0">
                <a:solidFill>
                  <a:srgbClr val="B02072"/>
                </a:solidFill>
                <a:latin typeface="+mn-lt"/>
              </a:rPr>
              <a:t>PRVNÍ LÁHEV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Font typeface="Arial" charset="0"/>
              <a:buChar char="–"/>
              <a:defRPr/>
            </a:pPr>
            <a:r>
              <a:rPr lang="cs-CZ" altLang="cs-CZ" sz="2200" dirty="0">
                <a:latin typeface="+mn-lt"/>
              </a:rPr>
              <a:t>Hromadění tekutiny (odsávání vzduchu a tekutiny)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Font typeface="Arial" charset="0"/>
              <a:buChar char="–"/>
              <a:defRPr/>
            </a:pPr>
            <a:r>
              <a:rPr lang="cs-CZ" altLang="cs-CZ" sz="2200" dirty="0">
                <a:latin typeface="+mn-lt"/>
              </a:rPr>
              <a:t>1. trubice – bezpečnější 2 cm pod hladinou roztoku (sekretu) – sledovat množství a povytahovat (je možné i bez ponoru – velké riziko vniknutí vzduchu do DH při odpojení aktivního sání)</a:t>
            </a:r>
          </a:p>
          <a:p>
            <a:pPr lvl="2">
              <a:lnSpc>
                <a:spcPct val="80000"/>
              </a:lnSpc>
              <a:spcBef>
                <a:spcPts val="475"/>
              </a:spcBef>
              <a:buFont typeface="Arial" charset="0"/>
              <a:buChar char="–"/>
              <a:defRPr/>
            </a:pPr>
            <a:r>
              <a:rPr lang="cs-CZ" altLang="cs-CZ" sz="1900" dirty="0">
                <a:latin typeface="+mn-lt"/>
              </a:rPr>
              <a:t>Nutné udržovat 2 cm ponoru – pokud bude vyšší s přibývajícím sekretem – snižuje se hodnota požadovaného podtlaku v plicích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Font typeface="Arial" charset="0"/>
              <a:buChar char="–"/>
              <a:defRPr/>
            </a:pPr>
            <a:r>
              <a:rPr lang="cs-CZ" altLang="cs-CZ" sz="2200" dirty="0">
                <a:latin typeface="+mn-lt"/>
              </a:rPr>
              <a:t>2. trubice – propojení dvou láhví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defRPr/>
            </a:pPr>
            <a:endParaRPr lang="cs-CZ" altLang="cs-CZ" sz="2200" dirty="0">
              <a:latin typeface="+mn-lt"/>
            </a:endParaRPr>
          </a:p>
          <a:p>
            <a:pPr>
              <a:lnSpc>
                <a:spcPct val="80000"/>
              </a:lnSpc>
              <a:spcBef>
                <a:spcPts val="625"/>
              </a:spcBef>
              <a:buFont typeface="Arial" charset="0"/>
              <a:buChar char="•"/>
              <a:defRPr/>
            </a:pPr>
            <a:r>
              <a:rPr lang="cs-CZ" altLang="cs-CZ" sz="2500" b="1" dirty="0">
                <a:solidFill>
                  <a:srgbClr val="B02072"/>
                </a:solidFill>
                <a:latin typeface="+mn-lt"/>
              </a:rPr>
              <a:t>DRUHÁ LÁHEV </a:t>
            </a:r>
            <a:r>
              <a:rPr lang="cs-CZ" altLang="cs-CZ" sz="25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(</a:t>
            </a:r>
            <a:r>
              <a:rPr lang="cs-CZ" altLang="cs-CZ" sz="2500" dirty="0">
                <a:latin typeface="+mn-lt"/>
              </a:rPr>
              <a:t>je napojena na aktivní sání)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Font typeface="Arial" charset="0"/>
              <a:buChar char="–"/>
              <a:defRPr/>
            </a:pPr>
            <a:r>
              <a:rPr lang="cs-CZ" altLang="cs-CZ" sz="2200" dirty="0">
                <a:latin typeface="+mn-lt"/>
              </a:rPr>
              <a:t>Nejdelší trubice pod vodní hladinou – hloubka zanoření reguluje podtlak (10 – 15 cm vodního sloupce)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Font typeface="Arial" charset="0"/>
              <a:buChar char="–"/>
              <a:defRPr/>
            </a:pPr>
            <a:r>
              <a:rPr lang="cs-CZ" altLang="cs-CZ" sz="2200" dirty="0">
                <a:latin typeface="+mn-lt"/>
              </a:rPr>
              <a:t>Trubice - vzájemné propojení láhví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Font typeface="Arial" charset="0"/>
              <a:buChar char="–"/>
              <a:defRPr/>
            </a:pPr>
            <a:r>
              <a:rPr lang="cs-CZ" altLang="cs-CZ" sz="2200" dirty="0">
                <a:latin typeface="+mn-lt"/>
              </a:rPr>
              <a:t>3. trubice - napojení na sání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Font typeface="Arial" charset="0"/>
              <a:buChar char="–"/>
              <a:defRPr/>
            </a:pPr>
            <a:r>
              <a:rPr lang="cs-CZ" altLang="cs-CZ" sz="2200" dirty="0">
                <a:latin typeface="+mn-lt"/>
              </a:rPr>
              <a:t>Odsává vzduch a sekret z dutiny hrudní</a:t>
            </a:r>
          </a:p>
        </p:txBody>
      </p:sp>
      <p:pic>
        <p:nvPicPr>
          <p:cNvPr id="55300" name="Obrázek 1">
            <a:extLst>
              <a:ext uri="{FF2B5EF4-FFF2-40B4-BE49-F238E27FC236}">
                <a16:creationId xmlns:a16="http://schemas.microsoft.com/office/drawing/2014/main" id="{2176657F-C40C-4EAC-B4C2-40E840601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573463"/>
            <a:ext cx="30638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ázek 2">
            <a:extLst>
              <a:ext uri="{FF2B5EF4-FFF2-40B4-BE49-F238E27FC236}">
                <a16:creationId xmlns:a16="http://schemas.microsoft.com/office/drawing/2014/main" id="{066DEDC2-EE10-4594-A7A7-0F6B0CFA8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4228" r="4234" b="5997"/>
          <a:stretch>
            <a:fillRect/>
          </a:stretch>
        </p:blipFill>
        <p:spPr bwMode="auto">
          <a:xfrm>
            <a:off x="6726238" y="1401763"/>
            <a:ext cx="2441575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3EFF9E1-C547-4EBC-BC22-50CC39F26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303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A30053A5-7349-493F-9728-0DA80F9D7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2550"/>
            <a:ext cx="8229600" cy="8985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1313" defTabSz="449263"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3600" b="1" dirty="0" err="1">
                <a:solidFill>
                  <a:srgbClr val="B02072"/>
                </a:solidFill>
                <a:latin typeface="+mn-lt"/>
                <a:ea typeface="SimSun" charset="-122"/>
                <a:cs typeface="+mn-cs"/>
              </a:rPr>
              <a:t>Tříláhvový</a:t>
            </a:r>
            <a:r>
              <a:rPr lang="cs-CZ" altLang="cs-CZ" sz="3600" b="1" dirty="0">
                <a:solidFill>
                  <a:srgbClr val="B02072"/>
                </a:solidFill>
                <a:latin typeface="+mn-lt"/>
                <a:ea typeface="SimSun" charset="-122"/>
                <a:cs typeface="+mn-cs"/>
              </a:rPr>
              <a:t> drenážní systém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D6B1D22-D319-4D4A-B04A-510436D6C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14438"/>
            <a:ext cx="8640763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spcBef>
                <a:spcPts val="800"/>
              </a:spcBef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srgbClr val="660066"/>
                </a:solidFill>
                <a:latin typeface="Cambria" panose="02040503050406030204" pitchFamily="18" charset="0"/>
              </a:rPr>
              <a:t>1. </a:t>
            </a:r>
            <a:r>
              <a:rPr lang="cs-CZ" altLang="cs-CZ" sz="3200" dirty="0">
                <a:solidFill>
                  <a:srgbClr val="660066"/>
                </a:solidFill>
                <a:latin typeface="+mn-lt"/>
              </a:rPr>
              <a:t>LÁHEV </a:t>
            </a:r>
            <a:r>
              <a:rPr lang="cs-CZ" altLang="cs-CZ" sz="3200" dirty="0">
                <a:latin typeface="+mn-lt"/>
              </a:rPr>
              <a:t>– sběrná láhev</a:t>
            </a:r>
          </a:p>
          <a:p>
            <a:pPr>
              <a:spcBef>
                <a:spcPts val="800"/>
              </a:spcBef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srgbClr val="660066"/>
                </a:solidFill>
                <a:latin typeface="+mn-lt"/>
              </a:rPr>
              <a:t>2. LÁHEV </a:t>
            </a:r>
            <a:r>
              <a:rPr lang="cs-CZ" altLang="cs-CZ" sz="3200" dirty="0">
                <a:latin typeface="+mn-lt"/>
              </a:rPr>
              <a:t>– vodní ventil (ponor delší trubice 2 cm)</a:t>
            </a:r>
          </a:p>
          <a:p>
            <a:pPr>
              <a:spcBef>
                <a:spcPts val="800"/>
              </a:spcBef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srgbClr val="660066"/>
                </a:solidFill>
                <a:latin typeface="+mn-lt"/>
              </a:rPr>
              <a:t>3. LÁHEV </a:t>
            </a:r>
            <a:r>
              <a:rPr lang="cs-CZ" altLang="cs-CZ" sz="3200" dirty="0">
                <a:latin typeface="+mn-lt"/>
              </a:rPr>
              <a:t>napojena na zdroj podtlaku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1. trubice – propojení láhví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2. trubice – ponor – regulace výše podtlaku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3. trubice – napojení na sání</a:t>
            </a:r>
          </a:p>
          <a:p>
            <a:pPr lvl="1">
              <a:spcBef>
                <a:spcPts val="700"/>
              </a:spcBef>
              <a:buFont typeface="Arial" charset="0"/>
              <a:buNone/>
              <a:defRPr/>
            </a:pPr>
            <a:endParaRPr lang="cs-CZ" altLang="cs-CZ" sz="2800" dirty="0">
              <a:latin typeface="+mn-lt"/>
            </a:endParaRP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Takto fungují moderní jednorázové systémy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E0C2D2-B5DD-43F6-B1C3-B7DF5250C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12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5272E5B8-9912-4369-937F-3096DBD66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79388"/>
            <a:ext cx="845978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B3233E-6DE0-4502-9AE3-B0B6B4D32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141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07D21BAF-AA86-436E-9402-744C6690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61443" name="Zástupný symbol pro obsah 3">
            <a:extLst>
              <a:ext uri="{FF2B5EF4-FFF2-40B4-BE49-F238E27FC236}">
                <a16:creationId xmlns:a16="http://schemas.microsoft.com/office/drawing/2014/main" id="{8DFDB712-4152-4075-AB86-00F4659824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2274" r="2574" b="1137"/>
          <a:stretch>
            <a:fillRect/>
          </a:stretch>
        </p:blipFill>
        <p:spPr>
          <a:xfrm>
            <a:off x="900113" y="476250"/>
            <a:ext cx="7559675" cy="61214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97010FF-043F-4174-AD1A-943DA5639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5"/>
    </mc:Choice>
    <mc:Fallback xmlns="">
      <p:transition spd="slow" advTm="2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CA5ED881-CED2-4DD8-BAAF-C1683A5B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62467" name="Zástupný symbol pro obsah 3">
            <a:extLst>
              <a:ext uri="{FF2B5EF4-FFF2-40B4-BE49-F238E27FC236}">
                <a16:creationId xmlns:a16="http://schemas.microsoft.com/office/drawing/2014/main" id="{67A5B0B2-0E7E-4F2D-8A60-8EAD1A84F1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55563"/>
            <a:ext cx="4841875" cy="6802437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713B2B6-7CD5-4332-B344-C4DB6B81B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8"/>
    </mc:Choice>
    <mc:Fallback xmlns="">
      <p:transition spd="slow" advTm="1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827A9D9F-8EC6-4E7B-BB58-969524AD5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888"/>
            <a:ext cx="885666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marL="342900" indent="-341313" algn="ctr">
              <a:lnSpc>
                <a:spcPct val="90000"/>
              </a:lnSpc>
              <a:defRPr/>
            </a:pP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Jednorázové systémy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8DB804CF-74BF-41A4-9054-14BD0BE54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Tříkomorový systém – nerozbitný plast</a:t>
            </a:r>
          </a:p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Odnímatelná sběrná nádoba – 2,5 l</a:t>
            </a:r>
          </a:p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Odnímatelná sací komora</a:t>
            </a:r>
          </a:p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Pod úrovní hrudníku P.</a:t>
            </a:r>
          </a:p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3 komory:</a:t>
            </a:r>
          </a:p>
          <a:p>
            <a:pPr lvl="1">
              <a:spcBef>
                <a:spcPts val="7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Sběrná láhev</a:t>
            </a:r>
          </a:p>
          <a:p>
            <a:pPr lvl="1">
              <a:spcBef>
                <a:spcPts val="7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Vodní zámek</a:t>
            </a:r>
          </a:p>
          <a:p>
            <a:pPr lvl="1">
              <a:spcBef>
                <a:spcPts val="7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Komora k regulaci podtlaku</a:t>
            </a:r>
          </a:p>
        </p:txBody>
      </p:sp>
      <p:pic>
        <p:nvPicPr>
          <p:cNvPr id="63492" name="Obrázek 1">
            <a:extLst>
              <a:ext uri="{FF2B5EF4-FFF2-40B4-BE49-F238E27FC236}">
                <a16:creationId xmlns:a16="http://schemas.microsoft.com/office/drawing/2014/main" id="{7F5F2299-C59C-40B2-92DF-26718B4D4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2502" r="3593" b="2242"/>
          <a:stretch>
            <a:fillRect/>
          </a:stretch>
        </p:blipFill>
        <p:spPr bwMode="auto">
          <a:xfrm>
            <a:off x="5724525" y="2293938"/>
            <a:ext cx="3240088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2E49BD-8339-4127-B146-30E124509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85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01CA68FA-8451-4DCF-8696-B40B1376D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550"/>
            <a:ext cx="8229600" cy="1528763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A0F0CB70-6202-40FD-8E75-E2684F63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412875"/>
            <a:ext cx="845978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6F6FA8-9C60-49B4-88AE-C773635DB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00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A2BD8334-F56E-476A-A241-805028225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7777162" cy="981075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7587" name="Picture 5" descr="http://www.covidien.com/imageServer.aspx?contentID=3785&amp;contenttype=image/jpeg">
            <a:extLst>
              <a:ext uri="{FF2B5EF4-FFF2-40B4-BE49-F238E27FC236}">
                <a16:creationId xmlns:a16="http://schemas.microsoft.com/office/drawing/2014/main" id="{5DC5F28D-E84A-4D47-AF1A-56CD565F2C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16113"/>
            <a:ext cx="4048125" cy="4565650"/>
          </a:xfrm>
        </p:spPr>
      </p:pic>
      <p:pic>
        <p:nvPicPr>
          <p:cNvPr id="67588" name="Picture 2" descr="Hrudní drenážní systém Aqua-Seal">
            <a:extLst>
              <a:ext uri="{FF2B5EF4-FFF2-40B4-BE49-F238E27FC236}">
                <a16:creationId xmlns:a16="http://schemas.microsoft.com/office/drawing/2014/main" id="{B6049133-45E8-4D85-A74E-1247C5EF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916113"/>
            <a:ext cx="388461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9AA934-2698-47B5-AAD5-D10A564BA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"/>
    </mc:Choice>
    <mc:Fallback xmlns="">
      <p:transition spd="slow" advTm="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>
            <a:extLst>
              <a:ext uri="{FF2B5EF4-FFF2-40B4-BE49-F238E27FC236}">
                <a16:creationId xmlns:a16="http://schemas.microsoft.com/office/drawing/2014/main" id="{F5DA380D-8BC2-4E7C-8113-A9F6F55C6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sz="3600" b="1" dirty="0" err="1">
                <a:solidFill>
                  <a:schemeClr val="tx1"/>
                </a:solidFill>
                <a:latin typeface="+mn-lt"/>
              </a:rPr>
              <a:t>Heimlichova</a:t>
            </a:r>
            <a:r>
              <a:rPr lang="cs-CZ" altLang="cs-CZ" sz="3600" b="1" dirty="0">
                <a:solidFill>
                  <a:schemeClr val="tx1"/>
                </a:solidFill>
                <a:latin typeface="+mn-lt"/>
              </a:rPr>
              <a:t> chlopeň</a:t>
            </a:r>
          </a:p>
        </p:txBody>
      </p:sp>
      <p:sp>
        <p:nvSpPr>
          <p:cNvPr id="62467" name="Text Box 2">
            <a:extLst>
              <a:ext uri="{FF2B5EF4-FFF2-40B4-BE49-F238E27FC236}">
                <a16:creationId xmlns:a16="http://schemas.microsoft.com/office/drawing/2014/main" id="{2AAC39AE-9ED5-4FD3-B6F1-FB365BDA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08050"/>
            <a:ext cx="8229600" cy="43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750"/>
              </a:spcBef>
              <a:defRPr/>
            </a:pPr>
            <a:r>
              <a:rPr lang="cs-CZ" altLang="cs-CZ" sz="3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Alternativa </a:t>
            </a:r>
            <a:r>
              <a:rPr lang="cs-CZ" altLang="cs-CZ" sz="30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jednoláhvového</a:t>
            </a:r>
            <a:r>
              <a:rPr lang="cs-CZ" altLang="cs-CZ" sz="3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systému </a:t>
            </a:r>
          </a:p>
          <a:p>
            <a:pPr>
              <a:spcBef>
                <a:spcPts val="750"/>
              </a:spcBef>
              <a:defRPr/>
            </a:pPr>
            <a:r>
              <a:rPr lang="cs-CZ" altLang="cs-CZ" sz="3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Odvádí vzduch i tekutinu</a:t>
            </a:r>
          </a:p>
          <a:p>
            <a:pPr>
              <a:spcBef>
                <a:spcPts val="750"/>
              </a:spcBef>
              <a:defRPr/>
            </a:pPr>
            <a:r>
              <a:rPr lang="cs-CZ" altLang="cs-CZ" sz="3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Malý pneumotorax, nutnost dlouhodobé drenáže – </a:t>
            </a:r>
            <a:r>
              <a:rPr lang="cs-CZ" altLang="cs-CZ" sz="30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fluidothorax</a:t>
            </a:r>
            <a:endParaRPr lang="cs-CZ" altLang="cs-CZ" sz="3000" dirty="0">
              <a:solidFill>
                <a:srgbClr val="000000"/>
              </a:solidFill>
              <a:latin typeface="+mn-lt"/>
              <a:ea typeface="SimSun" panose="02010600030101010101" pitchFamily="2" charset="-122"/>
            </a:endParaRPr>
          </a:p>
          <a:p>
            <a:pPr>
              <a:spcBef>
                <a:spcPts val="750"/>
              </a:spcBef>
              <a:defRPr/>
            </a:pPr>
            <a:r>
              <a:rPr lang="cs-CZ" altLang="cs-CZ" sz="3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Uvnitř trubice je gumová chlopeň – </a:t>
            </a:r>
            <a:r>
              <a:rPr lang="cs-CZ" altLang="cs-CZ" sz="3000" b="1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jednosměrný tok </a:t>
            </a:r>
            <a:r>
              <a:rPr lang="cs-CZ" altLang="cs-CZ" sz="3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– napojení na hrudní drén x uzavíratelný kohoutek</a:t>
            </a:r>
          </a:p>
          <a:p>
            <a:pPr>
              <a:spcBef>
                <a:spcPts val="750"/>
              </a:spcBef>
              <a:defRPr/>
            </a:pPr>
            <a:endParaRPr lang="cs-CZ" altLang="cs-CZ" sz="3000" dirty="0">
              <a:solidFill>
                <a:srgbClr val="000000"/>
              </a:solidFill>
              <a:latin typeface="Cambria" panose="02040503050406030204" pitchFamily="18" charset="0"/>
              <a:ea typeface="SimSun" panose="02010600030101010101" pitchFamily="2" charset="-122"/>
            </a:endParaRPr>
          </a:p>
        </p:txBody>
      </p:sp>
      <p:pic>
        <p:nvPicPr>
          <p:cNvPr id="68612" name="Picture 3">
            <a:extLst>
              <a:ext uri="{FF2B5EF4-FFF2-40B4-BE49-F238E27FC236}">
                <a16:creationId xmlns:a16="http://schemas.microsoft.com/office/drawing/2014/main" id="{BDEB4611-EAF3-410B-A044-9C121608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4986338"/>
            <a:ext cx="4841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3" name="Obrázek 2">
            <a:extLst>
              <a:ext uri="{FF2B5EF4-FFF2-40B4-BE49-F238E27FC236}">
                <a16:creationId xmlns:a16="http://schemas.microsoft.com/office/drawing/2014/main" id="{459EDCA7-7CC9-4B96-A4C3-CFAA0CBF2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20406" r="1753" b="9642"/>
          <a:stretch>
            <a:fillRect/>
          </a:stretch>
        </p:blipFill>
        <p:spPr bwMode="auto">
          <a:xfrm>
            <a:off x="7938" y="4986338"/>
            <a:ext cx="38163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0FFC38-0F4D-4A9C-9969-AB4FD5AE0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28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D315E-3068-4E11-851D-28094B50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888"/>
            <a:ext cx="7886700" cy="1081087"/>
          </a:xfrm>
        </p:spPr>
        <p:txBody>
          <a:bodyPr>
            <a:normAutofit/>
          </a:bodyPr>
          <a:lstStyle/>
          <a:p>
            <a:pPr marL="342900" indent="-341313" defTabSz="449263"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sz="3600" b="1" dirty="0" err="1">
                <a:latin typeface="+mn-lt"/>
                <a:ea typeface="SimSun" charset="-122"/>
                <a:cs typeface="+mn-cs"/>
              </a:rPr>
              <a:t>Cookova</a:t>
            </a:r>
            <a:r>
              <a:rPr lang="cs-CZ" sz="3600" b="1" dirty="0">
                <a:latin typeface="+mn-lt"/>
                <a:ea typeface="SimSun" charset="-122"/>
                <a:cs typeface="+mn-cs"/>
              </a:rPr>
              <a:t> chlopeň</a:t>
            </a:r>
          </a:p>
        </p:txBody>
      </p:sp>
      <p:sp>
        <p:nvSpPr>
          <p:cNvPr id="70659" name="Zástupný symbol pro obsah 2">
            <a:extLst>
              <a:ext uri="{FF2B5EF4-FFF2-40B4-BE49-F238E27FC236}">
                <a16:creationId xmlns:a16="http://schemas.microsoft.com/office/drawing/2014/main" id="{E027E254-69EA-4156-858B-01166BCFC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5286375"/>
          </a:xfrm>
        </p:spPr>
        <p:txBody>
          <a:bodyPr/>
          <a:lstStyle/>
          <a:p>
            <a:r>
              <a:rPr lang="cs-CZ" altLang="cs-CZ"/>
              <a:t>Cook – hrudní drenážní chlopeň – stejný princip</a:t>
            </a:r>
          </a:p>
          <a:p>
            <a:endParaRPr lang="cs-CZ" altLang="cs-CZ"/>
          </a:p>
        </p:txBody>
      </p:sp>
      <p:pic>
        <p:nvPicPr>
          <p:cNvPr id="70660" name="Picture 2" descr="Cook Emergency Pneumothorax Set / Cook emergentní sada pro terapii pneumothoraxu">
            <a:extLst>
              <a:ext uri="{FF2B5EF4-FFF2-40B4-BE49-F238E27FC236}">
                <a16:creationId xmlns:a16="http://schemas.microsoft.com/office/drawing/2014/main" id="{A65649DF-66F7-49DB-9C12-7D278F96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52738"/>
            <a:ext cx="403383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EBC98B-428B-4196-B8A3-B43859F8D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6"/>
    </mc:Choice>
    <mc:Fallback xmlns="">
      <p:transition spd="slow" advTm="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>
            <a:extLst>
              <a:ext uri="{FF2B5EF4-FFF2-40B4-BE49-F238E27FC236}">
                <a16:creationId xmlns:a16="http://schemas.microsoft.com/office/drawing/2014/main" id="{A7821DDC-43EF-4AE8-82A0-8A375A0ED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964612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defRPr/>
            </a:pPr>
            <a:r>
              <a:rPr lang="cs-CZ" altLang="cs-CZ" sz="4000" b="1" dirty="0">
                <a:solidFill>
                  <a:schemeClr val="tx1"/>
                </a:solidFill>
                <a:latin typeface="+mj-lt"/>
              </a:rPr>
              <a:t>Požadavky na rezervoár sekretu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DB529DA0-8456-4A68-9412-7374E73AC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28775"/>
            <a:ext cx="835183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cs-CZ" altLang="cs-CZ" sz="2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těsnost, možnost uzávěru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dobře tolerovaný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velikost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možnost kalibrace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vizuální posouzení sekretu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sz="2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aktivizace, soběstačnost, rehabilitace nemocného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endParaRPr lang="cs-CZ" altLang="cs-CZ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246B30-B3F8-4543-A2E1-6F3485B1B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693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>
            <a:extLst>
              <a:ext uri="{FF2B5EF4-FFF2-40B4-BE49-F238E27FC236}">
                <a16:creationId xmlns:a16="http://schemas.microsoft.com/office/drawing/2014/main" id="{1DF5F3A5-EF93-414B-9586-5F10D944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marL="342900" indent="-341313" algn="ctr">
              <a:lnSpc>
                <a:spcPct val="90000"/>
              </a:lnSpc>
              <a:buFont typeface="Times New Roman" pitchFamily="16" charset="0"/>
              <a:buNone/>
              <a:defRPr/>
            </a:pPr>
            <a:r>
              <a:rPr lang="cs-CZ" altLang="cs-CZ" sz="3600" b="1" dirty="0">
                <a:solidFill>
                  <a:srgbClr val="B02072"/>
                </a:solidFill>
                <a:latin typeface="+mn-lt"/>
              </a:rPr>
              <a:t>Péče o hrudní drenáž</a:t>
            </a:r>
          </a:p>
        </p:txBody>
      </p:sp>
      <p:sp>
        <p:nvSpPr>
          <p:cNvPr id="70659" name="Text Box 2">
            <a:extLst>
              <a:ext uri="{FF2B5EF4-FFF2-40B4-BE49-F238E27FC236}">
                <a16:creationId xmlns:a16="http://schemas.microsoft.com/office/drawing/2014/main" id="{C08E5C2B-2B23-471F-88AA-1BAF3E3DC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908050"/>
            <a:ext cx="8715375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Fixace drénu stehem a vzduchotěsnou fólií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Sterilní převaz 1 x denně – dle </a:t>
            </a:r>
            <a:r>
              <a:rPr lang="cs-CZ" altLang="cs-CZ" sz="27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p.p</a:t>
            </a: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.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Dokonalé těsnění systému – zajistit proti náhlému rozpojení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Nesmí být ohnuté, stlačené – kontrola průchodnosti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Úprava hladiny sterilního roztoku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Přiměřeně dlouhá hadice – zvýšení odporu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Sběrný systém pod úrovní hrudníku – 80 cm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Výměna systému – uzavření dvěma peány proti sobě – jeden nemusí dostatečně těsnit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Záznam barvy a množství sekretu – a 1 hodinu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Drenážní systémy s vodním ventilem – zámkem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Skleněné láhve každý den vyměňovat za sterilní</a:t>
            </a:r>
          </a:p>
          <a:p>
            <a:pPr>
              <a:lnSpc>
                <a:spcPct val="80000"/>
              </a:lnSpc>
              <a:spcBef>
                <a:spcPts val="675"/>
              </a:spcBef>
              <a:defRPr/>
            </a:pPr>
            <a:r>
              <a:rPr lang="cs-CZ" altLang="cs-CZ" sz="27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RTG kontroly umístění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DAC81E-FE0E-4CF9-9133-75EC876CD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3707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>
            <a:extLst>
              <a:ext uri="{FF2B5EF4-FFF2-40B4-BE49-F238E27FC236}">
                <a16:creationId xmlns:a16="http://schemas.microsoft.com/office/drawing/2014/main" id="{B854E574-246B-4677-B5E4-FED18155B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marL="342900" indent="-341313" algn="ctr">
              <a:lnSpc>
                <a:spcPct val="90000"/>
              </a:lnSpc>
              <a:defRPr/>
            </a:pPr>
            <a:r>
              <a:rPr lang="cs-CZ" altLang="cs-CZ" sz="3600" b="1" dirty="0">
                <a:solidFill>
                  <a:schemeClr val="tx1"/>
                </a:solidFill>
                <a:latin typeface="+mn-lt"/>
              </a:rPr>
              <a:t>Při aktivním sání</a:t>
            </a:r>
          </a:p>
        </p:txBody>
      </p:sp>
      <p:sp>
        <p:nvSpPr>
          <p:cNvPr id="72707" name="Text Box 2">
            <a:extLst>
              <a:ext uri="{FF2B5EF4-FFF2-40B4-BE49-F238E27FC236}">
                <a16:creationId xmlns:a16="http://schemas.microsoft.com/office/drawing/2014/main" id="{A1D51EA1-2127-41D8-A1A7-0A553BBF1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32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Je nutné udržovat konstantní negativní podtlak a pravidelně ho kontrolovat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-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10 cm (0,98 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kPa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) - </a:t>
            </a:r>
            <a:r>
              <a:rPr lang="cs-CZ" altLang="cs-CZ" sz="2400" b="1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-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20 cm (1,98 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kPa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) – vodního sloupce 14,62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Norma 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intrapleurálního</a:t>
            </a:r>
            <a:r>
              <a:rPr lang="cs-CZ" altLang="cs-CZ" sz="24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TK </a:t>
            </a:r>
          </a:p>
          <a:p>
            <a:pPr lvl="3">
              <a:spcBef>
                <a:spcPts val="500"/>
              </a:spcBef>
              <a:buFont typeface="Arial" panose="020B0604020202020204" pitchFamily="34" charset="0"/>
              <a:buChar char="–"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inspirium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– 1,07 – 1,20 </a:t>
            </a:r>
            <a:r>
              <a:rPr lang="cs-CZ" altLang="cs-CZ" sz="20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kPa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</a:t>
            </a:r>
          </a:p>
          <a:p>
            <a:pPr lvl="3">
              <a:spcBef>
                <a:spcPts val="500"/>
              </a:spcBef>
              <a:buFont typeface="Arial" panose="020B0604020202020204" pitchFamily="34" charset="0"/>
              <a:buChar char="–"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expirium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-  0,40 – 0,80 </a:t>
            </a:r>
            <a:r>
              <a:rPr lang="cs-CZ" altLang="cs-CZ" sz="200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kPa</a:t>
            </a:r>
            <a:endParaRPr lang="cs-CZ" altLang="cs-CZ" sz="2000" dirty="0">
              <a:solidFill>
                <a:srgbClr val="000000"/>
              </a:solidFill>
              <a:latin typeface="+mn-lt"/>
              <a:ea typeface="SimSun" panose="02010600030101010101" pitchFamily="2" charset="-122"/>
            </a:endParaRPr>
          </a:p>
          <a:p>
            <a:pPr lvl="3">
              <a:spcBef>
                <a:spcPts val="500"/>
              </a:spcBef>
              <a:buFont typeface="Arial" panose="020B0604020202020204" pitchFamily="34" charset="0"/>
              <a:buChar char="–"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dlouhodobé udržování vysokého negativního podtlaku – plicní edém (kašel, hyperventilace)</a:t>
            </a:r>
          </a:p>
          <a:p>
            <a:pPr lvl="1"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endParaRPr lang="cs-CZ" altLang="cs-CZ" sz="2800" dirty="0">
              <a:solidFill>
                <a:srgbClr val="000000"/>
              </a:solidFill>
              <a:latin typeface="Cambria" panose="020405030504060302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1CC6C4-364D-4C8B-B480-91553C42D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47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>
            <a:extLst>
              <a:ext uri="{FF2B5EF4-FFF2-40B4-BE49-F238E27FC236}">
                <a16:creationId xmlns:a16="http://schemas.microsoft.com/office/drawing/2014/main" id="{BC601690-523A-4458-8C43-3447D7454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115888"/>
            <a:ext cx="83534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marL="342900" indent="-341313" algn="ctr">
              <a:lnSpc>
                <a:spcPct val="90000"/>
              </a:lnSpc>
              <a:defRPr/>
            </a:pPr>
            <a:r>
              <a:rPr lang="cs-CZ" altLang="cs-CZ" sz="3600" b="1" dirty="0">
                <a:solidFill>
                  <a:schemeClr val="tx1"/>
                </a:solidFill>
                <a:latin typeface="+mn-lt"/>
              </a:rPr>
              <a:t>Odstranění drénu</a:t>
            </a:r>
          </a:p>
        </p:txBody>
      </p:sp>
      <p:sp>
        <p:nvSpPr>
          <p:cNvPr id="74755" name="Text Box 2">
            <a:extLst>
              <a:ext uri="{FF2B5EF4-FFF2-40B4-BE49-F238E27FC236}">
                <a16:creationId xmlns:a16="http://schemas.microsoft.com/office/drawing/2014/main" id="{F0F4CD90-75F8-4537-A7C1-F97A18035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81075"/>
            <a:ext cx="88201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Po operaci plic 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3. – 5. pooperační den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Podle rozepjetí plíce 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Množství odváděného sekretu 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Pneumotorax</a:t>
            </a:r>
          </a:p>
          <a:p>
            <a:pPr lvl="2">
              <a:spcBef>
                <a:spcPts val="6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Pokud chceme vytáhnout – uzavření drénu peánem na 24 hod – kontrolní RTG plic – nejsou známky pneumotoraxu ani tekutiny -  vytahuje se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Rychlé odstranění při výdechu P. (aby nedošlo k vniknutí vzduchu)</a:t>
            </a:r>
          </a:p>
          <a:p>
            <a:pPr>
              <a:spcBef>
                <a:spcPts val="8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Utáhnout steh, komprese (sterilní tampon, neprodyšná fólie)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0A7CE8-B3B0-4136-8AEF-72F6CBD04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915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>
            <a:extLst>
              <a:ext uri="{FF2B5EF4-FFF2-40B4-BE49-F238E27FC236}">
                <a16:creationId xmlns:a16="http://schemas.microsoft.com/office/drawing/2014/main" id="{E99C44EE-A617-4F7F-AE69-0D3A0EC85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marL="342900" indent="-341313" algn="ctr">
              <a:lnSpc>
                <a:spcPct val="90000"/>
              </a:lnSpc>
              <a:defRPr/>
            </a:pPr>
            <a:r>
              <a:rPr lang="cs-CZ" altLang="cs-CZ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Literatura</a:t>
            </a:r>
          </a:p>
        </p:txBody>
      </p:sp>
      <p:sp>
        <p:nvSpPr>
          <p:cNvPr id="77827" name="Text Box 2">
            <a:extLst>
              <a:ext uri="{FF2B5EF4-FFF2-40B4-BE49-F238E27FC236}">
                <a16:creationId xmlns:a16="http://schemas.microsoft.com/office/drawing/2014/main" id="{5FC29039-4C53-4DC0-B01A-68AAD230F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>
              <a:spcBef>
                <a:spcPts val="800"/>
              </a:spcBef>
            </a:pPr>
            <a:r>
              <a:rPr lang="cs-CZ" altLang="cs-CZ"/>
              <a:t>Veverková, E. ošetřovatelské postupy pro ZZ I, 2019.</a:t>
            </a:r>
            <a:endParaRPr lang="cs-CZ" altLang="cs-CZ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Ošetřovatelské postupy v péči o nemocné III, Vytejčková a kol, 2015</a:t>
            </a:r>
          </a:p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Čapov, I. Drény a jejich využití v chirurgických oborech., Grada, 2001</a:t>
            </a:r>
          </a:p>
          <a:p>
            <a:pPr>
              <a:spcBef>
                <a:spcPts val="800"/>
              </a:spcBef>
            </a:pPr>
            <a:r>
              <a:rPr lang="cs-CZ" altLang="cs-CZ">
                <a:solidFill>
                  <a:srgbClr val="000000"/>
                </a:solidFill>
                <a:ea typeface="SimSun" panose="02010600030101010101" pitchFamily="2" charset="-122"/>
              </a:rPr>
              <a:t>Zeman, M. Chirurgická propedeutika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A23282A-8911-448C-9DC4-B709D7318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42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49176"/>
            <a:ext cx="71202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685800"/>
            <a:endParaRPr lang="cs-CZ" altLang="cs-CZ" sz="1200" dirty="0"/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792D9E8E-7788-4EE7-7FE3-7BBDA1DA3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>
            <a:extLst>
              <a:ext uri="{FF2B5EF4-FFF2-40B4-BE49-F238E27FC236}">
                <a16:creationId xmlns:a16="http://schemas.microsoft.com/office/drawing/2014/main" id="{FF6CFAC1-4B1F-43CA-B4E2-9A9136C96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Font typeface="Times New Roman" pitchFamily="16" charset="0"/>
              <a:buNone/>
              <a:defRPr/>
            </a:pPr>
            <a:r>
              <a:rPr lang="cs-CZ" altLang="cs-CZ" sz="4000" b="1" dirty="0">
                <a:solidFill>
                  <a:srgbClr val="B02072"/>
                </a:solidFill>
                <a:latin typeface="+mn-lt"/>
              </a:rPr>
              <a:t>Rizika</a:t>
            </a:r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E040E2E1-B315-4B6B-8F5B-F2C7C963C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25538"/>
            <a:ext cx="8785225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900"/>
              </a:spcBef>
            </a:pPr>
            <a:r>
              <a:rPr lang="cs-CZ" altLang="cs-CZ" sz="3600">
                <a:solidFill>
                  <a:srgbClr val="000000"/>
                </a:solidFill>
                <a:ea typeface="SimSun" panose="02010600030101010101" pitchFamily="2" charset="-122"/>
              </a:rPr>
              <a:t>vlastnosti cizího tělesa </a:t>
            </a:r>
          </a:p>
          <a:p>
            <a:pPr>
              <a:spcBef>
                <a:spcPts val="900"/>
              </a:spcBef>
            </a:pPr>
            <a:r>
              <a:rPr lang="cs-CZ" altLang="cs-CZ" sz="3600">
                <a:solidFill>
                  <a:srgbClr val="000000"/>
                </a:solidFill>
                <a:ea typeface="SimSun" panose="02010600030101010101" pitchFamily="2" charset="-122"/>
              </a:rPr>
              <a:t>neprůchodnost – náchylnost k ucpávání</a:t>
            </a:r>
          </a:p>
          <a:p>
            <a:pPr>
              <a:spcBef>
                <a:spcPts val="900"/>
              </a:spcBef>
            </a:pPr>
            <a:r>
              <a:rPr lang="cs-CZ" altLang="cs-CZ" sz="3600">
                <a:solidFill>
                  <a:srgbClr val="000000"/>
                </a:solidFill>
                <a:ea typeface="SimSun" panose="02010600030101010101" pitchFamily="2" charset="-122"/>
              </a:rPr>
              <a:t>nefunkčnost</a:t>
            </a:r>
          </a:p>
          <a:p>
            <a:pPr>
              <a:spcBef>
                <a:spcPts val="900"/>
              </a:spcBef>
            </a:pPr>
            <a:r>
              <a:rPr lang="cs-CZ" altLang="cs-CZ" sz="3600">
                <a:solidFill>
                  <a:srgbClr val="000000"/>
                </a:solidFill>
                <a:ea typeface="SimSun" panose="02010600030101010101" pitchFamily="2" charset="-122"/>
              </a:rPr>
              <a:t>perforace dutého orgánu (dlouho zavedená drenáž)</a:t>
            </a:r>
          </a:p>
          <a:p>
            <a:pPr>
              <a:spcBef>
                <a:spcPts val="900"/>
              </a:spcBef>
            </a:pPr>
            <a:r>
              <a:rPr lang="cs-CZ" altLang="cs-CZ" sz="3600">
                <a:solidFill>
                  <a:srgbClr val="000000"/>
                </a:solidFill>
                <a:ea typeface="SimSun" panose="02010600030101010101" pitchFamily="2" charset="-122"/>
              </a:rPr>
              <a:t>infekce (invazivní vstup)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BBF8DB-3119-46BD-84E8-10AF65B4D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7677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>
            <a:extLst>
              <a:ext uri="{FF2B5EF4-FFF2-40B4-BE49-F238E27FC236}">
                <a16:creationId xmlns:a16="http://schemas.microsoft.com/office/drawing/2014/main" id="{58D53789-54BD-4881-819E-5EFAE69EA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defRPr/>
            </a:pPr>
            <a:r>
              <a:rPr lang="cs-CZ" altLang="cs-CZ" sz="4000" b="1" dirty="0">
                <a:solidFill>
                  <a:srgbClr val="B02072"/>
                </a:solidFill>
                <a:latin typeface="+mn-lt"/>
              </a:rPr>
              <a:t>Drenážní systémy</a:t>
            </a:r>
          </a:p>
        </p:txBody>
      </p:sp>
      <p:sp>
        <p:nvSpPr>
          <p:cNvPr id="13315" name="Text Box 2">
            <a:extLst>
              <a:ext uri="{FF2B5EF4-FFF2-40B4-BE49-F238E27FC236}">
                <a16:creationId xmlns:a16="http://schemas.microsoft.com/office/drawing/2014/main" id="{840FDE3D-BC58-4178-948C-F8DF5F4DE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800"/>
              </a:spcBef>
              <a:defRPr/>
            </a:pP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přirozená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(spontánní) drenáž 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(povrchová ložiska a rány)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při </a:t>
            </a:r>
            <a:r>
              <a:rPr lang="cs-CZ" altLang="cs-CZ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spont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. perforaci abscesu, incizi, nebo povolení stehu v ráně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sekret volně odchází do sací vrstvy obvazu</a:t>
            </a:r>
          </a:p>
          <a:p>
            <a:pPr lvl="1"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obvykle se otvor může slepit a uzavřít </a:t>
            </a:r>
          </a:p>
          <a:p>
            <a:pPr>
              <a:lnSpc>
                <a:spcPct val="90000"/>
              </a:lnSpc>
              <a:spcBef>
                <a:spcPts val="800"/>
              </a:spcBef>
              <a:defRPr/>
            </a:pPr>
            <a:r>
              <a:rPr lang="cs-CZ" altLang="cs-CZ" b="1" dirty="0">
                <a:solidFill>
                  <a:srgbClr val="B02072"/>
                </a:solidFill>
                <a:latin typeface="+mn-lt"/>
                <a:ea typeface="SimSun" panose="02010600030101010101" pitchFamily="2" charset="-122"/>
              </a:rPr>
              <a:t>umělá</a:t>
            </a: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 drenáž (hluboká ložiska a tělní dutiny) – odvod tekutiny po spádu, podtlakem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co nejkratší cesta, nejnižší místo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defRPr/>
            </a:pPr>
            <a:r>
              <a:rPr lang="cs-CZ" altLang="cs-CZ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rPr>
              <a:t>sací vrstva, rezervoár na sekret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  <a:defRPr/>
            </a:pPr>
            <a:endParaRPr lang="cs-CZ" altLang="cs-CZ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C98D18-6525-4815-87C7-8381B95D9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830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>
                <a16:creationId xmlns:a16="http://schemas.microsoft.com/office/drawing/2014/main" id="{8E384495-662F-4A80-A433-DA1FC3708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Font typeface="Times New Roman" pitchFamily="16" charset="0"/>
              <a:buNone/>
              <a:defRPr/>
            </a:pPr>
            <a:r>
              <a:rPr lang="cs-CZ" altLang="cs-CZ" sz="4000" b="1" dirty="0">
                <a:solidFill>
                  <a:schemeClr val="tx1"/>
                </a:solidFill>
                <a:latin typeface="+mn-lt"/>
              </a:rPr>
              <a:t>Drenážní systémy – dělení</a:t>
            </a:r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562743B5-259E-452F-A81E-21BB54C7A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PODLE INDIKACE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>
                <a:solidFill>
                  <a:srgbClr val="B02072"/>
                </a:solidFill>
                <a:latin typeface="+mn-lt"/>
              </a:rPr>
              <a:t>Profylaktické</a:t>
            </a:r>
            <a:r>
              <a:rPr lang="cs-CZ" altLang="cs-CZ" sz="2800" dirty="0">
                <a:latin typeface="+mn-lt"/>
              </a:rPr>
              <a:t>, preventivní (primární) – prevence akumulace krve, žluči, hnisu,..)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>
                <a:solidFill>
                  <a:srgbClr val="B02072"/>
                </a:solidFill>
                <a:latin typeface="+mn-lt"/>
              </a:rPr>
              <a:t>Terapeutické</a:t>
            </a:r>
            <a:r>
              <a:rPr lang="cs-CZ" altLang="cs-CZ" sz="2800" dirty="0">
                <a:latin typeface="+mn-lt"/>
              </a:rPr>
              <a:t> (sekundární) – evakuace přítomné patologické kolekce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PODLE NAPOJENÍ NA ZEVNÍ PROSTŘEDÍ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Otevřený </a:t>
            </a:r>
            <a:r>
              <a:rPr lang="cs-CZ" altLang="cs-CZ" sz="2800" dirty="0">
                <a:latin typeface="+mn-lt"/>
              </a:rPr>
              <a:t>– vnější (rukavicový)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Zavřený</a:t>
            </a:r>
            <a:r>
              <a:rPr lang="cs-CZ" altLang="cs-CZ" sz="2800" dirty="0">
                <a:latin typeface="+mn-lt"/>
              </a:rPr>
              <a:t> – vnitřní (spádový)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PODLE ZPŮSOBU ODBĚRU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Aktivní</a:t>
            </a:r>
            <a:r>
              <a:rPr lang="cs-CZ" altLang="cs-CZ" sz="2800" dirty="0">
                <a:latin typeface="+mn-lt"/>
              </a:rPr>
              <a:t> (napojený na zdroj podtlaku)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Pasivní</a:t>
            </a:r>
            <a:r>
              <a:rPr lang="cs-CZ" altLang="cs-CZ" sz="2800" dirty="0">
                <a:latin typeface="+mn-lt"/>
              </a:rPr>
              <a:t> (spádový drén, mulový drén,…)</a:t>
            </a:r>
          </a:p>
          <a:p>
            <a:pPr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/>
            </a:pPr>
            <a:endParaRPr lang="cs-CZ" altLang="cs-CZ" sz="3200" dirty="0">
              <a:latin typeface="Calibri" pitchFamily="32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766D1FF-BBE5-4E7E-B7F2-0980812A2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8877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C0A01AD9-0023-48BE-8A34-966F144D2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defRPr/>
            </a:pPr>
            <a:r>
              <a:rPr lang="cs-CZ" altLang="cs-CZ" sz="4000" b="1" dirty="0">
                <a:solidFill>
                  <a:schemeClr val="tx1"/>
                </a:solidFill>
                <a:latin typeface="+mn-lt"/>
              </a:rPr>
              <a:t>Drenážní systémy</a:t>
            </a:r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58180731-7FA0-4610-AAAC-4B92C0A0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spcBef>
                <a:spcPts val="800"/>
              </a:spcBef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srgbClr val="660066"/>
                </a:solidFill>
                <a:latin typeface="+mn-lt"/>
              </a:rPr>
              <a:t>DĚLENÍ DLE MATERIÁLU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Přírodní – latex, kaučuková guma (rukavicový drén)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Syntetické – umělé hmoty – polyuretan, silikon (trubicový – hadicový drén, </a:t>
            </a:r>
            <a:r>
              <a:rPr lang="cs-CZ" altLang="cs-CZ" sz="2800" dirty="0" err="1">
                <a:latin typeface="+mn-lt"/>
              </a:rPr>
              <a:t>Penrose</a:t>
            </a:r>
            <a:r>
              <a:rPr lang="cs-CZ" altLang="cs-CZ" sz="2800" dirty="0">
                <a:latin typeface="+mn-lt"/>
              </a:rPr>
              <a:t> drén)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Tkaniny – mulové drén</a:t>
            </a:r>
          </a:p>
          <a:p>
            <a:pPr>
              <a:spcBef>
                <a:spcPts val="800"/>
              </a:spcBef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srgbClr val="660066"/>
                </a:solidFill>
                <a:latin typeface="+mn-lt"/>
              </a:rPr>
              <a:t>DĚLENÍ DLE TVARU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Hadicové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Žlábkové</a:t>
            </a:r>
          </a:p>
          <a:p>
            <a:pPr lvl="1"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dirty="0">
                <a:latin typeface="+mn-lt"/>
              </a:rPr>
              <a:t>Proužkové 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4185D059-354D-4396-A169-9D0C7918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40088"/>
            <a:ext cx="27574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id="{0424F5A5-E6A9-4D98-8C71-31C6D90B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505325"/>
            <a:ext cx="235426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986B12-D6CA-41FD-BE2F-3AE639369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871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D5BD20AB-7CF3-4CC1-9264-050378D86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777716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Font typeface="Times New Roman" pitchFamily="16" charset="0"/>
              <a:buNone/>
              <a:defRPr/>
            </a:pPr>
            <a:r>
              <a:rPr lang="cs-CZ" altLang="cs-CZ" sz="4000" b="1" dirty="0">
                <a:solidFill>
                  <a:srgbClr val="B02072"/>
                </a:solidFill>
                <a:latin typeface="+mn-lt"/>
              </a:rPr>
              <a:t>Drenážní systémy</a:t>
            </a:r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5765528A-A5CC-420F-A55B-A586D9EDF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87852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741363" indent="-28416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defRPr/>
            </a:pPr>
            <a:r>
              <a:rPr lang="cs-CZ" altLang="cs-CZ" sz="2800" dirty="0">
                <a:solidFill>
                  <a:srgbClr val="B02072"/>
                </a:solidFill>
                <a:latin typeface="+mn-lt"/>
              </a:rPr>
              <a:t>DĚLENÍ PODLE MECHANISMU ÚČINKU: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>
                <a:solidFill>
                  <a:srgbClr val="B02072"/>
                </a:solidFill>
                <a:latin typeface="+mn-lt"/>
              </a:rPr>
              <a:t>spádová (gravitační) 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rgbClr val="B02072"/>
                </a:solidFill>
                <a:latin typeface="+mn-lt"/>
              </a:rPr>
              <a:t>T-drén, </a:t>
            </a:r>
            <a:r>
              <a:rPr lang="cs-CZ" altLang="cs-CZ" sz="2400" dirty="0" err="1">
                <a:solidFill>
                  <a:srgbClr val="B02072"/>
                </a:solidFill>
                <a:latin typeface="+mn-lt"/>
              </a:rPr>
              <a:t>subhepatální</a:t>
            </a:r>
            <a:r>
              <a:rPr lang="cs-CZ" altLang="cs-CZ" sz="2400" dirty="0">
                <a:solidFill>
                  <a:srgbClr val="B02072"/>
                </a:solidFill>
                <a:latin typeface="+mn-lt"/>
              </a:rPr>
              <a:t> drén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>
                <a:solidFill>
                  <a:srgbClr val="B02072"/>
                </a:solidFill>
                <a:latin typeface="+mn-lt"/>
              </a:rPr>
              <a:t>odsávací (podtlaková) 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cs-CZ" altLang="cs-CZ" sz="2400" dirty="0" err="1">
                <a:solidFill>
                  <a:srgbClr val="B02072"/>
                </a:solidFill>
                <a:latin typeface="+mn-lt"/>
              </a:rPr>
              <a:t>Redonova</a:t>
            </a:r>
            <a:r>
              <a:rPr lang="cs-CZ" altLang="cs-CZ" sz="2400" dirty="0">
                <a:solidFill>
                  <a:srgbClr val="B02072"/>
                </a:solidFill>
                <a:latin typeface="+mn-lt"/>
              </a:rPr>
              <a:t> drenáž, hrudní drenážní systém, jednorázový drenážní systém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>
                <a:solidFill>
                  <a:srgbClr val="B02072"/>
                </a:solidFill>
                <a:latin typeface="+mn-lt"/>
              </a:rPr>
              <a:t>vzlínavá (kapilární, cigaretová) 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rgbClr val="B02072"/>
                </a:solidFill>
                <a:latin typeface="+mn-lt"/>
              </a:rPr>
              <a:t>rukavicový, mulový drén </a:t>
            </a:r>
          </a:p>
          <a:p>
            <a:pPr lvl="1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defRPr/>
            </a:pPr>
            <a:r>
              <a:rPr lang="cs-CZ" altLang="cs-CZ" sz="2800" b="1" dirty="0" err="1">
                <a:solidFill>
                  <a:srgbClr val="B02072"/>
                </a:solidFill>
                <a:latin typeface="+mn-lt"/>
              </a:rPr>
              <a:t>proplachová</a:t>
            </a:r>
            <a:r>
              <a:rPr lang="cs-CZ" altLang="cs-CZ" sz="2800" b="1" dirty="0">
                <a:solidFill>
                  <a:srgbClr val="B02072"/>
                </a:solidFill>
                <a:latin typeface="+mn-lt"/>
              </a:rPr>
              <a:t> 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cs-CZ" altLang="cs-CZ" sz="2400" dirty="0">
                <a:solidFill>
                  <a:srgbClr val="B02072"/>
                </a:solidFill>
                <a:latin typeface="+mn-lt"/>
              </a:rPr>
              <a:t>horní a dolní drén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cs-CZ" altLang="cs-CZ" sz="2400" dirty="0" err="1">
                <a:solidFill>
                  <a:srgbClr val="B02072"/>
                </a:solidFill>
                <a:latin typeface="+mn-lt"/>
              </a:rPr>
              <a:t>laváž</a:t>
            </a:r>
            <a:r>
              <a:rPr lang="cs-CZ" altLang="cs-CZ" sz="2400" dirty="0">
                <a:solidFill>
                  <a:srgbClr val="B02072"/>
                </a:solidFill>
                <a:latin typeface="+mn-lt"/>
              </a:rPr>
              <a:t> dutiny břišní, kloubu</a:t>
            </a:r>
          </a:p>
          <a:p>
            <a:pPr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/>
            </a:pPr>
            <a:endParaRPr lang="cs-CZ" altLang="cs-CZ" sz="3200" dirty="0">
              <a:latin typeface="Calibri" pitchFamily="32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39F739-5E1A-4272-A9DB-1D0E94805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495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Oranžová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D07047924192409347920721BA0C83" ma:contentTypeVersion="18" ma:contentTypeDescription="Vytvoří nový dokument" ma:contentTypeScope="" ma:versionID="1cc172c4905cd211df9c5f37b39a411a">
  <xsd:schema xmlns:xsd="http://www.w3.org/2001/XMLSchema" xmlns:xs="http://www.w3.org/2001/XMLSchema" xmlns:p="http://schemas.microsoft.com/office/2006/metadata/properties" xmlns:ns2="7060cab9-5095-47ed-a76a-1f0d3c7a7694" xmlns:ns3="6be24a01-f8f5-4325-92e3-75107242662d" targetNamespace="http://schemas.microsoft.com/office/2006/metadata/properties" ma:root="true" ma:fieldsID="e259a79069c4b9770702306d6cf83940" ns2:_="" ns3:_="">
    <xsd:import namespace="7060cab9-5095-47ed-a76a-1f0d3c7a7694"/>
    <xsd:import namespace="6be24a01-f8f5-4325-92e3-7510724266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0cab9-5095-47ed-a76a-1f0d3c7a769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871d213-7bde-4c93-91ca-0a81f4019c6a}" ma:internalName="TaxCatchAll" ma:showField="CatchAllData" ma:web="7060cab9-5095-47ed-a76a-1f0d3c7a76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24a01-f8f5-4325-92e3-75107242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B811FC-55B7-4A66-B618-1F3E4B6D81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0cab9-5095-47ed-a76a-1f0d3c7a7694"/>
    <ds:schemaRef ds:uri="6be24a01-f8f5-4325-92e3-751072426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6C104F-A0A3-4B95-993B-321FC9B891E5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3.xml><?xml version="1.0" encoding="utf-8"?>
<ds:datastoreItem xmlns:ds="http://schemas.openxmlformats.org/officeDocument/2006/customXml" ds:itemID="{177FF52A-CCA4-43DB-A426-DB7BBE5B10C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0461489-57B1-4D5B-A774-00E4281C62E5}"/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4011</TotalTime>
  <Words>1637</Words>
  <Application>Microsoft Office PowerPoint</Application>
  <PresentationFormat>Předvádění na obrazovce (4:3)</PresentationFormat>
  <Paragraphs>242</Paragraphs>
  <Slides>45</Slides>
  <Notes>30</Notes>
  <HiddenSlides>0</HiddenSlides>
  <MMClips>43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SimSun</vt:lpstr>
      <vt:lpstr>Arial</vt:lpstr>
      <vt:lpstr>Calibri</vt:lpstr>
      <vt:lpstr>Cambria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Spádová drenáž</vt:lpstr>
      <vt:lpstr>Drenáž ascitu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Jackson-Prattův drén</vt:lpstr>
      <vt:lpstr>Spirálový (Blake) drén</vt:lpstr>
      <vt:lpstr>Prezentace aplikace PowerPoint</vt:lpstr>
      <vt:lpstr>Proplachová laváž</vt:lpstr>
      <vt:lpstr>Péče o pacienta s drénem</vt:lpstr>
      <vt:lpstr>Hrudní drenáž</vt:lpstr>
      <vt:lpstr>Prezentace aplikace PowerPoint</vt:lpstr>
      <vt:lpstr>Hrudní drenáž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Tříláhvový drenážní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Cookova chlopeň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Organizace předmětu P1,2OŠP</dc:title>
  <dc:creator>maho0642</dc:creator>
  <cp:lastModifiedBy>Horakova Denisa</cp:lastModifiedBy>
  <cp:revision>161</cp:revision>
  <dcterms:created xsi:type="dcterms:W3CDTF">2009-09-28T13:55:55Z</dcterms:created>
  <dcterms:modified xsi:type="dcterms:W3CDTF">2024-07-16T06:36:59Z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bd3cd892-178e-4cc9-81c6-63cc2cffdabe</vt:lpwstr>
  </property>
  <property fmtid="{D5CDD505-2E9C-101B-9397-08002B2CF9AE}" pid="4" name="MediaServiceImageTags">
    <vt:lpwstr/>
  </property>
</Properties>
</file>