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0" r:id="rId13"/>
    <p:sldId id="272" r:id="rId14"/>
    <p:sldId id="273" r:id="rId15"/>
    <p:sldId id="275" r:id="rId16"/>
    <p:sldId id="267" r:id="rId17"/>
    <p:sldId id="268" r:id="rId18"/>
    <p:sldId id="274" r:id="rId19"/>
    <p:sldId id="27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dLbls>
            <c:showVal val="1"/>
          </c:dLbls>
          <c:cat>
            <c:strRef>
              <c:f>List1!$A$2:$A$9</c:f>
              <c:strCache>
                <c:ptCount val="8"/>
                <c:pt idx="0">
                  <c:v>srdce</c:v>
                </c:pt>
                <c:pt idx="1">
                  <c:v>plíce</c:v>
                </c:pt>
                <c:pt idx="2">
                  <c:v>ledviny</c:v>
                </c:pt>
                <c:pt idx="3">
                  <c:v>játra</c:v>
                </c:pt>
                <c:pt idx="4">
                  <c:v>slinivka</c:v>
                </c:pt>
                <c:pt idx="5">
                  <c:v>děloha</c:v>
                </c:pt>
                <c:pt idx="6">
                  <c:v>střevo</c:v>
                </c:pt>
                <c:pt idx="7">
                  <c:v>los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1">
                  <c:v>52</c:v>
                </c:pt>
                <c:pt idx="7">
                  <c:v>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dLbls>
            <c:showVal val="1"/>
          </c:dLbls>
          <c:cat>
            <c:strRef>
              <c:f>List1!$A$2:$A$9</c:f>
              <c:strCache>
                <c:ptCount val="8"/>
                <c:pt idx="0">
                  <c:v>srdce</c:v>
                </c:pt>
                <c:pt idx="1">
                  <c:v>plíce</c:v>
                </c:pt>
                <c:pt idx="2">
                  <c:v>ledviny</c:v>
                </c:pt>
                <c:pt idx="3">
                  <c:v>játra</c:v>
                </c:pt>
                <c:pt idx="4">
                  <c:v>slinivka</c:v>
                </c:pt>
                <c:pt idx="5">
                  <c:v>děloha</c:v>
                </c:pt>
                <c:pt idx="6">
                  <c:v>střevo</c:v>
                </c:pt>
                <c:pt idx="7">
                  <c:v>los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  <c:pt idx="0">
                  <c:v>104</c:v>
                </c:pt>
                <c:pt idx="3">
                  <c:v>71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dLbls>
            <c:showVal val="1"/>
          </c:dLbls>
          <c:cat>
            <c:strRef>
              <c:f>List1!$A$2:$A$9</c:f>
              <c:strCache>
                <c:ptCount val="8"/>
                <c:pt idx="0">
                  <c:v>srdce</c:v>
                </c:pt>
                <c:pt idx="1">
                  <c:v>plíce</c:v>
                </c:pt>
                <c:pt idx="2">
                  <c:v>ledviny</c:v>
                </c:pt>
                <c:pt idx="3">
                  <c:v>játra</c:v>
                </c:pt>
                <c:pt idx="4">
                  <c:v>slinivka</c:v>
                </c:pt>
                <c:pt idx="5">
                  <c:v>děloha</c:v>
                </c:pt>
                <c:pt idx="6">
                  <c:v>střevo</c:v>
                </c:pt>
                <c:pt idx="7">
                  <c:v>los</c:v>
                </c:pt>
              </c:strCache>
            </c:strRef>
          </c:cat>
          <c:val>
            <c:numRef>
              <c:f>List1!$D$2:$D$9</c:f>
              <c:numCache>
                <c:formatCode>General</c:formatCode>
                <c:ptCount val="8"/>
                <c:pt idx="2">
                  <c:v>522</c:v>
                </c:pt>
                <c:pt idx="4">
                  <c:v>23</c:v>
                </c:pt>
              </c:numCache>
            </c:numRef>
          </c:val>
        </c:ser>
        <c:axId val="127703680"/>
        <c:axId val="129696128"/>
      </c:barChart>
      <c:catAx>
        <c:axId val="127703680"/>
        <c:scaling>
          <c:orientation val="minMax"/>
        </c:scaling>
        <c:axPos val="b"/>
        <c:tickLblPos val="nextTo"/>
        <c:crossAx val="129696128"/>
        <c:crosses val="autoZero"/>
        <c:auto val="1"/>
        <c:lblAlgn val="ctr"/>
        <c:lblOffset val="100"/>
      </c:catAx>
      <c:valAx>
        <c:axId val="12969612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7703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19.04.2017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19.04.2017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19.04.2017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19.04.2017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19.04.2017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19.04.2017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19.04.2017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19.04.2017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19.04.2017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19.04.2017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19.04.2017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4AC9BC-B301-4ED4-AE1B-F8BDC98B5716}" type="datetimeFigureOut">
              <a:rPr lang="cs-CZ" smtClean="0"/>
              <a:pPr/>
              <a:t>19.04.2017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Transplantologie</a:t>
            </a:r>
            <a:r>
              <a:rPr lang="cs-CZ" dirty="0" smtClean="0"/>
              <a:t> České republiky v kostce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zpracovala Bc. </a:t>
            </a:r>
            <a:r>
              <a:rPr lang="cs-CZ" sz="1800" smtClean="0"/>
              <a:t>Jaroslava Popelková</a:t>
            </a:r>
          </a:p>
          <a:p>
            <a:r>
              <a:rPr lang="cs-CZ" sz="1800" smtClean="0"/>
              <a:t> </a:t>
            </a:r>
            <a:r>
              <a:rPr lang="cs-CZ" sz="1800" dirty="0" smtClean="0"/>
              <a:t>transplantační koordinátor  Mezioborového transplantačního centra Fakultní nemocnice v Hradci Králové</a:t>
            </a:r>
          </a:p>
          <a:p>
            <a:r>
              <a:rPr lang="cs-CZ" sz="1800" dirty="0" smtClean="0"/>
              <a:t>As. MUDr. Pavel Navrátil, CSc. vedoucí lékař centra</a:t>
            </a:r>
          </a:p>
          <a:p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Živí dárci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to unikátní medicínské dilema</a:t>
            </a:r>
          </a:p>
          <a:p>
            <a:r>
              <a:rPr lang="cs-CZ" dirty="0" smtClean="0"/>
              <a:t>Zdravý člověk riskuje svůj život, aby zachránil nebo zlepšil život nemocnému</a:t>
            </a:r>
          </a:p>
          <a:p>
            <a:r>
              <a:rPr lang="cs-CZ" dirty="0" smtClean="0"/>
              <a:t>Odběr orgánu se řídí přísnými medicínskými i etickými pravidly</a:t>
            </a:r>
          </a:p>
          <a:p>
            <a:r>
              <a:rPr lang="cs-CZ" dirty="0" smtClean="0"/>
              <a:t>Je možné darovat párový orgán nebo část jeho segmentu (ledvina, segment jater, lalok plic, část pankreatu)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Kadaverózní dárci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 ČR jsou zemřelí dárci z více jak 98 % dárci s prokázanou smrtí mozku</a:t>
            </a:r>
          </a:p>
          <a:p>
            <a:pPr>
              <a:buNone/>
            </a:pPr>
            <a:r>
              <a:rPr lang="cs-CZ" dirty="0" smtClean="0"/>
              <a:t>Prokazujeme:</a:t>
            </a:r>
          </a:p>
          <a:p>
            <a:pPr marL="514350" indent="-514350">
              <a:buAutoNum type="arabicPeriod"/>
            </a:pPr>
            <a:r>
              <a:rPr lang="cs-CZ" dirty="0" smtClean="0"/>
              <a:t>Klinickou smrt </a:t>
            </a:r>
          </a:p>
          <a:p>
            <a:pPr marL="514350" indent="-514350">
              <a:buFontTx/>
              <a:buChar char="-"/>
            </a:pPr>
            <a:r>
              <a:rPr lang="cs-CZ" dirty="0" smtClean="0"/>
              <a:t>zornicová areflexie</a:t>
            </a:r>
          </a:p>
          <a:p>
            <a:pPr marL="514350" indent="-514350">
              <a:buFontTx/>
              <a:buChar char="-"/>
            </a:pPr>
            <a:r>
              <a:rPr lang="cs-CZ" dirty="0" smtClean="0"/>
              <a:t>korneální areflexie</a:t>
            </a:r>
          </a:p>
          <a:p>
            <a:pPr marL="514350" indent="-514350">
              <a:buNone/>
            </a:pPr>
            <a:r>
              <a:rPr lang="cs-CZ" dirty="0" smtClean="0"/>
              <a:t>-	</a:t>
            </a:r>
            <a:r>
              <a:rPr lang="cs-CZ" dirty="0" err="1" smtClean="0"/>
              <a:t>vestibulookulární</a:t>
            </a:r>
            <a:r>
              <a:rPr lang="cs-CZ" dirty="0" smtClean="0"/>
              <a:t> areflexie</a:t>
            </a:r>
          </a:p>
          <a:p>
            <a:pPr marL="514350" indent="-514350">
              <a:buFontTx/>
              <a:buChar char="-"/>
            </a:pPr>
            <a:r>
              <a:rPr lang="cs-CZ" dirty="0" smtClean="0"/>
              <a:t>absence motorické reakce na algické podněty </a:t>
            </a:r>
          </a:p>
          <a:p>
            <a:pPr marL="514350" indent="-514350">
              <a:buFontTx/>
              <a:buChar char="-"/>
            </a:pPr>
            <a:r>
              <a:rPr lang="cs-CZ" dirty="0" smtClean="0"/>
              <a:t>absence </a:t>
            </a:r>
            <a:r>
              <a:rPr lang="cs-CZ" dirty="0" err="1" smtClean="0"/>
              <a:t>kašlacího</a:t>
            </a:r>
            <a:r>
              <a:rPr lang="cs-CZ" dirty="0" smtClean="0"/>
              <a:t> reflexu</a:t>
            </a:r>
          </a:p>
          <a:p>
            <a:pPr marL="514350" indent="-514350">
              <a:buFontTx/>
              <a:buChar char="-"/>
            </a:pPr>
            <a:r>
              <a:rPr lang="cs-CZ" dirty="0" err="1" smtClean="0"/>
              <a:t>apniocký</a:t>
            </a:r>
            <a:r>
              <a:rPr lang="cs-CZ" dirty="0" smtClean="0"/>
              <a:t> test</a:t>
            </a:r>
          </a:p>
          <a:p>
            <a:pPr marL="514350" indent="-514350">
              <a:buNone/>
            </a:pPr>
            <a:r>
              <a:rPr lang="cs-CZ" dirty="0" smtClean="0"/>
              <a:t>2. Instrumentální vyšetření – scintigrafii, angiografii </a:t>
            </a: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None/>
            </a:pPr>
            <a:r>
              <a:rPr lang="cs-CZ" dirty="0" smtClean="0"/>
              <a:t>	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Právní kontraindikace možného dárce k odběru orgánů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Odběr od zemřelého dárce je vyloučen, pokud:</a:t>
            </a:r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Je zemřelý evidován v </a:t>
            </a:r>
            <a:r>
              <a:rPr lang="cs-CZ" dirty="0" err="1" smtClean="0"/>
              <a:t>NRODu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Na základě posouzení zdravotní způsobilosti nelze vyloučit, že zemřelý  trpěl nemocí či stavem, které by mohly ohrozit zdraví nebo život příjemce</a:t>
            </a:r>
          </a:p>
          <a:p>
            <a:pPr>
              <a:buFontTx/>
              <a:buChar char="-"/>
            </a:pPr>
            <a:r>
              <a:rPr lang="cs-CZ" dirty="0" smtClean="0"/>
              <a:t>Zemřelého nelze identifikovat</a:t>
            </a:r>
          </a:p>
          <a:p>
            <a:pPr>
              <a:buFontTx/>
              <a:buChar char="-"/>
            </a:pPr>
            <a:r>
              <a:rPr lang="cs-CZ" dirty="0" smtClean="0"/>
              <a:t>Je nesvéprávný, dítě do 18 let, u kterého nedosáhneme souhlasu zákonného zástupce</a:t>
            </a:r>
          </a:p>
          <a:p>
            <a:pPr>
              <a:buFontTx/>
              <a:buChar char="-"/>
            </a:pPr>
            <a:r>
              <a:rPr lang="cs-CZ" dirty="0" smtClean="0"/>
              <a:t>Je cizinec, u kterého se nám nepodařilo získat souhlas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Alokace ledvin v České republice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1.Urgentní pořadí </a:t>
            </a:r>
          </a:p>
          <a:p>
            <a:pPr>
              <a:buNone/>
            </a:pPr>
            <a:r>
              <a:rPr lang="cs-CZ" dirty="0" smtClean="0"/>
              <a:t>2. </a:t>
            </a:r>
            <a:r>
              <a:rPr lang="cs-CZ" dirty="0" err="1" smtClean="0"/>
              <a:t>Full</a:t>
            </a:r>
            <a:r>
              <a:rPr lang="cs-CZ" dirty="0" smtClean="0"/>
              <a:t> house – plná shoda s dárcem</a:t>
            </a:r>
          </a:p>
          <a:p>
            <a:pPr>
              <a:buNone/>
            </a:pPr>
            <a:r>
              <a:rPr lang="cs-CZ" dirty="0" smtClean="0"/>
              <a:t>3.Děti</a:t>
            </a:r>
          </a:p>
          <a:p>
            <a:pPr>
              <a:buNone/>
            </a:pPr>
            <a:r>
              <a:rPr lang="cs-CZ" dirty="0" smtClean="0"/>
              <a:t>4. HIT program –evropský program pro pacienty s hladinou protilátek vyšší než 85 %</a:t>
            </a:r>
          </a:p>
          <a:p>
            <a:pPr>
              <a:buNone/>
            </a:pPr>
            <a:r>
              <a:rPr lang="cs-CZ" dirty="0" smtClean="0"/>
              <a:t>5. Zvláštní pořadí			 </a:t>
            </a:r>
          </a:p>
          <a:p>
            <a:pPr>
              <a:buNone/>
            </a:pPr>
            <a:r>
              <a:rPr lang="cs-CZ" dirty="0" smtClean="0"/>
              <a:t>6. Dlouhodobě čekající – déle jak 3 roky </a:t>
            </a:r>
          </a:p>
          <a:p>
            <a:pPr>
              <a:buNone/>
            </a:pPr>
            <a:r>
              <a:rPr lang="cs-CZ" dirty="0" smtClean="0"/>
              <a:t>7.	Bilance TC</a:t>
            </a:r>
          </a:p>
          <a:p>
            <a:pPr>
              <a:buNone/>
            </a:pPr>
            <a:r>
              <a:rPr lang="cs-CZ" dirty="0" smtClean="0"/>
              <a:t>8.Normální pořadí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\\fnhk.cz\dfs\data1\documents\grofomal\fotky odběr orgánů\odbery org\IMG_20160414_1904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269189"/>
            <a:ext cx="5760720" cy="431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/>
          <a:lstStyle/>
          <a:p>
            <a:r>
              <a:rPr lang="cs-CZ" dirty="0" smtClean="0"/>
              <a:t>Transplantace ledviny</a:t>
            </a:r>
            <a:endParaRPr lang="cs-CZ" dirty="0"/>
          </a:p>
        </p:txBody>
      </p:sp>
      <p:pic>
        <p:nvPicPr>
          <p:cNvPr id="4" name="Zástupný symbol pro obsah 3" descr="https://upload.wikimedia.org/wikipedia/commons/9/98/Kidtransplant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20813" y="1935163"/>
            <a:ext cx="450237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 po transplantaci ledviny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Transplantace ledviny je již </a:t>
            </a:r>
            <a:r>
              <a:rPr lang="cs-CZ" dirty="0" err="1" smtClean="0"/>
              <a:t>standartní</a:t>
            </a:r>
            <a:r>
              <a:rPr lang="cs-CZ" dirty="0" smtClean="0"/>
              <a:t> léčebný postup</a:t>
            </a:r>
          </a:p>
          <a:p>
            <a:r>
              <a:rPr lang="cs-CZ" dirty="0" smtClean="0"/>
              <a:t>Lidé po transplantaci užívají </a:t>
            </a:r>
            <a:r>
              <a:rPr lang="cs-CZ" dirty="0" err="1" smtClean="0"/>
              <a:t>imunosupresi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První 3 měsíce jsou riziková z důvodu:</a:t>
            </a:r>
          </a:p>
          <a:p>
            <a:pPr>
              <a:buFontTx/>
              <a:buChar char="-"/>
            </a:pPr>
            <a:r>
              <a:rPr lang="cs-CZ" dirty="0" smtClean="0"/>
              <a:t>řádného zhojení operačního pole – (</a:t>
            </a:r>
            <a:r>
              <a:rPr lang="cs-CZ" dirty="0" err="1" smtClean="0"/>
              <a:t>oš</a:t>
            </a:r>
            <a:r>
              <a:rPr lang="cs-CZ" dirty="0" smtClean="0"/>
              <a:t>. diagnóza bolest, objem tělesných tekutin- zvýšený, porucha tkáňové integrity, infekce rizikové faktory)</a:t>
            </a:r>
          </a:p>
          <a:p>
            <a:pPr>
              <a:buFontTx/>
              <a:buChar char="-"/>
            </a:pPr>
            <a:r>
              <a:rPr lang="cs-CZ" dirty="0" smtClean="0"/>
              <a:t>optimální nastavení hladiny imunosuprese</a:t>
            </a:r>
          </a:p>
          <a:p>
            <a:pPr>
              <a:buFontTx/>
              <a:buChar char="-"/>
            </a:pPr>
            <a:r>
              <a:rPr lang="cs-CZ" dirty="0" smtClean="0"/>
              <a:t>sžití s novým stavem těla (</a:t>
            </a:r>
            <a:r>
              <a:rPr lang="cs-CZ" dirty="0" err="1" smtClean="0"/>
              <a:t>oš.diagnóza</a:t>
            </a:r>
            <a:r>
              <a:rPr lang="cs-CZ" dirty="0" smtClean="0"/>
              <a:t> porucha přijetí vzhledu vlastního těla nebo jeho změn, porucha adaptace)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Kadaverózní ledvina má průměrnou dobu přežívání </a:t>
            </a:r>
          </a:p>
          <a:p>
            <a:pPr>
              <a:buNone/>
            </a:pPr>
            <a:r>
              <a:rPr lang="cs-CZ" dirty="0" smtClean="0"/>
              <a:t>    10 až 15 let</a:t>
            </a:r>
          </a:p>
          <a:p>
            <a:r>
              <a:rPr lang="cs-CZ" dirty="0" smtClean="0"/>
              <a:t>Příjemci mohou, sportovat, pít a jíst dle libosti</a:t>
            </a:r>
          </a:p>
          <a:p>
            <a:r>
              <a:rPr lang="cs-CZ" dirty="0" smtClean="0"/>
              <a:t>Naším cílem je všechny transplantované pacienty zařadit do plnohodnotného života včetně práce a společenského dění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Děkuji za pozornost a přeji hezký den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458" name="Picture 2" descr="Magnólie, Jaro, Jarní Kv&amp;ecaron;tiny, V&amp;ecaron;tve, Kv&amp;ecaron;ti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153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Transplantace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</a:t>
            </a:r>
            <a:r>
              <a:rPr lang="cs-CZ" dirty="0" err="1" smtClean="0"/>
              <a:t>Alotransplantace</a:t>
            </a:r>
            <a:r>
              <a:rPr lang="cs-CZ" dirty="0" smtClean="0"/>
              <a:t> (transplantace mezi lidmi) je léčebná metoda přenosu orgánů nebo tkání, které nahradí nemocí, úrazem postižený orgán či tkáň.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Úspěšnou transplantaci lze považovat</a:t>
            </a:r>
          </a:p>
          <a:p>
            <a:pPr>
              <a:buNone/>
            </a:pPr>
            <a:r>
              <a:rPr lang="cs-CZ" dirty="0" smtClean="0"/>
              <a:t>za nejefektivnější způsob vyléčení terminálního stádia</a:t>
            </a:r>
          </a:p>
          <a:p>
            <a:pPr>
              <a:buNone/>
            </a:pPr>
            <a:r>
              <a:rPr lang="cs-CZ" dirty="0" smtClean="0"/>
              <a:t>insuficience orgánu.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44242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Transplantační zákon č.285/2002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987824" y="1628800"/>
          <a:ext cx="3024336" cy="4501398"/>
        </p:xfrm>
        <a:graphic>
          <a:graphicData uri="http://schemas.openxmlformats.org/presentationml/2006/ole">
            <p:oleObj spid="_x0000_s1027" name="Acrobat Document" r:id="rId3" imgW="5830114" imgH="8028571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Regionalita</a:t>
            </a:r>
            <a:r>
              <a:rPr lang="cs-CZ" dirty="0" smtClean="0"/>
              <a:t> transplantačních center</a:t>
            </a:r>
            <a:endParaRPr lang="cs-CZ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8883" y="1935163"/>
            <a:ext cx="604623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-36466"/>
          <a:ext cx="9144000" cy="7063610"/>
        </p:xfrm>
        <a:graphic>
          <a:graphicData uri="http://schemas.openxmlformats.org/presentationml/2006/ole">
            <p:oleObj spid="_x0000_s4098" name="Acrobat Document" r:id="rId3" imgW="8666667" imgH="6695238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Aktuální čekací listiny orgánů </a:t>
            </a:r>
            <a:br>
              <a:rPr lang="cs-CZ" dirty="0" smtClean="0"/>
            </a:br>
            <a:r>
              <a:rPr lang="cs-CZ" dirty="0" smtClean="0"/>
              <a:t>ke 4.4.2017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Transplantační centrum </a:t>
            </a:r>
            <a:br>
              <a:rPr lang="cs-CZ" dirty="0" smtClean="0"/>
            </a:br>
            <a:r>
              <a:rPr lang="cs-CZ" dirty="0" smtClean="0"/>
              <a:t>při Urologické klinice  FN HK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Mezioborové transplantační centrum FN HK bylo založeno při urologické klinice FN HK oficiálně 28.10.1978 výnosem věstníku MZ ČSLR spolu s centrem v Praze, Brně, Bratislavě</a:t>
            </a:r>
          </a:p>
          <a:p>
            <a:r>
              <a:rPr lang="cs-CZ" dirty="0" smtClean="0"/>
              <a:t>První transplantaci ve FN HK byla provedena 29.11.1961</a:t>
            </a:r>
          </a:p>
          <a:p>
            <a:r>
              <a:rPr lang="cs-CZ" dirty="0" smtClean="0"/>
              <a:t>K dnešnímu datu máme </a:t>
            </a:r>
            <a:r>
              <a:rPr lang="cs-CZ" dirty="0" err="1" smtClean="0"/>
              <a:t>natransplantováno</a:t>
            </a:r>
            <a:r>
              <a:rPr lang="cs-CZ" dirty="0" smtClean="0"/>
              <a:t> 1259 ledvin</a:t>
            </a:r>
          </a:p>
          <a:p>
            <a:r>
              <a:rPr lang="cs-CZ" dirty="0" smtClean="0"/>
              <a:t>TC FN HK je jediným centrem při Urologické klinice</a:t>
            </a:r>
          </a:p>
          <a:p>
            <a:pPr>
              <a:buNone/>
            </a:pPr>
            <a:r>
              <a:rPr lang="cs-CZ" dirty="0" smtClean="0"/>
              <a:t>    v ČR a zaměřuje se na transplantace ledvin s patologií dolních močových cest pro celou ČR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Kdo může být příjemcem ledviny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Příjemce MUSÍ být na WL</a:t>
            </a:r>
          </a:p>
          <a:p>
            <a:r>
              <a:rPr lang="cs-CZ" dirty="0" smtClean="0"/>
              <a:t>Věková hranice není určena, pouze je dána rozvaha života delšího jak 3 roky</a:t>
            </a:r>
          </a:p>
          <a:p>
            <a:r>
              <a:rPr lang="cs-CZ" dirty="0" smtClean="0"/>
              <a:t>Nesmí být aktivní malignita, TL může být po tumor free interval  2 – 5 let (dle druhu tumoru) </a:t>
            </a:r>
          </a:p>
          <a:p>
            <a:r>
              <a:rPr lang="cs-CZ" dirty="0" smtClean="0"/>
              <a:t>Relativní stabilita všech onemocnění </a:t>
            </a:r>
            <a:r>
              <a:rPr lang="cs-CZ" dirty="0" err="1" smtClean="0"/>
              <a:t>tj</a:t>
            </a:r>
            <a:r>
              <a:rPr lang="cs-CZ" dirty="0" smtClean="0"/>
              <a:t> . DM, ICHS, HN apod.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může být dárcem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Dárci jsou 	1. žijící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2. kadaverózní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628</TotalTime>
  <Words>515</Words>
  <Application>Microsoft Office PowerPoint</Application>
  <PresentationFormat>Předvádění na obrazovce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Tok</vt:lpstr>
      <vt:lpstr>Acrobat Document</vt:lpstr>
      <vt:lpstr>Transplantologie České republiky v kostce</vt:lpstr>
      <vt:lpstr>Transplantace</vt:lpstr>
      <vt:lpstr>Transplantační zákon č.285/2002</vt:lpstr>
      <vt:lpstr>Regionalita transplantačních center</vt:lpstr>
      <vt:lpstr>Snímek 5</vt:lpstr>
      <vt:lpstr>Aktuální čekací listiny orgánů  ke 4.4.2017</vt:lpstr>
      <vt:lpstr>Transplantační centrum  při Urologické klinice  FN HK</vt:lpstr>
      <vt:lpstr>Kdo může být příjemcem ledviny</vt:lpstr>
      <vt:lpstr>Kdo může být dárcem</vt:lpstr>
      <vt:lpstr>Živí dárci</vt:lpstr>
      <vt:lpstr>Kadaverózní dárci</vt:lpstr>
      <vt:lpstr>Právní kontraindikace možného dárce k odběru orgánů</vt:lpstr>
      <vt:lpstr>Alokace ledvin v České republice</vt:lpstr>
      <vt:lpstr>Snímek 14</vt:lpstr>
      <vt:lpstr>Snímek 15</vt:lpstr>
      <vt:lpstr>Transplantace ledviny</vt:lpstr>
      <vt:lpstr>Život po transplantaci ledviny</vt:lpstr>
      <vt:lpstr>Snímek 18</vt:lpstr>
      <vt:lpstr>Děkuji za pozornost a přeji hezký den </vt:lpstr>
    </vt:vector>
  </TitlesOfParts>
  <Company>FNHK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kasikjar</dc:creator>
  <cp:lastModifiedBy>kasikjar</cp:lastModifiedBy>
  <cp:revision>68</cp:revision>
  <dcterms:created xsi:type="dcterms:W3CDTF">2017-03-24T08:52:38Z</dcterms:created>
  <dcterms:modified xsi:type="dcterms:W3CDTF">2017-04-19T08:29:44Z</dcterms:modified>
</cp:coreProperties>
</file>